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70" r:id="rId9"/>
    <p:sldId id="271" r:id="rId10"/>
    <p:sldId id="261" r:id="rId11"/>
    <p:sldId id="274" r:id="rId12"/>
    <p:sldId id="262" r:id="rId13"/>
    <p:sldId id="263" r:id="rId14"/>
    <p:sldId id="265" r:id="rId15"/>
    <p:sldId id="268" r:id="rId16"/>
    <p:sldId id="266" r:id="rId17"/>
    <p:sldId id="272" r:id="rId18"/>
    <p:sldId id="275" r:id="rId19"/>
    <p:sldId id="276" r:id="rId20"/>
    <p:sldId id="278" r:id="rId21"/>
    <p:sldId id="280" r:id="rId22"/>
    <p:sldId id="279" r:id="rId23"/>
    <p:sldId id="277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Эпидситуация по ВИЧ/СПИД в Беларуси на 
1 декабря 2014 г</c:v>
                </c:pt>
              </c:strCache>
            </c:strRef>
          </c:tx>
          <c:dLbls>
            <c:showPercent val="1"/>
          </c:dLbls>
          <c:cat>
            <c:strRef>
              <c:f>Лист1!$A$2:$A$7</c:f>
              <c:strCache>
                <c:ptCount val="6"/>
                <c:pt idx="0">
                  <c:v>Гомельская область</c:v>
                </c:pt>
                <c:pt idx="1">
                  <c:v>Минская область</c:v>
                </c:pt>
                <c:pt idx="2">
                  <c:v>Могилевская область</c:v>
                </c:pt>
                <c:pt idx="3">
                  <c:v>Брестская область</c:v>
                </c:pt>
                <c:pt idx="4">
                  <c:v>Витебская область</c:v>
                </c:pt>
                <c:pt idx="5">
                  <c:v>Гродненская область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8329</c:v>
                </c:pt>
                <c:pt idx="1">
                  <c:v>2424</c:v>
                </c:pt>
                <c:pt idx="2">
                  <c:v>1045</c:v>
                </c:pt>
                <c:pt idx="3">
                  <c:v>1382</c:v>
                </c:pt>
                <c:pt idx="4">
                  <c:v>943</c:v>
                </c:pt>
                <c:pt idx="5">
                  <c:v>729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0127843394575675"/>
          <c:y val="0.19064901275329754"/>
          <c:w val="0.39733267716535442"/>
          <c:h val="0.67150164649992028"/>
        </c:manualLayout>
      </c:layout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E52EC-D308-40B8-9E9D-D44CF5BFC6DD}" type="doc">
      <dgm:prSet loTypeId="urn:microsoft.com/office/officeart/2005/8/layout/vList5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710A44D-8D4B-4FA0-BE62-67E7D4AC756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стадия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81ACA25-BE20-48E1-A31E-A7E998336585}" type="parTrans" cxnId="{53E55A7D-E38D-4E2D-94FB-9499738426D0}">
      <dgm:prSet/>
      <dgm:spPr/>
      <dgm:t>
        <a:bodyPr/>
        <a:lstStyle/>
        <a:p>
          <a:endParaRPr lang="ru-RU"/>
        </a:p>
      </dgm:t>
    </dgm:pt>
    <dgm:pt modelId="{9DF2239B-02BF-4D62-B778-C154415C4C81}" type="sibTrans" cxnId="{53E55A7D-E38D-4E2D-94FB-9499738426D0}">
      <dgm:prSet/>
      <dgm:spPr/>
      <dgm:t>
        <a:bodyPr/>
        <a:lstStyle/>
        <a:p>
          <a:endParaRPr lang="ru-RU"/>
        </a:p>
      </dgm:t>
    </dgm:pt>
    <dgm:pt modelId="{EDEF3BC5-F970-4C1F-95CC-9505B5A94D8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Острая инфекция. Протекает как «гриппоподобное заболевание» (повышение температуры, насморк, кашель, сыпь на коже).  Спустя 2-3 недели острый период проходит.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388BA26-CCAF-49F0-9F5C-22FE84AFF6F5}" type="parTrans" cxnId="{212ED551-F62F-4ED4-A82D-335A81F6E771}">
      <dgm:prSet/>
      <dgm:spPr/>
      <dgm:t>
        <a:bodyPr/>
        <a:lstStyle/>
        <a:p>
          <a:endParaRPr lang="ru-RU"/>
        </a:p>
      </dgm:t>
    </dgm:pt>
    <dgm:pt modelId="{CDA8C99C-CB60-4877-8943-01B99E928430}" type="sibTrans" cxnId="{212ED551-F62F-4ED4-A82D-335A81F6E771}">
      <dgm:prSet/>
      <dgm:spPr/>
      <dgm:t>
        <a:bodyPr/>
        <a:lstStyle/>
        <a:p>
          <a:endParaRPr lang="ru-RU"/>
        </a:p>
      </dgm:t>
    </dgm:pt>
    <dgm:pt modelId="{47CDD737-E047-4D2B-BE5B-BEEA4CF9B32A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2 стадия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9A020ED-30B0-4A00-A086-505DA6BB17D9}" type="parTrans" cxnId="{8CE5B31E-8C4D-42B4-8930-41A185B54998}">
      <dgm:prSet/>
      <dgm:spPr/>
      <dgm:t>
        <a:bodyPr/>
        <a:lstStyle/>
        <a:p>
          <a:endParaRPr lang="ru-RU"/>
        </a:p>
      </dgm:t>
    </dgm:pt>
    <dgm:pt modelId="{F1C43FB5-2351-4677-B6A3-683F11B8EE63}" type="sibTrans" cxnId="{8CE5B31E-8C4D-42B4-8930-41A185B54998}">
      <dgm:prSet/>
      <dgm:spPr/>
      <dgm:t>
        <a:bodyPr/>
        <a:lstStyle/>
        <a:p>
          <a:endParaRPr lang="ru-RU"/>
        </a:p>
      </dgm:t>
    </dgm:pt>
    <dgm:pt modelId="{D9692994-2EFA-48D9-9093-11828DFACBC8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Асимптомная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инфекция.  Полное отсутствие клинических проявлений ВИЧ- инфекции.  Носителей ВИЧ- инфекции можно выявить, только проводя специальные методы исследования.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CA0C1D3-64F4-4897-A217-3A9E996C2192}" type="parTrans" cxnId="{CCD07128-BD89-4CB6-A784-248E5C04F49F}">
      <dgm:prSet/>
      <dgm:spPr/>
      <dgm:t>
        <a:bodyPr/>
        <a:lstStyle/>
        <a:p>
          <a:endParaRPr lang="ru-RU"/>
        </a:p>
      </dgm:t>
    </dgm:pt>
    <dgm:pt modelId="{59848605-0F5D-43F9-819A-2C76B46561A2}" type="sibTrans" cxnId="{CCD07128-BD89-4CB6-A784-248E5C04F49F}">
      <dgm:prSet/>
      <dgm:spPr/>
      <dgm:t>
        <a:bodyPr/>
        <a:lstStyle/>
        <a:p>
          <a:endParaRPr lang="ru-RU"/>
        </a:p>
      </dgm:t>
    </dgm:pt>
    <dgm:pt modelId="{3F38B37D-4539-45F5-A765-F82A4C6379A6}" type="pres">
      <dgm:prSet presAssocID="{BCEE52EC-D308-40B8-9E9D-D44CF5BFC6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7022F-ED85-4EE2-8F5B-F3ABCA221C4D}" type="pres">
      <dgm:prSet presAssocID="{F710A44D-8D4B-4FA0-BE62-67E7D4AC7568}" presName="linNode" presStyleCnt="0"/>
      <dgm:spPr/>
    </dgm:pt>
    <dgm:pt modelId="{77E42B4E-1BC0-48A5-9128-A15EAB7D7D6F}" type="pres">
      <dgm:prSet presAssocID="{F710A44D-8D4B-4FA0-BE62-67E7D4AC7568}" presName="parentText" presStyleLbl="node1" presStyleIdx="0" presStyleCnt="2" custScaleX="60939" custScaleY="37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9E50-9A21-42A9-9E30-2DE7C613AE15}" type="pres">
      <dgm:prSet presAssocID="{F710A44D-8D4B-4FA0-BE62-67E7D4AC756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84832-8C66-4B19-875B-27CA57911909}" type="pres">
      <dgm:prSet presAssocID="{9DF2239B-02BF-4D62-B778-C154415C4C81}" presName="sp" presStyleCnt="0"/>
      <dgm:spPr/>
    </dgm:pt>
    <dgm:pt modelId="{E6A35812-D872-4750-BF79-53065DCF8C74}" type="pres">
      <dgm:prSet presAssocID="{47CDD737-E047-4D2B-BE5B-BEEA4CF9B32A}" presName="linNode" presStyleCnt="0"/>
      <dgm:spPr/>
    </dgm:pt>
    <dgm:pt modelId="{90B240D2-A121-41D9-8489-83E4FEBFCE2A}" type="pres">
      <dgm:prSet presAssocID="{47CDD737-E047-4D2B-BE5B-BEEA4CF9B32A}" presName="parentText" presStyleLbl="node1" presStyleIdx="1" presStyleCnt="2" custScaleX="60939" custScaleY="37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21412-DD49-402B-8377-7D729B687E1F}" type="pres">
      <dgm:prSet presAssocID="{47CDD737-E047-4D2B-BE5B-BEEA4CF9B32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ED551-F62F-4ED4-A82D-335A81F6E771}" srcId="{F710A44D-8D4B-4FA0-BE62-67E7D4AC7568}" destId="{EDEF3BC5-F970-4C1F-95CC-9505B5A94D84}" srcOrd="0" destOrd="0" parTransId="{2388BA26-CCAF-49F0-9F5C-22FE84AFF6F5}" sibTransId="{CDA8C99C-CB60-4877-8943-01B99E928430}"/>
    <dgm:cxn modelId="{975CEE71-F27F-40E1-85FC-AD323719EE49}" type="presOf" srcId="{EDEF3BC5-F970-4C1F-95CC-9505B5A94D84}" destId="{7A159E50-9A21-42A9-9E30-2DE7C613AE15}" srcOrd="0" destOrd="0" presId="urn:microsoft.com/office/officeart/2005/8/layout/vList5"/>
    <dgm:cxn modelId="{53E55A7D-E38D-4E2D-94FB-9499738426D0}" srcId="{BCEE52EC-D308-40B8-9E9D-D44CF5BFC6DD}" destId="{F710A44D-8D4B-4FA0-BE62-67E7D4AC7568}" srcOrd="0" destOrd="0" parTransId="{E81ACA25-BE20-48E1-A31E-A7E998336585}" sibTransId="{9DF2239B-02BF-4D62-B778-C154415C4C81}"/>
    <dgm:cxn modelId="{9E248C7D-F20A-4247-97D2-4BA01A61D7B7}" type="presOf" srcId="{D9692994-2EFA-48D9-9093-11828DFACBC8}" destId="{BAE21412-DD49-402B-8377-7D729B687E1F}" srcOrd="0" destOrd="0" presId="urn:microsoft.com/office/officeart/2005/8/layout/vList5"/>
    <dgm:cxn modelId="{ABA50844-701D-4563-90B8-B33F63BD16EB}" type="presOf" srcId="{47CDD737-E047-4D2B-BE5B-BEEA4CF9B32A}" destId="{90B240D2-A121-41D9-8489-83E4FEBFCE2A}" srcOrd="0" destOrd="0" presId="urn:microsoft.com/office/officeart/2005/8/layout/vList5"/>
    <dgm:cxn modelId="{CCD07128-BD89-4CB6-A784-248E5C04F49F}" srcId="{47CDD737-E047-4D2B-BE5B-BEEA4CF9B32A}" destId="{D9692994-2EFA-48D9-9093-11828DFACBC8}" srcOrd="0" destOrd="0" parTransId="{FCA0C1D3-64F4-4897-A217-3A9E996C2192}" sibTransId="{59848605-0F5D-43F9-819A-2C76B46561A2}"/>
    <dgm:cxn modelId="{8CE5B31E-8C4D-42B4-8930-41A185B54998}" srcId="{BCEE52EC-D308-40B8-9E9D-D44CF5BFC6DD}" destId="{47CDD737-E047-4D2B-BE5B-BEEA4CF9B32A}" srcOrd="1" destOrd="0" parTransId="{39A020ED-30B0-4A00-A086-505DA6BB17D9}" sibTransId="{F1C43FB5-2351-4677-B6A3-683F11B8EE63}"/>
    <dgm:cxn modelId="{16EF6DD4-DCE4-41D8-897B-1908D6C660E9}" type="presOf" srcId="{BCEE52EC-D308-40B8-9E9D-D44CF5BFC6DD}" destId="{3F38B37D-4539-45F5-A765-F82A4C6379A6}" srcOrd="0" destOrd="0" presId="urn:microsoft.com/office/officeart/2005/8/layout/vList5"/>
    <dgm:cxn modelId="{35D59BB8-0332-47E9-B189-60AE9FB1A31C}" type="presOf" srcId="{F710A44D-8D4B-4FA0-BE62-67E7D4AC7568}" destId="{77E42B4E-1BC0-48A5-9128-A15EAB7D7D6F}" srcOrd="0" destOrd="0" presId="urn:microsoft.com/office/officeart/2005/8/layout/vList5"/>
    <dgm:cxn modelId="{F9E70D1E-913C-4407-9A00-E8D2CCFFB025}" type="presParOf" srcId="{3F38B37D-4539-45F5-A765-F82A4C6379A6}" destId="{DF17022F-ED85-4EE2-8F5B-F3ABCA221C4D}" srcOrd="0" destOrd="0" presId="urn:microsoft.com/office/officeart/2005/8/layout/vList5"/>
    <dgm:cxn modelId="{7595766E-3A23-449E-8436-381CD6C23F63}" type="presParOf" srcId="{DF17022F-ED85-4EE2-8F5B-F3ABCA221C4D}" destId="{77E42B4E-1BC0-48A5-9128-A15EAB7D7D6F}" srcOrd="0" destOrd="0" presId="urn:microsoft.com/office/officeart/2005/8/layout/vList5"/>
    <dgm:cxn modelId="{B6E834D7-FEF3-4285-89C5-570DECAE35E0}" type="presParOf" srcId="{DF17022F-ED85-4EE2-8F5B-F3ABCA221C4D}" destId="{7A159E50-9A21-42A9-9E30-2DE7C613AE15}" srcOrd="1" destOrd="0" presId="urn:microsoft.com/office/officeart/2005/8/layout/vList5"/>
    <dgm:cxn modelId="{485916AA-0E0D-4132-9902-8A1834E2FA30}" type="presParOf" srcId="{3F38B37D-4539-45F5-A765-F82A4C6379A6}" destId="{C0A84832-8C66-4B19-875B-27CA57911909}" srcOrd="1" destOrd="0" presId="urn:microsoft.com/office/officeart/2005/8/layout/vList5"/>
    <dgm:cxn modelId="{80C6908D-535B-48A3-BABD-24D103CFC709}" type="presParOf" srcId="{3F38B37D-4539-45F5-A765-F82A4C6379A6}" destId="{E6A35812-D872-4750-BF79-53065DCF8C74}" srcOrd="2" destOrd="0" presId="urn:microsoft.com/office/officeart/2005/8/layout/vList5"/>
    <dgm:cxn modelId="{7C401667-B465-4222-ABEE-E78D34662EBB}" type="presParOf" srcId="{E6A35812-D872-4750-BF79-53065DCF8C74}" destId="{90B240D2-A121-41D9-8489-83E4FEBFCE2A}" srcOrd="0" destOrd="0" presId="urn:microsoft.com/office/officeart/2005/8/layout/vList5"/>
    <dgm:cxn modelId="{52A59A39-717E-43B9-9B39-E0A5A4BEDDE6}" type="presParOf" srcId="{E6A35812-D872-4750-BF79-53065DCF8C74}" destId="{BAE21412-DD49-402B-8377-7D729B687E1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E52EC-D308-40B8-9E9D-D44CF5BFC6DD}" type="doc">
      <dgm:prSet loTypeId="urn:microsoft.com/office/officeart/2005/8/layout/vList5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710A44D-8D4B-4FA0-BE62-67E7D4AC7568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3 стадия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81ACA25-BE20-48E1-A31E-A7E998336585}" type="parTrans" cxnId="{53E55A7D-E38D-4E2D-94FB-9499738426D0}">
      <dgm:prSet/>
      <dgm:spPr/>
      <dgm:t>
        <a:bodyPr/>
        <a:lstStyle/>
        <a:p>
          <a:endParaRPr lang="ru-RU"/>
        </a:p>
      </dgm:t>
    </dgm:pt>
    <dgm:pt modelId="{9DF2239B-02BF-4D62-B778-C154415C4C81}" type="sibTrans" cxnId="{53E55A7D-E38D-4E2D-94FB-9499738426D0}">
      <dgm:prSet/>
      <dgm:spPr/>
      <dgm:t>
        <a:bodyPr/>
        <a:lstStyle/>
        <a:p>
          <a:endParaRPr lang="ru-RU"/>
        </a:p>
      </dgm:t>
    </dgm:pt>
    <dgm:pt modelId="{47CDD737-E047-4D2B-BE5B-BEEA4CF9B32A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4 стадия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9A020ED-30B0-4A00-A086-505DA6BB17D9}" type="parTrans" cxnId="{8CE5B31E-8C4D-42B4-8930-41A185B54998}">
      <dgm:prSet/>
      <dgm:spPr/>
      <dgm:t>
        <a:bodyPr/>
        <a:lstStyle/>
        <a:p>
          <a:endParaRPr lang="ru-RU"/>
        </a:p>
      </dgm:t>
    </dgm:pt>
    <dgm:pt modelId="{F1C43FB5-2351-4677-B6A3-683F11B8EE63}" type="sibTrans" cxnId="{8CE5B31E-8C4D-42B4-8930-41A185B54998}">
      <dgm:prSet/>
      <dgm:spPr/>
      <dgm:t>
        <a:bodyPr/>
        <a:lstStyle/>
        <a:p>
          <a:endParaRPr lang="ru-RU"/>
        </a:p>
      </dgm:t>
    </dgm:pt>
    <dgm:pt modelId="{9E00DF8F-70B6-4CD2-A058-8FF1BC61C9DC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Возникает через 3-5 лет после второй стадии. На фоне снижения защитных сил организма возникают различные симптомы болезни: увеличение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лимфоузлов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головные боли, расстройства кишечника, упадок сил.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A6DEA68-E451-4E2B-9D49-8C22FB98326D}" type="parTrans" cxnId="{97165BCE-080A-43EF-9469-F98C0EFDE690}">
      <dgm:prSet/>
      <dgm:spPr/>
      <dgm:t>
        <a:bodyPr/>
        <a:lstStyle/>
        <a:p>
          <a:endParaRPr lang="ru-RU"/>
        </a:p>
      </dgm:t>
    </dgm:pt>
    <dgm:pt modelId="{803FE6A9-3B9A-4485-81EA-8AE112674997}" type="sibTrans" cxnId="{97165BCE-080A-43EF-9469-F98C0EFDE690}">
      <dgm:prSet/>
      <dgm:spPr/>
      <dgm:t>
        <a:bodyPr/>
        <a:lstStyle/>
        <a:p>
          <a:endParaRPr lang="ru-RU"/>
        </a:p>
      </dgm:t>
    </dgm:pt>
    <dgm:pt modelId="{5E765FE9-6679-45EA-A257-11246C83B968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собственно СПИД. По мере развития инфекционного процесса иммунная система полностью разрушается . Развиваются поражения слизистых оболочек, дыхательной системы, желудочно-кишечного тракта, органов зрения, нервной системы. Больной теряет в весе около 10 %.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2FA63AD-570F-46F3-AE83-A8B50CA0407F}" type="parTrans" cxnId="{76E44172-0F0B-4561-97C9-7DA4BB37F9DA}">
      <dgm:prSet/>
      <dgm:spPr/>
      <dgm:t>
        <a:bodyPr/>
        <a:lstStyle/>
        <a:p>
          <a:endParaRPr lang="ru-RU"/>
        </a:p>
      </dgm:t>
    </dgm:pt>
    <dgm:pt modelId="{7B58C6E6-3B29-4F25-BB02-B2870D4BAC76}" type="sibTrans" cxnId="{76E44172-0F0B-4561-97C9-7DA4BB37F9DA}">
      <dgm:prSet/>
      <dgm:spPr/>
      <dgm:t>
        <a:bodyPr/>
        <a:lstStyle/>
        <a:p>
          <a:endParaRPr lang="ru-RU"/>
        </a:p>
      </dgm:t>
    </dgm:pt>
    <dgm:pt modelId="{3F38B37D-4539-45F5-A765-F82A4C6379A6}" type="pres">
      <dgm:prSet presAssocID="{BCEE52EC-D308-40B8-9E9D-D44CF5BFC6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7022F-ED85-4EE2-8F5B-F3ABCA221C4D}" type="pres">
      <dgm:prSet presAssocID="{F710A44D-8D4B-4FA0-BE62-67E7D4AC7568}" presName="linNode" presStyleCnt="0"/>
      <dgm:spPr/>
    </dgm:pt>
    <dgm:pt modelId="{77E42B4E-1BC0-48A5-9128-A15EAB7D7D6F}" type="pres">
      <dgm:prSet presAssocID="{F710A44D-8D4B-4FA0-BE62-67E7D4AC7568}" presName="parentText" presStyleLbl="node1" presStyleIdx="0" presStyleCnt="2" custScaleX="60541" custScaleY="285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9E50-9A21-42A9-9E30-2DE7C613AE15}" type="pres">
      <dgm:prSet presAssocID="{F710A44D-8D4B-4FA0-BE62-67E7D4AC7568}" presName="descendantText" presStyleLbl="alignAccFollowNode1" presStyleIdx="0" presStyleCnt="2" custScaleX="122289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84832-8C66-4B19-875B-27CA57911909}" type="pres">
      <dgm:prSet presAssocID="{9DF2239B-02BF-4D62-B778-C154415C4C81}" presName="sp" presStyleCnt="0"/>
      <dgm:spPr/>
    </dgm:pt>
    <dgm:pt modelId="{E6A35812-D872-4750-BF79-53065DCF8C74}" type="pres">
      <dgm:prSet presAssocID="{47CDD737-E047-4D2B-BE5B-BEEA4CF9B32A}" presName="linNode" presStyleCnt="0"/>
      <dgm:spPr/>
    </dgm:pt>
    <dgm:pt modelId="{90B240D2-A121-41D9-8489-83E4FEBFCE2A}" type="pres">
      <dgm:prSet presAssocID="{47CDD737-E047-4D2B-BE5B-BEEA4CF9B32A}" presName="parentText" presStyleLbl="node1" presStyleIdx="1" presStyleCnt="2" custScaleX="61086" custScaleY="315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21412-DD49-402B-8377-7D729B687E1F}" type="pres">
      <dgm:prSet presAssocID="{47CDD737-E047-4D2B-BE5B-BEEA4CF9B32A}" presName="descendantText" presStyleLbl="alignAccFollowNode1" presStyleIdx="1" presStyleCnt="2" custScaleX="122289" custScaleY="2000000" custLinFactNeighborX="4365" custLinFactNeighborY="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7B7ABA-D9B5-4B3D-87F8-DC879DCF9311}" type="presOf" srcId="{47CDD737-E047-4D2B-BE5B-BEEA4CF9B32A}" destId="{90B240D2-A121-41D9-8489-83E4FEBFCE2A}" srcOrd="0" destOrd="0" presId="urn:microsoft.com/office/officeart/2005/8/layout/vList5"/>
    <dgm:cxn modelId="{76E44172-0F0B-4561-97C9-7DA4BB37F9DA}" srcId="{47CDD737-E047-4D2B-BE5B-BEEA4CF9B32A}" destId="{5E765FE9-6679-45EA-A257-11246C83B968}" srcOrd="0" destOrd="0" parTransId="{62FA63AD-570F-46F3-AE83-A8B50CA0407F}" sibTransId="{7B58C6E6-3B29-4F25-BB02-B2870D4BAC76}"/>
    <dgm:cxn modelId="{53E55A7D-E38D-4E2D-94FB-9499738426D0}" srcId="{BCEE52EC-D308-40B8-9E9D-D44CF5BFC6DD}" destId="{F710A44D-8D4B-4FA0-BE62-67E7D4AC7568}" srcOrd="0" destOrd="0" parTransId="{E81ACA25-BE20-48E1-A31E-A7E998336585}" sibTransId="{9DF2239B-02BF-4D62-B778-C154415C4C81}"/>
    <dgm:cxn modelId="{9B9B5457-ABFA-42F0-88B5-155DC3771492}" type="presOf" srcId="{9E00DF8F-70B6-4CD2-A058-8FF1BC61C9DC}" destId="{7A159E50-9A21-42A9-9E30-2DE7C613AE15}" srcOrd="0" destOrd="0" presId="urn:microsoft.com/office/officeart/2005/8/layout/vList5"/>
    <dgm:cxn modelId="{10205517-7DFB-4BB4-AAB5-79D803B553EF}" type="presOf" srcId="{BCEE52EC-D308-40B8-9E9D-D44CF5BFC6DD}" destId="{3F38B37D-4539-45F5-A765-F82A4C6379A6}" srcOrd="0" destOrd="0" presId="urn:microsoft.com/office/officeart/2005/8/layout/vList5"/>
    <dgm:cxn modelId="{4BE4E8A1-2DA3-45CA-92F7-3DDE84901B6E}" type="presOf" srcId="{F710A44D-8D4B-4FA0-BE62-67E7D4AC7568}" destId="{77E42B4E-1BC0-48A5-9128-A15EAB7D7D6F}" srcOrd="0" destOrd="0" presId="urn:microsoft.com/office/officeart/2005/8/layout/vList5"/>
    <dgm:cxn modelId="{F2BD0CCD-309A-4C3C-8278-A7D628B86867}" type="presOf" srcId="{5E765FE9-6679-45EA-A257-11246C83B968}" destId="{BAE21412-DD49-402B-8377-7D729B687E1F}" srcOrd="0" destOrd="0" presId="urn:microsoft.com/office/officeart/2005/8/layout/vList5"/>
    <dgm:cxn modelId="{8CE5B31E-8C4D-42B4-8930-41A185B54998}" srcId="{BCEE52EC-D308-40B8-9E9D-D44CF5BFC6DD}" destId="{47CDD737-E047-4D2B-BE5B-BEEA4CF9B32A}" srcOrd="1" destOrd="0" parTransId="{39A020ED-30B0-4A00-A086-505DA6BB17D9}" sibTransId="{F1C43FB5-2351-4677-B6A3-683F11B8EE63}"/>
    <dgm:cxn modelId="{97165BCE-080A-43EF-9469-F98C0EFDE690}" srcId="{F710A44D-8D4B-4FA0-BE62-67E7D4AC7568}" destId="{9E00DF8F-70B6-4CD2-A058-8FF1BC61C9DC}" srcOrd="0" destOrd="0" parTransId="{EA6DEA68-E451-4E2B-9D49-8C22FB98326D}" sibTransId="{803FE6A9-3B9A-4485-81EA-8AE112674997}"/>
    <dgm:cxn modelId="{950DE009-6DB0-444E-A0A7-72694F83A9EE}" type="presParOf" srcId="{3F38B37D-4539-45F5-A765-F82A4C6379A6}" destId="{DF17022F-ED85-4EE2-8F5B-F3ABCA221C4D}" srcOrd="0" destOrd="0" presId="urn:microsoft.com/office/officeart/2005/8/layout/vList5"/>
    <dgm:cxn modelId="{32B6C8E5-DB92-4016-8000-F745FC3B2169}" type="presParOf" srcId="{DF17022F-ED85-4EE2-8F5B-F3ABCA221C4D}" destId="{77E42B4E-1BC0-48A5-9128-A15EAB7D7D6F}" srcOrd="0" destOrd="0" presId="urn:microsoft.com/office/officeart/2005/8/layout/vList5"/>
    <dgm:cxn modelId="{135C5ACF-4927-48FA-9955-91D489936BE0}" type="presParOf" srcId="{DF17022F-ED85-4EE2-8F5B-F3ABCA221C4D}" destId="{7A159E50-9A21-42A9-9E30-2DE7C613AE15}" srcOrd="1" destOrd="0" presId="urn:microsoft.com/office/officeart/2005/8/layout/vList5"/>
    <dgm:cxn modelId="{94D5DDC6-8DB1-4161-B80B-026AE0085A86}" type="presParOf" srcId="{3F38B37D-4539-45F5-A765-F82A4C6379A6}" destId="{C0A84832-8C66-4B19-875B-27CA57911909}" srcOrd="1" destOrd="0" presId="urn:microsoft.com/office/officeart/2005/8/layout/vList5"/>
    <dgm:cxn modelId="{A64EBD14-4108-4225-B9B4-9560BB12BCD2}" type="presParOf" srcId="{3F38B37D-4539-45F5-A765-F82A4C6379A6}" destId="{E6A35812-D872-4750-BF79-53065DCF8C74}" srcOrd="2" destOrd="0" presId="urn:microsoft.com/office/officeart/2005/8/layout/vList5"/>
    <dgm:cxn modelId="{8B3F76F2-6EBE-4CA1-8234-D0FBC3B53769}" type="presParOf" srcId="{E6A35812-D872-4750-BF79-53065DCF8C74}" destId="{90B240D2-A121-41D9-8489-83E4FEBFCE2A}" srcOrd="0" destOrd="0" presId="urn:microsoft.com/office/officeart/2005/8/layout/vList5"/>
    <dgm:cxn modelId="{E51EB939-C4FE-43E5-BFB7-81431479FE6C}" type="presParOf" srcId="{E6A35812-D872-4750-BF79-53065DCF8C74}" destId="{BAE21412-DD49-402B-8377-7D729B687E1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70947-4D25-4B9D-85E2-11BBCD4C30A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C6C14-087E-4A57-A378-4D8DC513E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6C14-087E-4A57-A378-4D8DC513E9D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3EFE-F541-4F6E-88FD-E7506754F266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28FD-BC39-4FAE-B2E5-1F22092E0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86;&#1074;&#1072;&#1103;%20&#1087;&#1072;&#1087;&#1082;&#1072;\&#1060;&#1086;&#1088;&#1090;&#1077;&#1087;&#1080;&#1072;&#1085;&#1086;+-+&#1056;&#1077;&#1082;&#1074;&#1080;&#1077;&#1084;+&#1087;&#1086;+&#1084;&#1077;&#1095;&#1090;&#1077;+(muz-color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medika.ru/infekcionnye/vich/profilaktika-vich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dicinform.net/human/humanis/human14.htm" TargetMode="External"/><Relationship Id="rId5" Type="http://schemas.openxmlformats.org/officeDocument/2006/relationships/hyperlink" Target="http://medinfa.ru/illnlist/17/spid/" TargetMode="External"/><Relationship Id="rId4" Type="http://schemas.openxmlformats.org/officeDocument/2006/relationships/hyperlink" Target="http://virusspid.narod.ru/profilaktik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презинтация\Depositphotos_5725554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5" y="1214422"/>
            <a:ext cx="91285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flood" dir="tl"/>
            </a:scene3d>
            <a:sp3d extrusionH="25400" contourW="8890" prstMaterial="matte">
              <a:bevelT w="38100" h="31750"/>
              <a:bevelB w="50800" h="3810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C00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СПИД – чума </a:t>
            </a:r>
            <a:r>
              <a:rPr lang="en-US" sz="6600" b="1" cap="none" spc="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C00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6600" b="1" cap="none" spc="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C00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6600" b="1" cap="none" spc="0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CC0000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1796" y="4071942"/>
            <a:ext cx="47722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студентка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курса 27 группы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Лечебного факультета</a:t>
            </a:r>
          </a:p>
          <a:p>
            <a:pPr algn="ctr"/>
            <a:r>
              <a:rPr lang="ru-RU" sz="3200" b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Барсукова</a:t>
            </a:r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Александра</a:t>
            </a:r>
          </a:p>
          <a:p>
            <a:pPr algn="ctr"/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Викторовна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Фортепиано+-+Реквием+по+мечте+(muz-colo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4329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 не передается:</a:t>
            </a:r>
            <a:endParaRPr lang="ru-RU" sz="3600" b="1" u="sng" cap="none" spc="0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7"/>
            <a:ext cx="9144000" cy="7971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обычные социальные контакты, повседневное семейное общение, рабочую деятельность 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Предметы гигиены, туалет.</a:t>
            </a:r>
          </a:p>
          <a:p>
            <a:pPr>
              <a:buFont typeface="Courier New" pitchFamily="49" charset="0"/>
              <a:buChar char="o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Бассейны, ванна, баня.</a:t>
            </a:r>
          </a:p>
          <a:p>
            <a:pPr>
              <a:buFont typeface="Courier New" pitchFamily="49" charset="0"/>
              <a:buChar char="o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Укусы насекомых, другие контакты с животными.</a:t>
            </a:r>
          </a:p>
          <a:p>
            <a:pPr>
              <a:buFont typeface="Courier New" pitchFamily="49" charset="0"/>
              <a:buChar char="o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Поцелуи.</a:t>
            </a:r>
          </a:p>
          <a:p>
            <a:pPr>
              <a:buFont typeface="Courier New" pitchFamily="49" charset="0"/>
              <a:buChar char="o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Воздушно-капельным путем (не может передаваться через кашель, чихание и т.д.)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6146" name="Picture 2" descr="D:\Новая папка\презинтация\64684758_mastermindhea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65431" cy="3014665"/>
          </a:xfrm>
          <a:prstGeom prst="rect">
            <a:avLst/>
          </a:prstGeom>
          <a:noFill/>
        </p:spPr>
      </p:pic>
      <p:pic>
        <p:nvPicPr>
          <p:cNvPr id="6147" name="Picture 3" descr="D:\Новая папка\презинтация\kid_toothbrus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1139" y="2786058"/>
            <a:ext cx="6332861" cy="4224356"/>
          </a:xfrm>
          <a:prstGeom prst="rect">
            <a:avLst/>
          </a:prstGeom>
          <a:noFill/>
        </p:spPr>
      </p:pic>
      <p:pic>
        <p:nvPicPr>
          <p:cNvPr id="6148" name="Picture 4" descr="D:\Новая папка\презинтация\1391879442_ban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0"/>
            <a:ext cx="4929190" cy="3211015"/>
          </a:xfrm>
          <a:prstGeom prst="rect">
            <a:avLst/>
          </a:prstGeom>
          <a:noFill/>
        </p:spPr>
      </p:pic>
      <p:pic>
        <p:nvPicPr>
          <p:cNvPr id="6149" name="Picture 5" descr="D:\Новая папка\презинтация\foto_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00372"/>
            <a:ext cx="5357818" cy="4018365"/>
          </a:xfrm>
          <a:prstGeom prst="rect">
            <a:avLst/>
          </a:prstGeom>
          <a:noFill/>
        </p:spPr>
      </p:pic>
      <p:pic>
        <p:nvPicPr>
          <p:cNvPr id="6150" name="Picture 6" descr="D:\Новая папка\презинтация\енг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1214422"/>
            <a:ext cx="6554124" cy="4350082"/>
          </a:xfrm>
          <a:prstGeom prst="rect">
            <a:avLst/>
          </a:prstGeom>
          <a:noFill/>
        </p:spPr>
      </p:pic>
      <p:pic>
        <p:nvPicPr>
          <p:cNvPr id="6151" name="Picture 7" descr="D:\Новая папка\презинтация\чихание-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857232"/>
            <a:ext cx="8167404" cy="4792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6696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протекания инфекции:</a:t>
            </a:r>
            <a:endParaRPr lang="ru-RU" sz="3600" b="1" u="sng" cap="none" spc="0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642918"/>
          <a:ext cx="9144000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144000" cy="707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5326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СПИДА:</a:t>
            </a:r>
            <a:endParaRPr lang="ru-RU" sz="3600" b="1" u="sng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полового пути передачи 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избегать беспорядочных и случайных половых связей;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Новая папка\презинтация\29049c81a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5143504" cy="3841554"/>
          </a:xfrm>
          <a:prstGeom prst="rect">
            <a:avLst/>
          </a:prstGeom>
          <a:noFill/>
        </p:spPr>
      </p:pic>
      <p:pic>
        <p:nvPicPr>
          <p:cNvPr id="7173" name="Picture 5" descr="D:\Новая папка\презинтация\99596287_pregnanc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5992"/>
            <a:ext cx="4411670" cy="4411670"/>
          </a:xfrm>
          <a:prstGeom prst="rect">
            <a:avLst/>
          </a:prstGeom>
          <a:noFill/>
        </p:spPr>
      </p:pic>
      <p:pic>
        <p:nvPicPr>
          <p:cNvPr id="7174" name="Picture 6" descr="D:\Новая папка\презинтация\iщззщ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571744"/>
            <a:ext cx="6429385" cy="4286256"/>
          </a:xfrm>
          <a:prstGeom prst="rect">
            <a:avLst/>
          </a:prstGeom>
          <a:noFill/>
        </p:spPr>
      </p:pic>
      <p:pic>
        <p:nvPicPr>
          <p:cNvPr id="7175" name="Picture 7" descr="D:\Новая папка\презинтация\Yaşlıların-Mutlu-Evliliğ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056351"/>
            <a:ext cx="6504696" cy="48016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любом половом контакте пользоваться презервативом высокого качества.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Новая папка\презинтация\iш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143372" cy="3076762"/>
          </a:xfrm>
          <a:prstGeom prst="rect">
            <a:avLst/>
          </a:prstGeom>
          <a:noFill/>
        </p:spPr>
      </p:pic>
      <p:pic>
        <p:nvPicPr>
          <p:cNvPr id="8195" name="Picture 3" descr="D:\Новая папка\презинтация\STUDENTS-SW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71678"/>
            <a:ext cx="4143380" cy="4143380"/>
          </a:xfrm>
          <a:prstGeom prst="rect">
            <a:avLst/>
          </a:prstGeom>
          <a:noFill/>
        </p:spPr>
      </p:pic>
      <p:pic>
        <p:nvPicPr>
          <p:cNvPr id="8196" name="Picture 4" descr="D:\Новая папка\презинтация\gonoreia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3042" y="3643314"/>
            <a:ext cx="5060958" cy="33739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428736"/>
            <a:ext cx="9144000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 Следует помнить, что из противозачаточных средств только презерватив препятствует проникновению ВИЧ и при правильном использовании защищает от заражения ВИЧ-инфекцией на 98 %.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парентерального пути передачи</a:t>
            </a:r>
            <a:endParaRPr lang="ru-RU" sz="3200" b="1" u="sng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6357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отказаться от употребления наркотических веществ;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Новая папка\презинтация\32759-256984-endjpg-62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45995"/>
            <a:ext cx="5500726" cy="5412005"/>
          </a:xfrm>
          <a:prstGeom prst="rect">
            <a:avLst/>
          </a:prstGeom>
          <a:noFill/>
        </p:spPr>
      </p:pic>
      <p:pic>
        <p:nvPicPr>
          <p:cNvPr id="9219" name="Picture 3" descr="D:\Новая папка\презинтация\ллъ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4926016" cy="3694512"/>
          </a:xfrm>
          <a:prstGeom prst="rect">
            <a:avLst/>
          </a:prstGeom>
          <a:noFill/>
        </p:spPr>
      </p:pic>
      <p:pic>
        <p:nvPicPr>
          <p:cNvPr id="9221" name="Picture 5" descr="D:\Новая папка\презинтация\9ш9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8667" y="2500306"/>
            <a:ext cx="4565334" cy="3292308"/>
          </a:xfrm>
          <a:prstGeom prst="rect">
            <a:avLst/>
          </a:prstGeom>
          <a:noFill/>
        </p:spPr>
      </p:pic>
      <p:pic>
        <p:nvPicPr>
          <p:cNvPr id="9220" name="Picture 4" descr="D:\Новая папка\презинтация\2997383_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857364"/>
            <a:ext cx="4286280" cy="47160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подвергать обработке, в т. ч. с использованием дезинфицирующих средств многоразовые инструменты для маникюра, педикюра, 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пирсинга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татуажа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10242" name="Picture 2" descr="D:\Новая папка\презинтация\фото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6122198" cy="4081465"/>
          </a:xfrm>
          <a:prstGeom prst="rect">
            <a:avLst/>
          </a:prstGeom>
          <a:noFill/>
        </p:spPr>
      </p:pic>
      <p:pic>
        <p:nvPicPr>
          <p:cNvPr id="10243" name="Picture 3" descr="D:\Новая папка\презинтация\1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3116"/>
            <a:ext cx="5072066" cy="4921783"/>
          </a:xfrm>
          <a:prstGeom prst="rect">
            <a:avLst/>
          </a:prstGeom>
          <a:noFill/>
        </p:spPr>
      </p:pic>
      <p:pic>
        <p:nvPicPr>
          <p:cNvPr id="10244" name="Picture 4" descr="D:\Новая папка\презинтация\iолр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3116"/>
            <a:ext cx="7067491" cy="4291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530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СПИДА среди женщин:</a:t>
            </a:r>
            <a:endParaRPr lang="ru-RU" sz="3200" b="1" u="sng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Предупреждение нежелательной беременности среди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ВИЧ-положительных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женщин; 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Предупреждение передачи ВИЧ от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ВИЧ-положительных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беременных женщин младенцам, включая обеспечения качественным заменителям грудного молока; 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Предоставление ухода, лечения и поддержки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ВИЧ-положительным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женщинам и их семьям.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Новая папка\презинтация\204ae7309d4422865bfb813755cf025e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934992" cy="4429156"/>
          </a:xfrm>
          <a:prstGeom prst="rect">
            <a:avLst/>
          </a:prstGeom>
          <a:noFill/>
        </p:spPr>
      </p:pic>
      <p:pic>
        <p:nvPicPr>
          <p:cNvPr id="11267" name="Picture 3" descr="D:\Новая папка\презинтация\517f59ee-8f6c-6813-8f6c-681cf4b4006a.photo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5" y="2345194"/>
            <a:ext cx="6143636" cy="46031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СПИДА при переливании крови:</a:t>
            </a:r>
            <a:endParaRPr lang="ru-RU" sz="3200" b="1" u="sng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Процедура донорства предусматривает обязательный анализ на ВИЧ.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раз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берут перед первым забором крови. В случае отрицательного результата полученную от донора порцию крови хранят полгода, берут кровь на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повторный анализ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 только после повторного отрицательного результата на ВИЧ используют первую и последующие порции.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Новая папка\презинтация\24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000108"/>
            <a:ext cx="4669615" cy="3071834"/>
          </a:xfrm>
          <a:prstGeom prst="rect">
            <a:avLst/>
          </a:prstGeom>
          <a:noFill/>
        </p:spPr>
      </p:pic>
      <p:pic>
        <p:nvPicPr>
          <p:cNvPr id="12291" name="Picture 3" descr="D:\Новая папка\презинтация\539456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643050"/>
            <a:ext cx="3434291" cy="4587895"/>
          </a:xfrm>
          <a:prstGeom prst="rect">
            <a:avLst/>
          </a:prstGeom>
          <a:noFill/>
        </p:spPr>
      </p:pic>
      <p:pic>
        <p:nvPicPr>
          <p:cNvPr id="12292" name="Picture 4" descr="D:\Новая папка\презинтация\13390452077880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571744"/>
            <a:ext cx="5391149" cy="4043362"/>
          </a:xfrm>
          <a:prstGeom prst="rect">
            <a:avLst/>
          </a:prstGeom>
          <a:noFill/>
        </p:spPr>
      </p:pic>
      <p:pic>
        <p:nvPicPr>
          <p:cNvPr id="12293" name="Picture 5" descr="D:\Новая папка\презинтация\KP_53329_001_16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600450"/>
            <a:ext cx="48768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2857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План:</a:t>
            </a:r>
            <a:endParaRPr lang="ru-RU" sz="3600" b="1" u="sng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9151929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 такое СПИД?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Пути передачи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протекания инфекции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СПИДА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Эпидситуация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ВИЧ/СПИД в Беларуси на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декабря 2014 г.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  <a:p>
            <a:pPr algn="ctr">
              <a:buFont typeface="Wingdings" pitchFamily="2" charset="2"/>
              <a:buChar char="v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Эпидситуация</a:t>
            </a:r>
            <a:r>
              <a:rPr lang="ru-RU" sz="32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ВИЧ/СПИД в Беларуси на </a:t>
            </a:r>
          </a:p>
          <a:p>
            <a:pPr algn="ctr"/>
            <a:r>
              <a:rPr lang="ru-RU" sz="32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декабря 2014 г.:</a:t>
            </a:r>
            <a:endParaRPr lang="ru-RU" sz="3200" b="1" u="sng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на 1 декабря 2014г. в Республике Беларусь зарегистрировано 17 344 случая ВИЧ-инфекции, количество людей, живущих с ВИЧ – 13 398, показатель распространенности составил 141,6 на 100 тысяч населения. За 11 мес. 2014 года выявлено 1 633 ВИЧ-инфицированных.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4338" name="Picture 2" descr="D:\Новая папка\презинтация\x_ecf909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43863"/>
            <a:ext cx="3571868" cy="2014137"/>
          </a:xfrm>
          <a:prstGeom prst="rect">
            <a:avLst/>
          </a:prstGeom>
          <a:noFill/>
        </p:spPr>
      </p:pic>
      <p:pic>
        <p:nvPicPr>
          <p:cNvPr id="14339" name="Picture 3" descr="D:\Новая папка\презинтация\щзш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913313"/>
            <a:ext cx="2917031" cy="1944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0" y="428604"/>
          <a:ext cx="9144000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91440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11 мес. 2014 года доля парентерального пути передачи ВИЧ составила 316 чел., доля полового пути передачи ВИЧ – 1 287 чел.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С 1987 по 01.11.2014 г. от ВИЧ-инфицированных матерей родилось 2 764 ребенка. Диагноз «ВИЧ-инфекция» подтвержден 245 детям, рожденным от ВИЧ-инфицированных матерей, из них 14 умерло. Всего в республике среди детей в возрастной группе от 0 до 14 лет зарегистрировано 263 случая ВИЧ-инфекции.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D:\Новая папка\презинтация\8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42918"/>
            <a:ext cx="5357849" cy="5322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0"/>
            <a:ext cx="2579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3200" b="1" u="sng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Каждую минуту в мире не менее 11 человек заражаются вирусом иммунодефицита человека. Одновременно многие из них осознают крушение своей жизни и мрачно вглядываются в неопределенное будущее. Каждую минуту эти несчастные сталкиваются не только с собственным страхом, но и с непониманием со стороны родственников, друзей, коллег по работе. Да и общество начинает относиться к ним не как к обычным людям, а как к больным «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Новая папка\презинтация\0007-005-Vtoroe-pravi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453" y="571480"/>
            <a:ext cx="5444469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0"/>
            <a:ext cx="5155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u="sng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3200" b="1" u="sng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7"/>
            <a:ext cx="91440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en-B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http://www.knigamedika.ru/infekcionnye/vich/profilaktika-vich.html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B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http://virusspid.narod.ru/profilaktika.html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B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http://medinfa.ru/illnlist/17/spid/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B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http://www.medicinform.net/human/humanis/human14.htm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720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Введение:</a:t>
            </a:r>
            <a:endParaRPr lang="ru-RU" sz="3600" b="1" u="sng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9144000" cy="6986528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молод, но душа твоя болит -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Твоя свеча ещё не догорела...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сердце муки, кровь кипит -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отбирает СПИД...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Твои глаза полны страданий,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спутать можно плоть и тень...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не питаешь ожиданий,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Желанья меряешь на день...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если б раньше мог ты знать -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на земле найдёшь ворота ада,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смог бы направленье поменять -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Возможно, не напился б яда!...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даже находясь у огненных ворот,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Лишь за тобой решение -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 ты шагаешь бездне в рот,</a:t>
            </a:r>
            <a:b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Иль молишь Бога о спасении!!!....</a:t>
            </a:r>
            <a:endParaRPr lang="ru-RU" sz="2800" spc="50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39628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СПИД?</a:t>
            </a:r>
            <a:endParaRPr lang="ru-RU" sz="3600" b="1" u="sng" cap="none" spc="0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900115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синдром приобретенного иммунного дефицита.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500306"/>
            <a:ext cx="85010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Синдром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совокупность ряда признаков и симптомов, указывающих на наличие определенной болезни или состояния.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2500306"/>
            <a:ext cx="84296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Приобретенного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заболевание приобретается в течение жизни.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285992"/>
            <a:ext cx="8929718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Иммунного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недостаточная активность иммунной системы, ее расстройство, ослабление, угасание защитных, иммунных сил организма в противостоянии возбудителям болезней.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3" y="2357430"/>
            <a:ext cx="892971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отсутствие ответной реакции со стороны иммунной системы на появление патогенных микроорганизмов.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3435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 w="1143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передачи:</a:t>
            </a:r>
            <a:endParaRPr lang="ru-RU" sz="3600" b="1" u="sng" cap="none" spc="0" dirty="0">
              <a:ln w="11430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Половым путем– 70-80%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овая папка\презинтация\c769b0edf9a3bc377818f0512ee635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6006800" cy="4000528"/>
          </a:xfrm>
          <a:prstGeom prst="rect">
            <a:avLst/>
          </a:prstGeom>
          <a:noFill/>
        </p:spPr>
      </p:pic>
      <p:pic>
        <p:nvPicPr>
          <p:cNvPr id="1027" name="Picture 3" descr="D:\Новая папка\презинтация\0d0d892a62232e8faae779ac4de618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36" y="0"/>
            <a:ext cx="5572164" cy="6955685"/>
          </a:xfrm>
          <a:prstGeom prst="rect">
            <a:avLst/>
          </a:prstGeom>
          <a:noFill/>
        </p:spPr>
      </p:pic>
      <p:pic>
        <p:nvPicPr>
          <p:cNvPr id="1028" name="Picture 4" descr="D:\Новая папка\презинтация\щш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3248"/>
            <a:ext cx="3970342" cy="3918101"/>
          </a:xfrm>
          <a:prstGeom prst="rect">
            <a:avLst/>
          </a:prstGeom>
          <a:noFill/>
        </p:spPr>
      </p:pic>
      <p:pic>
        <p:nvPicPr>
          <p:cNvPr id="1029" name="Picture 5" descr="D:\Новая папка\презинтация\AnneVyalitsynaDylanGeorge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643050"/>
            <a:ext cx="6643734" cy="4425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беременной женщины к ребенку – 5-10%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  время беременность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родов</a:t>
            </a:r>
          </a:p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грудного вскармливания</a:t>
            </a:r>
          </a:p>
        </p:txBody>
      </p:sp>
      <p:pic>
        <p:nvPicPr>
          <p:cNvPr id="3076" name="Picture 4" descr="D:\Новая папка\презинтация\1314116041670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455846" cy="4786346"/>
          </a:xfrm>
          <a:prstGeom prst="rect">
            <a:avLst/>
          </a:prstGeom>
          <a:noFill/>
        </p:spPr>
      </p:pic>
      <p:pic>
        <p:nvPicPr>
          <p:cNvPr id="3077" name="Picture 5" descr="D:\Новая папка\презинтация\BAD284ed5_SC_029_0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0204" y="1571612"/>
            <a:ext cx="5169482" cy="4061735"/>
          </a:xfrm>
          <a:prstGeom prst="rect">
            <a:avLst/>
          </a:prstGeom>
          <a:noFill/>
        </p:spPr>
      </p:pic>
      <p:pic>
        <p:nvPicPr>
          <p:cNvPr id="3078" name="Picture 6" descr="D:\Новая папка\презинтация\дош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819" y="1214422"/>
            <a:ext cx="6750892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Инъекционные наркотики – 5-10 %</a:t>
            </a:r>
          </a:p>
        </p:txBody>
      </p:sp>
      <p:pic>
        <p:nvPicPr>
          <p:cNvPr id="2050" name="Picture 2" descr="D:\Новая папка\презинтация\лл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285934" cy="2832115"/>
          </a:xfrm>
          <a:prstGeom prst="rect">
            <a:avLst/>
          </a:prstGeom>
          <a:noFill/>
        </p:spPr>
      </p:pic>
      <p:pic>
        <p:nvPicPr>
          <p:cNvPr id="2051" name="Picture 3" descr="D:\Новая папка\презинтация\pg-16-Heroin-Alam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879508"/>
            <a:ext cx="4143404" cy="5569093"/>
          </a:xfrm>
          <a:prstGeom prst="rect">
            <a:avLst/>
          </a:prstGeom>
          <a:noFill/>
        </p:spPr>
      </p:pic>
      <p:pic>
        <p:nvPicPr>
          <p:cNvPr id="2052" name="Picture 4" descr="D:\Новая папка\презинтация\зд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85273"/>
            <a:ext cx="4080000" cy="3272727"/>
          </a:xfrm>
          <a:prstGeom prst="rect">
            <a:avLst/>
          </a:prstGeom>
          <a:noFill/>
        </p:spPr>
      </p:pic>
      <p:pic>
        <p:nvPicPr>
          <p:cNvPr id="2053" name="Picture 5" descr="D:\Новая папка\презинтация\ш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000108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Переливание заряженной крови – 3-5%</a:t>
            </a:r>
          </a:p>
        </p:txBody>
      </p:sp>
      <p:pic>
        <p:nvPicPr>
          <p:cNvPr id="5122" name="Picture 2" descr="D:\Новая папка\презинтация\1212643534_11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3839793" cy="3071834"/>
          </a:xfrm>
          <a:prstGeom prst="rect">
            <a:avLst/>
          </a:prstGeom>
          <a:noFill/>
        </p:spPr>
      </p:pic>
      <p:pic>
        <p:nvPicPr>
          <p:cNvPr id="5124" name="Picture 4" descr="D:\Новая папка\презинтация\fb1f63dafef45247a1d0e1756c9621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714356"/>
            <a:ext cx="4762500" cy="4762500"/>
          </a:xfrm>
          <a:prstGeom prst="rect">
            <a:avLst/>
          </a:prstGeom>
          <a:noFill/>
        </p:spPr>
      </p:pic>
      <p:pic>
        <p:nvPicPr>
          <p:cNvPr id="5123" name="Picture 3" descr="D:\Новая папка\презинтация\92919591_10h59m11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357298"/>
            <a:ext cx="682453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Новая папка\презинтация\Favim.ru-ptica-seryy-nebo-derevya-84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проведении маникюра, педикюра, бритье, нанесении татуировок инструментами, которые не прошли соответствующей обработки, после оказания ими услуг зараженным на ВИЧ. </a:t>
            </a:r>
          </a:p>
        </p:txBody>
      </p:sp>
      <p:pic>
        <p:nvPicPr>
          <p:cNvPr id="4098" name="Picture 2" descr="D:\Новая папка\презинтация\072513_2030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610100" cy="3181350"/>
          </a:xfrm>
          <a:prstGeom prst="rect">
            <a:avLst/>
          </a:prstGeom>
          <a:noFill/>
        </p:spPr>
      </p:pic>
      <p:pic>
        <p:nvPicPr>
          <p:cNvPr id="4099" name="Picture 3" descr="D:\Новая папка\презинтация\be1aec15-a6e8-44c9-a171-ec80cac18c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371485"/>
            <a:ext cx="4000496" cy="4540563"/>
          </a:xfrm>
          <a:prstGeom prst="rect">
            <a:avLst/>
          </a:prstGeom>
          <a:noFill/>
        </p:spPr>
      </p:pic>
      <p:pic>
        <p:nvPicPr>
          <p:cNvPr id="4100" name="Picture 4" descr="D:\Новая папка\презинтация\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89" y="2428868"/>
            <a:ext cx="6145233" cy="4608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647</Words>
  <Application>Microsoft Office PowerPoint</Application>
  <PresentationFormat>Экран (4:3)</PresentationFormat>
  <Paragraphs>82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</dc:creator>
  <cp:lastModifiedBy>al</cp:lastModifiedBy>
  <cp:revision>6</cp:revision>
  <dcterms:created xsi:type="dcterms:W3CDTF">2015-02-28T12:53:08Z</dcterms:created>
  <dcterms:modified xsi:type="dcterms:W3CDTF">2015-03-01T19:19:12Z</dcterms:modified>
</cp:coreProperties>
</file>