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2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6088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552869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63E5-5A0E-43E3-A8D4-B41C7B8E4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71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3842-525E-49CE-9D84-A3074B73D1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02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1143000"/>
            <a:ext cx="2054225" cy="5419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1863" cy="5419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033D-1C4F-472D-A25F-C7C6056ECF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77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7A74-73B7-4771-9B25-B9B56A441D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67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5A0F-FEC6-430E-87D4-A92A957AA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01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8F18-BD62-4819-AE2D-221BEEDCB4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8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2250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2249488"/>
            <a:ext cx="4033838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A186-EF89-428D-B6F7-CDAEF37E9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28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29294-659E-4BFC-9CF0-1C241D69F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3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E760-FB76-417D-9714-172797306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02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E765-9006-4F56-B010-6F7D236ADC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61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2F85-583E-43E5-BF1C-B7B05CC3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16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5DDD-DE67-41A7-8AB0-9B46B31B7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687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81F0-DB6A-4D80-937D-BE275ECEF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27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8951-B372-429A-8E13-715E1AEC69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579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1143000"/>
            <a:ext cx="2054225" cy="5419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1863" cy="5419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A8010-EACC-41F9-8835-6BBD7A5CA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123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B987-BBEA-4BF8-BF4A-A5CE19BBC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877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137C-A4B3-43BF-9C3D-E51BA0EC8B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829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344C-9981-49E6-81E5-7B8E4A3F1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477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2250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2249488"/>
            <a:ext cx="4033838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6885-FE56-4FEC-8CDB-2D61D79AF9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22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1FE27-B4A2-4A58-86B3-029E274B73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091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23F59-A3D4-4DB3-91F6-46E9E1325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596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E8FE9-B471-407B-A3B2-069FD8310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32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8046-71A7-4953-8FFA-81B30FEF1B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192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CD3B-CBE7-4992-B8B4-138976E5D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251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33EC-A49E-4BFD-8477-D9FA6DE1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647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2DF9-8398-48AD-B57B-897D34154A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398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1143000"/>
            <a:ext cx="2054225" cy="5419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1863" cy="5419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073F-4803-41C5-8463-15E1F3D4B3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600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ADF99-18AD-4872-BE4F-64AB814A7E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61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52B7-7F16-4317-9364-AD37AB6B4B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615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274A-737F-4D85-ACE0-5F6DA29E30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5361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2250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2249488"/>
            <a:ext cx="4033838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0168-D6AA-4B83-AD1B-BB310AEAAB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59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E05BB-5DD9-401F-8580-8B9050A5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4160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1B42A-3345-4FC2-844E-91E26C026A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8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2250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2249488"/>
            <a:ext cx="4033838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0C329-E9E8-46A8-8975-D7688AA2C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510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EECA0-B034-41E4-B9E0-7B114AB01E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348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94ACD-EE91-4E70-81B1-E78715A414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75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A9A2-4C8B-4B94-9847-ED9564F8F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62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366E8-AC7A-457F-B0A3-2B0ECEAE8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527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1143000"/>
            <a:ext cx="2054225" cy="5419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1863" cy="5419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9F8D-3F9F-476E-AB43-CC2B2242C4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89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3A811-FC8D-42F2-BBD3-A2793B6B53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79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1F616-9841-43D6-ADAD-692F431B77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38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1276-515C-4230-82E2-E71609289F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13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0FFB-2167-4D6C-A5A9-72E4F7FDE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19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331B0-9B95-4AFF-B7EA-8F275F98D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46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2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3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18488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4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18488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1588"/>
            <a:ext cx="7508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9934920-7A40-4287-AB43-4A80D5671D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kern="1200">
          <a:solidFill>
            <a:srgbClr val="42445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kern="1200">
          <a:solidFill>
            <a:srgbClr val="43808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5354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kern="1200">
          <a:solidFill>
            <a:srgbClr val="53548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 flipV="1">
            <a:off x="5410200" y="3897313"/>
            <a:ext cx="3733800" cy="192087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rgbClr val="438086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 flipV="1">
            <a:off x="5410200" y="4164013"/>
            <a:ext cx="1965325" cy="19050"/>
          </a:xfrm>
          <a:prstGeom prst="rect">
            <a:avLst/>
          </a:prstGeom>
          <a:solidFill>
            <a:srgbClr val="438086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 flipV="1">
            <a:off x="5410200" y="4198938"/>
            <a:ext cx="1965325" cy="9525"/>
          </a:xfrm>
          <a:prstGeom prst="rect">
            <a:avLst/>
          </a:prstGeom>
          <a:solidFill>
            <a:srgbClr val="438086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0" y="3649663"/>
            <a:ext cx="9144000" cy="244475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3675063"/>
            <a:ext cx="9144000" cy="1412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0"/>
            <a:ext cx="9144000" cy="37020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6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18488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6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18488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6705600" y="4206875"/>
            <a:ext cx="96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320088" y="1588"/>
            <a:ext cx="7366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865A307-F9B6-4A0E-9F36-6211A325E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kern="1200">
          <a:solidFill>
            <a:srgbClr val="42445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kern="1200">
          <a:solidFill>
            <a:srgbClr val="43808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5354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kern="1200">
          <a:solidFill>
            <a:srgbClr val="53548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308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18488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308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18488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089" name="Text Box 16"/>
          <p:cNvSpPr txBox="1">
            <a:spLocks noChangeArrowheads="1"/>
          </p:cNvSpPr>
          <p:nvPr/>
        </p:nvSpPr>
        <p:spPr bwMode="auto">
          <a:xfrm>
            <a:off x="6586538" y="612775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1588"/>
            <a:ext cx="7508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A3A035E-2389-42E5-B85C-95F1D6A955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kern="1200">
          <a:solidFill>
            <a:srgbClr val="42445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kern="1200">
          <a:solidFill>
            <a:srgbClr val="43808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5354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kern="1200">
          <a:solidFill>
            <a:srgbClr val="53548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1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18488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411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18488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6583363" y="612775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/>
          </a:p>
        </p:txBody>
      </p:sp>
      <p:sp>
        <p:nvSpPr>
          <p:cNvPr id="2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1588"/>
            <a:ext cx="7508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F5F38E7-E28A-47AD-BD69-6DE3FAD086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kern="1200">
          <a:solidFill>
            <a:srgbClr val="42445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424456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kern="1200">
          <a:solidFill>
            <a:srgbClr val="43808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5354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kern="1200">
          <a:solidFill>
            <a:srgbClr val="53548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95288" y="285750"/>
            <a:ext cx="8291512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defRPr>
            </a:lvl1pPr>
            <a:lvl2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438086"/>
                </a:solidFill>
                <a:latin typeface="Georgia" pitchFamily="18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4pPr>
            <a:lvl5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3600">
              <a:solidFill>
                <a:srgbClr val="FFFFFF"/>
              </a:solidFill>
              <a:latin typeface="Trebuchet MS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3600">
              <a:solidFill>
                <a:srgbClr val="FFFFFF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rgbClr val="FFFFFF"/>
                </a:solidFill>
                <a:latin typeface="Trebuchet MS" pitchFamily="34" charset="0"/>
              </a:rPr>
              <a:t>ФАРМАЦЕВТИЧЕСКИЙ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rgbClr val="FFFFFF"/>
                </a:solidFill>
                <a:latin typeface="Trebuchet MS" pitchFamily="34" charset="0"/>
              </a:rPr>
              <a:t>ФАКУЛЬТЕТ,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rgbClr val="FFFFFF"/>
                </a:solidFill>
                <a:latin typeface="Trebuchet MS" pitchFamily="34" charset="0"/>
              </a:rPr>
              <a:t> ИСТОРИЯ,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rgbClr val="FFFFFF"/>
                </a:solidFill>
                <a:latin typeface="Trebuchet MS" pitchFamily="34" charset="0"/>
              </a:rPr>
              <a:t> НАСТОЯЩЕЕ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3789363"/>
            <a:ext cx="86788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500"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endParaRPr lang="ru-RU" altLang="ru-RU" sz="3000" smtClean="0">
              <a:solidFill>
                <a:srgbClr val="424456"/>
              </a:solidFill>
              <a:latin typeface="Georgia" panose="02040502050405020303" pitchFamily="18" charset="0"/>
              <a:cs typeface="+mn-cs"/>
            </a:endParaRPr>
          </a:p>
          <a:p>
            <a:pPr algn="r"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r>
              <a:rPr lang="ru-RU" altLang="ru-RU" b="1" smtClean="0">
                <a:solidFill>
                  <a:srgbClr val="4244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Декан фармацевтического факультета,</a:t>
            </a:r>
          </a:p>
          <a:p>
            <a:pPr algn="r"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r>
              <a:rPr lang="ru-RU" altLang="ru-RU" b="1" smtClean="0">
                <a:solidFill>
                  <a:srgbClr val="4244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доцент В.В. Кугач</a:t>
            </a:r>
          </a:p>
          <a:p>
            <a:pPr algn="r"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endParaRPr lang="ru-RU" altLang="ru-RU" b="1" smtClean="0">
              <a:solidFill>
                <a:srgbClr val="42445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 algn="r"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1600" b="1" smtClean="0">
                <a:solidFill>
                  <a:srgbClr val="4244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День открытых дверей, </a:t>
            </a:r>
          </a:p>
          <a:p>
            <a:pPr algn="r"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1600" b="1" smtClean="0">
                <a:solidFill>
                  <a:srgbClr val="4244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19 февраля 2017 года</a:t>
            </a:r>
          </a:p>
          <a:p>
            <a:pPr algn="r"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endParaRPr lang="ru-RU" altLang="ru-RU" sz="1100" b="1" smtClean="0">
              <a:solidFill>
                <a:srgbClr val="42445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endParaRPr lang="ru-RU" altLang="ru-RU" b="1" smtClean="0">
              <a:solidFill>
                <a:srgbClr val="42445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endParaRPr lang="ru-RU" altLang="ru-RU" b="1" smtClean="0">
              <a:solidFill>
                <a:srgbClr val="42445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928688"/>
            <a:ext cx="34559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3919538" y="3190875"/>
            <a:ext cx="1304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/>
              <a:t>Pencils </a:t>
            </a: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23850" y="692150"/>
            <a:ext cx="864076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И 19 общеуниверситетских кафедр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На кафедрах фармацевтического факультета   работают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80 преподавателей, из них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6 докторов и 30 кандидатов наук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На 19 общеуниверситетских кафедрах работают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225 преподавателей, из них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15 докторов и 67 кандидатов наук.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583113"/>
            <a:ext cx="22669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31800" y="1079500"/>
            <a:ext cx="417671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8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defRPr>
            </a:lvl1pPr>
            <a:lvl2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600">
                <a:solidFill>
                  <a:srgbClr val="438086"/>
                </a:solidFill>
                <a:latin typeface="Georgia" pitchFamily="18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4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2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4pPr>
            <a:lvl5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A04DA3"/>
              </a:buClr>
              <a:buFont typeface="Georgia" pitchFamily="18" charset="0"/>
              <a:buChar char="•"/>
            </a:pPr>
            <a:r>
              <a:rPr lang="ru-RU" altLang="ru-RU" sz="2400"/>
              <a:t>Преподаватели факультета — высококвалифицированные специалисты, постоянно совершенствуют свои профессиональные знания на ФПК и ПК и ФПК ПП </a:t>
            </a:r>
            <a:r>
              <a:rPr lang="en-US" altLang="ru-RU" sz="2400"/>
              <a:t> </a:t>
            </a:r>
            <a:r>
              <a:rPr lang="ru-RU" altLang="ru-RU" sz="2400"/>
              <a:t>ВГМУ, образовательных семинарах, вебинарах,</a:t>
            </a:r>
          </a:p>
          <a:p>
            <a:pPr eaLnBrk="1" hangingPunct="1">
              <a:buClr>
                <a:srgbClr val="A04DA3"/>
              </a:buClr>
              <a:buFont typeface="Georgia" pitchFamily="18" charset="0"/>
              <a:buChar char="•"/>
            </a:pPr>
            <a:r>
              <a:rPr lang="ru-RU" altLang="ru-RU" sz="2400"/>
              <a:t>конференциях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00125"/>
            <a:ext cx="34290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9063"/>
            <a:ext cx="378618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31800" y="857250"/>
            <a:ext cx="4103688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Преподаватели факультета проходили стажировку за рубежом: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Московский государственный университет,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Первый Московский медицинский университет,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Санкт-Петербургская химико-фармацевтическая академия,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НИИ физиологии растений РАН,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Самарская государственная медицинская академия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792163"/>
            <a:ext cx="1751012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328738"/>
            <a:ext cx="1741488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341688"/>
            <a:ext cx="19050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024188"/>
            <a:ext cx="16637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5253038"/>
            <a:ext cx="1363662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31800" y="1223963"/>
            <a:ext cx="410368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Национальный институт фармацевтического образования и исследований,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Пенджаб, Индия,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Познаньский медицинский университет, Польша,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Литовский университет наук здоровья, Каунас,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Ony  inc., США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703263"/>
            <a:ext cx="1871662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00500"/>
            <a:ext cx="213677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714375"/>
            <a:ext cx="223202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429125"/>
            <a:ext cx="247650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31800" y="1223963"/>
            <a:ext cx="410368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Участвовали в инспектировании фармацевтических предприятий в Индии, Китае, Австрии,  Ирландии, Польше,  Казахстане, Германии.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095625"/>
            <a:ext cx="39528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814388"/>
            <a:ext cx="1368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397000"/>
            <a:ext cx="1357313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248150"/>
            <a:ext cx="150177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552950"/>
            <a:ext cx="17605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968500"/>
            <a:ext cx="1584325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594350"/>
            <a:ext cx="2087562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92775"/>
            <a:ext cx="1550988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31800" y="857250"/>
            <a:ext cx="4103688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Кафедры факультета оснащены современным оборудованием: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таблеточный пресс,  микроскопы, спектрофотометры, высокоэффективные жидкостные хроматографы, приборы для фармако-технологических испытаний твердых ЛС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792163"/>
            <a:ext cx="36893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4319588"/>
            <a:ext cx="3538538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008063" y="865188"/>
            <a:ext cx="7127875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Современной оргтехникой: компьютеры, сканеры, копировальные аппараты, телевизионные панели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357438"/>
            <a:ext cx="5429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31800" y="785813"/>
            <a:ext cx="8280400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В педагогическом процессе широко используются инновационные образовательные технологии: портфолио, дистанционное обучение, модульно-рейтинговая система оценки знаний, перевернутый класс, виртуальные практикумы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714750"/>
            <a:ext cx="46005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642938"/>
            <a:ext cx="8224838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defRPr>
            </a:lvl1pPr>
            <a:lvl2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438086"/>
                </a:solidFill>
                <a:latin typeface="Georgia" pitchFamily="18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4pPr>
            <a:lvl5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>
                <a:solidFill>
                  <a:srgbClr val="424456"/>
                </a:solidFill>
              </a:rPr>
              <a:t>В образовании используется компетентностный и практикоориентированный подход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785938"/>
            <a:ext cx="4035425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defRPr>
            </a:lvl1pPr>
            <a:lvl2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600">
                <a:solidFill>
                  <a:srgbClr val="438086"/>
                </a:solidFill>
                <a:latin typeface="Georgia" pitchFamily="18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4pPr>
            <a:lvl5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400"/>
              <a:t>На факультете работают УНПК «Аптека» и «Лаборатория контроля качества и стандартизации лекарственных средств»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400"/>
              <a:t>Студенты проходят производственную практику, выполняют курсовые и дипломные работы</a:t>
            </a:r>
          </a:p>
          <a:p>
            <a:pPr eaLnBrk="1" hangingPunct="1">
              <a:buClrTx/>
              <a:buFontTx/>
              <a:buNone/>
            </a:pPr>
            <a:endParaRPr lang="ru-RU" altLang="ru-RU" sz="240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714500"/>
            <a:ext cx="3143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35768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1800" y="1223963"/>
            <a:ext cx="410368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Фармацевтическое образование — разностороннее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Студенты изучают элементы химического синтеза, фармацевтический анализ, аптечное изготовление и промышленное производство лекарственных средств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863600"/>
            <a:ext cx="21288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789238"/>
            <a:ext cx="28432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751388"/>
            <a:ext cx="2763838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87338" y="647700"/>
            <a:ext cx="85693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         Фармацевтический факультет был открыт в Витебском государственном медицинском институте в соответствии с Постановлением Совета Министров БССР от 11 июля 1959 года № 469 с набором учащихся 100 человек.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700463"/>
            <a:ext cx="46799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14313" y="500063"/>
            <a:ext cx="4214812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Медико-биологические дисциплины: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 анатомия и физиология человека, биология,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биологическая химия,   микробиология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фармакология,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патологическая физиология,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 клиническая фармакология, фармакологическая терапия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000125"/>
            <a:ext cx="3143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827588"/>
            <a:ext cx="2300288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429000"/>
            <a:ext cx="1884363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76263" y="692150"/>
            <a:ext cx="367188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Фармацевтическая ботаника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Фармакогнозия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Экономика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Менеджмент в фармации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Фармацевтический маркетинг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Профессиональная психология и конфликтология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21 дисциплина по выбору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863600"/>
            <a:ext cx="3278188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714625"/>
            <a:ext cx="2190750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751388"/>
            <a:ext cx="28035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07950" y="404813"/>
            <a:ext cx="4248150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</a:t>
            </a:r>
            <a:r>
              <a:rPr lang="ru-RU" altLang="ru-RU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За время обучения студенты проходят 4 учебные и 5 производ-ственных практик: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</a:t>
            </a: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Фармацевтическая пропедевтическая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Ботаническая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Медицинская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Фармакогностическая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Аптечная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технологическая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Фармакологическая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Фармацевтическая органи-зационно-управленческая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Промышленно-технологическая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Контрольно-аналитическая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4103687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07950" y="404813"/>
            <a:ext cx="4248150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</a:t>
            </a: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Чтобы студенты быстрее адаптировались к образовательному процессу в университете, реализуются программы адаптации студентов младших курсов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 2017 года внедряется тьюторство – студенты старших курсов опекают, помогают студентам- первокурсникам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4800"/>
            <a:ext cx="4176712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76263" y="785813"/>
            <a:ext cx="3671887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Студенческая жизнь насыщенная и интересная.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Студенты принимают участие в работе научных кружков, публикуют результаты своих работ в сборниках и научных журналах.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779463"/>
            <a:ext cx="23987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646613"/>
            <a:ext cx="29527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428875"/>
            <a:ext cx="33623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23850" y="908050"/>
            <a:ext cx="84248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Студенты фармацевтического факультета участвуют в работе международных, республиканских и университетских конференций, занимали призовые места на Международных молодежных научных форумах «Менделеев» и «Ломоносов».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Начиная с 2017 года, лучшие студенты привлекаются к работе лабораторий профессионального мастерства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26384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525838"/>
            <a:ext cx="25288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23850" y="908050"/>
            <a:ext cx="84248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На протяжении 5 лет студенты 6 раз становились лауреатами Республиканского конкурса студенческих научных работ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86188"/>
            <a:ext cx="3336925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3311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23850" y="404813"/>
            <a:ext cx="8424863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Активно развивается студенческая академическая мобильность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 2001 года налажен обмен студентами с Познаньским медицинским университетом им. К. Марцинковского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 2015 года лучшие студенты 3-го курса проходят фармакогностическую практику на базе СПХФА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В 2016 году 5 студентов 5 курса прошли практику «Фармацевтическое информирование» на базе Первого Московского университета им. 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И.М. Сеченова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В 2017 году студенты приняли 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Участие в Первом Всероссий</a:t>
            </a:r>
            <a:r>
              <a:rPr lang="en-US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-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ском саммите, г. Тула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5 студентов стали победителями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стипендиального проекта фарм.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компании Р-Фарм</a:t>
            </a:r>
          </a:p>
          <a:p>
            <a:pPr>
              <a:spcBef>
                <a:spcPts val="300"/>
              </a:spcBef>
              <a:buSzPct val="100000"/>
              <a:defRPr/>
            </a:pPr>
            <a:endParaRPr lang="ru-RU" alt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spcBef>
                <a:spcPts val="300"/>
              </a:spcBef>
              <a:buSzPct val="100000"/>
              <a:defRPr/>
            </a:pPr>
            <a:endParaRPr lang="ru-RU" alt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spcBef>
                <a:spcPts val="300"/>
              </a:spcBef>
              <a:buSzPct val="100000"/>
              <a:defRPr/>
            </a:pPr>
            <a:endParaRPr lang="ru-RU" alt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63537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44463" y="908050"/>
            <a:ext cx="8856662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Студенты факультета пять раз принимали участие в работе Фармацевтического интернационального образовательного лагеря инноваций «ФИЛИН» (г. Ярославль), занимали призовые места во Всероссийской фармацевтической олимпиаде (г. Санкт-Петербург, 2015 — второе место,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г. Орехово-Зуево, 2017 – третье место из 29 команд).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976563"/>
            <a:ext cx="5472112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76263" y="642938"/>
            <a:ext cx="3671887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Лучшие из лучших участвовали в слетах отличников «Студенческий олимп», конкурсах профессионального мастерства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Студенты активно участвуют в работе коллективов художественной самодеятельности, мероприятиях БРСМ и профкома студентов, спортивных секциях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639763"/>
            <a:ext cx="335915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762500"/>
            <a:ext cx="3514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0"/>
            <a:ext cx="2879725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20737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76263" y="642938"/>
            <a:ext cx="3671887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Студент 4 курса Евгений Терехов, секретарь ПО ОО «БРСМ», принял участие в </a:t>
            </a:r>
            <a:r>
              <a:rPr lang="en-US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XIX</a:t>
            </a: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Всемирном фестивале молодежи и студентов в Сочи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Студентка 4 курса Александра Жаврид стала победителем конкурса «Студент года ВГМУ»</a:t>
            </a:r>
            <a:r>
              <a:rPr lang="en-US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и заняла второе место на областном туре конкурса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Ансамбль спортивного бального танца «Квикстеп» завоевал ГРАН-ПРИ </a:t>
            </a:r>
            <a:r>
              <a:rPr lang="en-US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XII</a:t>
            </a: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международного фестиваля студентов-медиков в г. Рязани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37798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214813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50825" y="836613"/>
            <a:ext cx="4392613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Александра и Юлия Синкевич заняли третье место на Республиканском фестивале «Арт-вакация», 2016, и второе на </a:t>
            </a:r>
            <a:r>
              <a:rPr lang="en-US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XII</a:t>
            </a: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межд.фестивале искусств студентов-медиков в Рязани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10 студентов факультета являются членами танцевального коллектива </a:t>
            </a:r>
            <a:r>
              <a:rPr lang="en-US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INFINITY DANCE GROUP</a:t>
            </a: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Победитель народного телевизионного шоу «Я могу»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Победитель  Открытого чемпионата Республики Беларусь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по уличным танцам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Финалисты Чемпионата мира по уличным танцам, Глазго, Великобритания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77863"/>
            <a:ext cx="3490913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670300"/>
            <a:ext cx="3703638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50825" y="836613"/>
            <a:ext cx="4752975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Студентка 5 курса Евгения Грученкова с 1-го курса в составе команды университета по легкой атлетике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Участница международного пробега «Кремлевская стена», Нижний Новгород, 2015 – 3 место, 2016 -2 место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Многократный призер гонок с препятствиями </a:t>
            </a:r>
            <a:r>
              <a:rPr lang="en-US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BISON RACE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Студенты фармацевтического факультета – активные участники конкурсов «Образ  жизни, здоровье и успех» и волонтерского  движения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Студентка Виолетта Ермолович – автор социального проекта «Всегда спасительно добро», который направлен на оказание помощи детям паллиативного отделения Витебского дома ребенка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0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808038"/>
            <a:ext cx="3424238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808413"/>
            <a:ext cx="35179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84213" y="503238"/>
            <a:ext cx="58674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Фармацевтический факультет, университет не только обеспечивают высокий уровень образования, но и предоставляют возможность формирования высоконравственной, всесторонне развитой личности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429000"/>
            <a:ext cx="3949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39179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879725" y="503238"/>
            <a:ext cx="5508625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После окончания университета выпускники факультета в течение 5 месяцев проходят интернатуру в аптеках первой и второй категории.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Затем работают на должностях: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Провизор-рецептар — реализация ЛС и других товаров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 Провизор-технолог — аптечное и изготовление и промышленное производство ЛС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Провизор-аналитик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Провизор-информатор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Заведующие аптеками, аптечными складами, контрольно-аналитическими лабораториями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2435225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781300"/>
            <a:ext cx="2185988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868863"/>
            <a:ext cx="2447925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76263" y="714375"/>
            <a:ext cx="3671887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Выпускники фармацевтического факультета участвуют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в фармацевтической разработке ЛС,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   проведении доклинических исследований и клинических испытаний,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регистрации</a:t>
            </a:r>
            <a:r>
              <a:rPr lang="en-US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ЛС, их продвижении на рынке,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 инспектировании аптек и фармацевтических предприятий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792163"/>
            <a:ext cx="281622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86063"/>
            <a:ext cx="2670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679950"/>
            <a:ext cx="302418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76263" y="1008063"/>
            <a:ext cx="77755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Фармацевтический факультет ВГМУ заслуженно гордится своими выпускниками: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Начальник управления фармацевтической инспекции, зам. начальника управления по лицензированию Минздрава, все генеральные директора РУП «Фармация», заведующие профильными кафедрами факультета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63963"/>
            <a:ext cx="3714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576263" y="1008063"/>
            <a:ext cx="3671887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Наши выпускники работают на фармацевтических предприятиях, в Центре экспертиз и испытаний в здравоохранении, испытательных лабораториях, Евразийской экономической комиссии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643063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071563"/>
            <a:ext cx="1524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857625"/>
            <a:ext cx="22955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5111750"/>
            <a:ext cx="2801937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214688"/>
            <a:ext cx="24225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576263" y="1008063"/>
            <a:ext cx="3671887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Надеемся, что многие присутствующие станут нашими студентами, и мы будем гордиться, что к вашим достижениям мы приложили наши знания, опыт, душу и сердце!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endParaRPr lang="ru-RU" alt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285875"/>
            <a:ext cx="4614862" cy="34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" y="427037"/>
            <a:ext cx="9167812" cy="6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-988" y="312037"/>
            <a:ext cx="9144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defRPr>
            </a:lvl1pPr>
            <a:lvl2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600">
                <a:solidFill>
                  <a:srgbClr val="438086"/>
                </a:solidFill>
                <a:latin typeface="Georgia" pitchFamily="18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4pPr>
            <a:lvl5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rebuchet MS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68313" y="-925513"/>
            <a:ext cx="8135937" cy="64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indent="449263"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defRPr>
            </a:lvl1pPr>
            <a:lvl2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438086"/>
                </a:solidFill>
                <a:latin typeface="Georgia" pitchFamily="18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4pPr>
            <a:lvl5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Сначала обучение осуществлялось на базе теоретических кафедр лечебного факультета. В 1959-1960 г.г. проводилась большая работа по организации кафедр фармацевтического факультета. Из кафедры общей и органической химии (зав. кафедрой Н.П. Леткина) были выделены две самостоятельные кафедры: аналитической химии (зав. кафедрой ст. преп. В.С. Конюшко), неорганической и физической химии (зав. кафедрой доц. И.И. Родионов).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738313"/>
            <a:ext cx="593725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55650" y="981075"/>
            <a:ext cx="7920038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defRPr>
            </a:lvl1pPr>
            <a:lvl2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438086"/>
                </a:solidFill>
                <a:latin typeface="Georgia" pitchFamily="18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4pPr>
            <a:lvl5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В 1961-1962 г.г. факультету были переданы два старых здания института на площади Свободы, в которых были организованы кафедры фармацевтического профиля: технологии лекарств и галеновых препаратов (зав. кафедрой доц. В.К. Ященко), организации фармацевтического дела и медицинского товароведения (зав. кафедрой А.Т. Хоронько), фармацевтической и судебной химии (зав. кафедрой Н.Т. Бубон, с 1962 г. – доц. Е.А. Тукало), фармакогнозии и ботаники (зав. кафедрой к.фарм.н. Г.Н. Кадаев).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23850" y="908050"/>
            <a:ext cx="84248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На протяжении более 50 лет являлся единственным факультетом в республике, осуществляющим подготовку кадров с высшим фармацевтическим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ru-RU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образованием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455988"/>
            <a:ext cx="41275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31800" y="1079500"/>
            <a:ext cx="417671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255588"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8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defRPr>
            </a:lvl1pPr>
            <a:lvl2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600">
                <a:solidFill>
                  <a:srgbClr val="438086"/>
                </a:solidFill>
                <a:latin typeface="Georgia" pitchFamily="18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4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2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4pPr>
            <a:lvl5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A04DA3"/>
              </a:buClr>
              <a:buFont typeface="Georgia" pitchFamily="18" charset="0"/>
              <a:buChar char="•"/>
            </a:pPr>
            <a:r>
              <a:rPr lang="ru-RU" altLang="ru-RU"/>
              <a:t>В 1981 году в ВГМИ открыта заочная форма получения фармацевтического образования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051050"/>
            <a:ext cx="36972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3900488"/>
            <a:ext cx="33416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1292225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09538"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 sz="28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defRPr>
            </a:lvl1pPr>
            <a:lvl2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 sz="2600">
                <a:solidFill>
                  <a:srgbClr val="438086"/>
                </a:solidFill>
                <a:latin typeface="Georgia" pitchFamily="18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 sz="24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3pPr>
            <a:lvl4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 sz="2200">
                <a:solidFill>
                  <a:srgbClr val="53548A"/>
                </a:solidFill>
                <a:latin typeface="Georgia" pitchFamily="18" charset="0"/>
                <a:ea typeface="Microsoft YaHei" pitchFamily="34" charset="-122"/>
              </a:defRPr>
            </a:lvl4pPr>
            <a:lvl5pPr eaLnBrk="0" hangingPunct="0"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 sz="2000">
                <a:solidFill>
                  <a:srgbClr val="A04DA3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ru-RU" altLang="ru-RU"/>
          </a:p>
          <a:p>
            <a:pPr algn="just" eaLnBrk="1" hangingPunct="1">
              <a:buClrTx/>
              <a:buFontTx/>
              <a:buNone/>
            </a:pPr>
            <a:r>
              <a:rPr lang="ru-RU" altLang="ru-RU"/>
              <a:t>Как один из лучших фармацевтических факультетов Советского Союза, фармацевтический факультет ВГМУ готовил провизоров для Туркменской и Киргизской ССР и кадры высшей квалификации – для Казахской ССР.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/>
              <a:t>За весь период существования факультета подготовлено  8772 провизора.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23850" y="692150"/>
            <a:ext cx="864076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463"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9001125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В настоящее время образовательный процесс со студентами осуществляют 10 кафедр фармацевтического факультета: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А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налитической и токсикологической химии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Б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отаники и экологии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О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бщей и физколлоидной химии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О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рганизации и экономики фармации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О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рганической химии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П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ромышленной технологии ЛС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тандартизации ЛС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армакогнозии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армацевтической технологии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с курсом трансфера технологий </a:t>
            </a:r>
          </a:p>
          <a:p>
            <a:pPr>
              <a:lnSpc>
                <a:spcPct val="90000"/>
              </a:lnSpc>
              <a:spcBef>
                <a:spcPts val="300"/>
              </a:spcBef>
              <a:buSzPct val="100000"/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Ф</a:t>
            </a: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+mn-cs"/>
              </a:rPr>
              <a:t>армацевтической химии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605213"/>
            <a:ext cx="3090862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1334</Words>
  <Application>Microsoft Office PowerPoint</Application>
  <PresentationFormat>Экран (4:3)</PresentationFormat>
  <Paragraphs>153</Paragraphs>
  <Slides>40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226</cp:revision>
  <cp:lastPrinted>2017-02-17T17:19:50Z</cp:lastPrinted>
  <dcterms:created xsi:type="dcterms:W3CDTF">1601-01-01T00:00:00Z</dcterms:created>
  <dcterms:modified xsi:type="dcterms:W3CDTF">2018-02-27T12:00:38Z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0008008c6e0000000000010261200207f7000400038000</vt:lpwstr>
  </property>
</Properties>
</file>