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C331D-4494-468F-B1D8-28327D541A2D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FFBF41-A166-4BEF-B7B8-BA03CBC0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rinstvo.ru/art/8655.by" TargetMode="External"/><Relationship Id="rId2" Type="http://schemas.openxmlformats.org/officeDocument/2006/relationships/hyperlink" Target="http://myfamilyhelper.ru/domashnyaya-aptechka-spisok-togo-chto-dolzhno-byt-u-kazhdogo/.b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bcitation.org/65kureslZ" TargetMode="External"/><Relationship Id="rId4" Type="http://schemas.openxmlformats.org/officeDocument/2006/relationships/hyperlink" Target="http://kultura-prava.ru/index.php/2010-05-14-13-31-20/2010-09-07-15-56-24/330-aptechka-v-zakone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5%D0%BA%D0%B0%D1%80%D1%81%D1%82%D0%B2%D0%B5%D0%BD%D0%BD%D1%8B%D0%B5_%D1%81%D1%80%D0%B5%D0%B4%D1%81%D1%82%D0%B2%D0%B0" TargetMode="External"/><Relationship Id="rId2" Type="http://schemas.openxmlformats.org/officeDocument/2006/relationships/hyperlink" Target="https://ru.wikipedia.org/wiki/%D0%90%D0%BF%D1%82%D0%B5%D1%87%D0%BA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F%D0%B5%D1%80%D0%B2%D0%B0%D1%8F_%D0%BF%D0%BE%D0%BC%D0%BE%D1%89%D1%8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Домашняя аптечка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Подготовила студентка 4 курса 18 группы </a:t>
            </a:r>
          </a:p>
          <a:p>
            <a:r>
              <a:rPr lang="ru-RU" sz="2000" dirty="0" smtClean="0"/>
              <a:t>лечебного факультета ВГМУ</a:t>
            </a:r>
          </a:p>
          <a:p>
            <a:r>
              <a:rPr lang="ru-RU" sz="2000" dirty="0" smtClean="0"/>
              <a:t>Власенко Анастасия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Материалы для обработки ран, ожогов, остановки кровотечений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14734" cy="4873752"/>
          </a:xfrm>
        </p:spPr>
        <p:txBody>
          <a:bodyPr/>
          <a:lstStyle/>
          <a:p>
            <a:r>
              <a:rPr lang="ru-RU" sz="3200" dirty="0" err="1" smtClean="0"/>
              <a:t>Пантенол</a:t>
            </a:r>
            <a:r>
              <a:rPr lang="ru-RU" sz="3200" dirty="0" smtClean="0"/>
              <a:t> – при ожогах, ранозаживляющее средство.</a:t>
            </a:r>
          </a:p>
          <a:p>
            <a:endParaRPr lang="ru-RU" dirty="0"/>
          </a:p>
        </p:txBody>
      </p:sp>
      <p:pic>
        <p:nvPicPr>
          <p:cNvPr id="6146" name="Picture 2" descr="C:\Users\admin\Desktop\загружено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714620"/>
            <a:ext cx="300039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5186370" cy="5072098"/>
          </a:xfrm>
        </p:spPr>
        <p:txBody>
          <a:bodyPr/>
          <a:lstStyle/>
          <a:p>
            <a:r>
              <a:rPr lang="ru-RU" sz="3200" dirty="0" smtClean="0"/>
              <a:t>Перекись водорода 3% - применяется для небольших кровотечений и обработке ран для механической промывке и остановке крови.</a:t>
            </a:r>
          </a:p>
          <a:p>
            <a:r>
              <a:rPr lang="ru-RU" sz="3200" dirty="0" smtClean="0"/>
              <a:t>Йод, зеленка - для дезинфекции ран.</a:t>
            </a:r>
          </a:p>
          <a:p>
            <a:endParaRPr lang="ru-RU" dirty="0"/>
          </a:p>
        </p:txBody>
      </p:sp>
      <p:pic>
        <p:nvPicPr>
          <p:cNvPr id="7170" name="Picture 2" descr="C:\Users\admin\Desktop\image_793136045783242864592649519801280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857232"/>
            <a:ext cx="2571768" cy="1928826"/>
          </a:xfrm>
          <a:prstGeom prst="rect">
            <a:avLst/>
          </a:prstGeom>
          <a:noFill/>
        </p:spPr>
      </p:pic>
      <p:pic>
        <p:nvPicPr>
          <p:cNvPr id="7171" name="Picture 3" descr="C:\Users\admin\Desktop\viride nitens_vishpha_8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714752"/>
            <a:ext cx="2254248" cy="2254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При простуде и гриппе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8992" y="1600200"/>
            <a:ext cx="4495808" cy="4873752"/>
          </a:xfrm>
        </p:spPr>
        <p:txBody>
          <a:bodyPr/>
          <a:lstStyle/>
          <a:p>
            <a:r>
              <a:rPr lang="ru-RU" sz="3200" dirty="0" smtClean="0"/>
              <a:t>Парацетамол или ибупрофен - для снижения повышенной температуры  (температура выше 39,0 у взрослого человека и 38,0 градуса у ребенка)</a:t>
            </a:r>
          </a:p>
          <a:p>
            <a:endParaRPr lang="ru-RU" dirty="0"/>
          </a:p>
        </p:txBody>
      </p:sp>
      <p:pic>
        <p:nvPicPr>
          <p:cNvPr id="8194" name="Picture 2" descr="C:\Users\admin\Desktop\xl27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2743200" cy="1643074"/>
          </a:xfrm>
          <a:prstGeom prst="rect">
            <a:avLst/>
          </a:prstGeom>
          <a:noFill/>
        </p:spPr>
      </p:pic>
      <p:pic>
        <p:nvPicPr>
          <p:cNvPr id="8195" name="Picture 3" descr="C:\Users\admin\Desktop\wysiwyg_1_7062373fb677537d6bb052cc46f6e8d4904ecb89_269474e307f13a47f4a24f1ddca549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2571768" cy="3552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3657600" cy="5600720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Комбинированные препараты для снятия </a:t>
            </a:r>
            <a:r>
              <a:rPr lang="ru-RU" sz="12800" dirty="0" err="1" smtClean="0"/>
              <a:t>сомптомов</a:t>
            </a:r>
            <a:r>
              <a:rPr lang="ru-RU" sz="12800" dirty="0" smtClean="0"/>
              <a:t> гриппа и простудных заболеваний (</a:t>
            </a:r>
            <a:r>
              <a:rPr lang="ru-RU" sz="12800" dirty="0" err="1" smtClean="0"/>
              <a:t>Ангри-макс</a:t>
            </a:r>
            <a:r>
              <a:rPr lang="ru-RU" sz="12800" dirty="0" smtClean="0"/>
              <a:t>, </a:t>
            </a:r>
            <a:r>
              <a:rPr lang="ru-RU" sz="12800" dirty="0" err="1" smtClean="0"/>
              <a:t>гриппостад</a:t>
            </a:r>
            <a:r>
              <a:rPr lang="ru-RU" sz="12800" dirty="0" smtClean="0"/>
              <a:t>, </a:t>
            </a:r>
            <a:r>
              <a:rPr lang="ru-RU" sz="12800" dirty="0" err="1" smtClean="0"/>
              <a:t>колдрекс</a:t>
            </a:r>
            <a:r>
              <a:rPr lang="ru-RU" sz="12800" dirty="0" smtClean="0"/>
              <a:t> )</a:t>
            </a:r>
          </a:p>
          <a:p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 flipV="1">
            <a:off x="4270248" y="1500174"/>
            <a:ext cx="3657600" cy="10002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9218" name="Picture 2" descr="C:\Users\admin\Desktop\000317_3594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86256"/>
            <a:ext cx="2720270" cy="2214579"/>
          </a:xfrm>
          <a:prstGeom prst="rect">
            <a:avLst/>
          </a:prstGeom>
          <a:noFill/>
        </p:spPr>
      </p:pic>
      <p:pic>
        <p:nvPicPr>
          <p:cNvPr id="9219" name="Picture 3" descr="C:\Users\admin\Desktop\загружено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142984"/>
            <a:ext cx="2586042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3657600" cy="4214842"/>
          </a:xfrm>
        </p:spPr>
        <p:txBody>
          <a:bodyPr/>
          <a:lstStyle/>
          <a:p>
            <a:r>
              <a:rPr lang="ru-RU" sz="3200" dirty="0" err="1" smtClean="0"/>
              <a:t>Спрей</a:t>
            </a:r>
            <a:r>
              <a:rPr lang="ru-RU" sz="3200" dirty="0" smtClean="0"/>
              <a:t> или таблетки для рассасывания при болях в горле (</a:t>
            </a:r>
            <a:r>
              <a:rPr lang="ru-RU" sz="3200" dirty="0" err="1" smtClean="0"/>
              <a:t>Гексорал-спрей</a:t>
            </a:r>
            <a:r>
              <a:rPr lang="ru-RU" sz="3200" dirty="0" smtClean="0"/>
              <a:t>, </a:t>
            </a:r>
            <a:r>
              <a:rPr lang="ru-RU" sz="3200" dirty="0" err="1" smtClean="0"/>
              <a:t>Стрепсилс</a:t>
            </a:r>
            <a:r>
              <a:rPr lang="ru-RU" sz="3200" dirty="0" smtClean="0"/>
              <a:t>,  </a:t>
            </a:r>
            <a:r>
              <a:rPr lang="ru-RU" sz="3200" dirty="0" err="1" smtClean="0"/>
              <a:t>Ингалипт</a:t>
            </a:r>
            <a:r>
              <a:rPr lang="ru-RU" sz="3200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2571744"/>
            <a:ext cx="3657600" cy="3600456"/>
          </a:xfrm>
        </p:spPr>
        <p:txBody>
          <a:bodyPr/>
          <a:lstStyle/>
          <a:p>
            <a:r>
              <a:rPr lang="ru-RU" sz="3200" dirty="0" smtClean="0"/>
              <a:t>Отхаркивающие средства (</a:t>
            </a:r>
            <a:r>
              <a:rPr lang="ru-RU" sz="3200" dirty="0" err="1" smtClean="0"/>
              <a:t>пектусин</a:t>
            </a:r>
            <a:r>
              <a:rPr lang="ru-RU" sz="3200" dirty="0" smtClean="0"/>
              <a:t>, </a:t>
            </a:r>
            <a:r>
              <a:rPr lang="ru-RU" sz="3200" dirty="0" err="1" smtClean="0"/>
              <a:t>бронхикум</a:t>
            </a:r>
            <a:r>
              <a:rPr lang="ru-RU" sz="3200" dirty="0" smtClean="0"/>
              <a:t>, </a:t>
            </a:r>
            <a:r>
              <a:rPr lang="ru-RU" sz="3200" dirty="0" err="1" smtClean="0"/>
              <a:t>пектосол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0242" name="Picture 2" descr="C:\Users\admin\Desktop\загружено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14884"/>
            <a:ext cx="2071702" cy="1524000"/>
          </a:xfrm>
          <a:prstGeom prst="rect">
            <a:avLst/>
          </a:prstGeom>
          <a:noFill/>
        </p:spPr>
      </p:pic>
      <p:pic>
        <p:nvPicPr>
          <p:cNvPr id="10243" name="Picture 3" descr="C:\Users\admin\Desktop\bronchic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71480"/>
            <a:ext cx="300039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257428"/>
          </a:xfrm>
        </p:spPr>
        <p:txBody>
          <a:bodyPr/>
          <a:lstStyle/>
          <a:p>
            <a:r>
              <a:rPr lang="ru-RU" sz="3200" dirty="0" smtClean="0"/>
              <a:t>Капли в нос для облегчения дыхания и снятия симптомов насморка(</a:t>
            </a:r>
            <a:r>
              <a:rPr lang="ru-RU" sz="3200" dirty="0" err="1" smtClean="0"/>
              <a:t>Нафтизин</a:t>
            </a:r>
            <a:r>
              <a:rPr lang="ru-RU" sz="3200" dirty="0" smtClean="0"/>
              <a:t>, </a:t>
            </a:r>
            <a:r>
              <a:rPr lang="ru-RU" sz="3200" dirty="0" err="1" smtClean="0"/>
              <a:t>галазолин</a:t>
            </a:r>
            <a:r>
              <a:rPr lang="ru-RU" sz="3200" dirty="0" smtClean="0"/>
              <a:t>, </a:t>
            </a:r>
            <a:r>
              <a:rPr lang="ru-RU" sz="3200" dirty="0" err="1" smtClean="0"/>
              <a:t>санорин</a:t>
            </a:r>
            <a:r>
              <a:rPr lang="ru-RU" sz="3200" dirty="0" smtClean="0"/>
              <a:t>, </a:t>
            </a:r>
            <a:r>
              <a:rPr lang="ru-RU" sz="3200" dirty="0" err="1" smtClean="0"/>
              <a:t>називин</a:t>
            </a:r>
            <a:r>
              <a:rPr lang="ru-RU" sz="3200" dirty="0" smtClean="0"/>
              <a:t>).</a:t>
            </a:r>
          </a:p>
          <a:p>
            <a:endParaRPr lang="ru-RU" dirty="0"/>
          </a:p>
        </p:txBody>
      </p:sp>
      <p:pic>
        <p:nvPicPr>
          <p:cNvPr id="11266" name="Picture 2" descr="C:\Users\admin\Desktop\naftizin-isnstruktsiy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929066"/>
            <a:ext cx="53578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Обезболивающие средства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44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Валидол (нитроглицерин, </a:t>
            </a:r>
            <a:r>
              <a:rPr lang="ru-RU" sz="3200" dirty="0" err="1" smtClean="0"/>
              <a:t>карвалол</a:t>
            </a:r>
            <a:r>
              <a:rPr lang="ru-RU" sz="3200" dirty="0" smtClean="0"/>
              <a:t>) – при болях в сердце, стенокардии и </a:t>
            </a:r>
            <a:r>
              <a:rPr lang="ru-RU" sz="3200" dirty="0" err="1" smtClean="0"/>
              <a:t>тд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12290" name="Picture 2" descr="C:\Users\admin\Desktop\validol_farmak_4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14687"/>
            <a:ext cx="592935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2428892"/>
          </a:xfrm>
        </p:spPr>
        <p:txBody>
          <a:bodyPr/>
          <a:lstStyle/>
          <a:p>
            <a:r>
              <a:rPr lang="ru-RU" sz="3200" dirty="0" smtClean="0"/>
              <a:t>Но-шпа, </a:t>
            </a:r>
            <a:r>
              <a:rPr lang="ru-RU" sz="3200" dirty="0" err="1" smtClean="0"/>
              <a:t>спазмалгон</a:t>
            </a:r>
            <a:r>
              <a:rPr lang="ru-RU" sz="3200" dirty="0" smtClean="0"/>
              <a:t>  - для снятия спастических болей (когда резко «схватил живот») и при болезненных менструациях.</a:t>
            </a:r>
          </a:p>
          <a:p>
            <a:endParaRPr lang="ru-RU" dirty="0"/>
          </a:p>
        </p:txBody>
      </p:sp>
      <p:pic>
        <p:nvPicPr>
          <p:cNvPr id="13315" name="Picture 3" descr="C:\Users\admin\Desktop\Но-Шпа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614366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50019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Помощь при проблемах с животом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3657600" cy="2143140"/>
          </a:xfrm>
        </p:spPr>
        <p:txBody>
          <a:bodyPr/>
          <a:lstStyle/>
          <a:p>
            <a:r>
              <a:rPr lang="ru-RU" sz="3200" dirty="0" err="1" smtClean="0"/>
              <a:t>Фестал</a:t>
            </a:r>
            <a:r>
              <a:rPr lang="ru-RU" sz="3200" dirty="0" smtClean="0"/>
              <a:t> (</a:t>
            </a:r>
            <a:r>
              <a:rPr lang="ru-RU" sz="3200" dirty="0" err="1" smtClean="0"/>
              <a:t>Мезим</a:t>
            </a:r>
            <a:r>
              <a:rPr lang="ru-RU" sz="3200" dirty="0" smtClean="0"/>
              <a:t>) – ферменты, помогающие с пищеварениям.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928802"/>
            <a:ext cx="3657600" cy="2500330"/>
          </a:xfrm>
        </p:spPr>
        <p:txBody>
          <a:bodyPr/>
          <a:lstStyle/>
          <a:p>
            <a:r>
              <a:rPr lang="ru-RU" sz="3200" dirty="0" smtClean="0"/>
              <a:t>Активированный уголь – при пищевых отравлениях</a:t>
            </a:r>
          </a:p>
          <a:p>
            <a:endParaRPr lang="ru-RU" dirty="0"/>
          </a:p>
        </p:txBody>
      </p:sp>
      <p:pic>
        <p:nvPicPr>
          <p:cNvPr id="14338" name="Picture 2" descr="C:\Users\admin\Desktop\загружено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14818"/>
            <a:ext cx="2628900" cy="1743075"/>
          </a:xfrm>
          <a:prstGeom prst="rect">
            <a:avLst/>
          </a:prstGeom>
          <a:noFill/>
        </p:spPr>
      </p:pic>
      <p:pic>
        <p:nvPicPr>
          <p:cNvPr id="14339" name="Picture 3" descr="C:\Users\admin\Desktop\загружено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00504"/>
            <a:ext cx="3143272" cy="1947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3600" dirty="0" smtClean="0"/>
              <a:t>Антигистаминные препараты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28734"/>
          </a:xfrm>
        </p:spPr>
        <p:txBody>
          <a:bodyPr/>
          <a:lstStyle/>
          <a:p>
            <a:r>
              <a:rPr lang="ru-RU" sz="3200" dirty="0" err="1" smtClean="0"/>
              <a:t>Кларитин</a:t>
            </a:r>
            <a:r>
              <a:rPr lang="ru-RU" sz="3200" dirty="0" smtClean="0"/>
              <a:t>, </a:t>
            </a:r>
            <a:r>
              <a:rPr lang="ru-RU" sz="3200" dirty="0" err="1" smtClean="0"/>
              <a:t>Диазолин</a:t>
            </a:r>
            <a:r>
              <a:rPr lang="ru-RU" sz="3200" dirty="0" smtClean="0"/>
              <a:t>, </a:t>
            </a:r>
            <a:r>
              <a:rPr lang="ru-RU" sz="3200" dirty="0" err="1" smtClean="0"/>
              <a:t>Тавегил</a:t>
            </a:r>
            <a:r>
              <a:rPr lang="ru-RU" sz="3200" dirty="0" smtClean="0"/>
              <a:t>, </a:t>
            </a:r>
            <a:r>
              <a:rPr lang="ru-RU" sz="3200" dirty="0" err="1" smtClean="0"/>
              <a:t>Супрастин</a:t>
            </a:r>
            <a:r>
              <a:rPr lang="ru-RU" sz="3200" dirty="0" smtClean="0"/>
              <a:t> - при аллергии.</a:t>
            </a:r>
          </a:p>
          <a:p>
            <a:endParaRPr lang="ru-RU" dirty="0"/>
          </a:p>
        </p:txBody>
      </p:sp>
      <p:pic>
        <p:nvPicPr>
          <p:cNvPr id="15362" name="Picture 2" descr="C:\Users\admin\Desktop\загружено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00372"/>
            <a:ext cx="3000396" cy="3357586"/>
          </a:xfrm>
          <a:prstGeom prst="rect">
            <a:avLst/>
          </a:prstGeom>
          <a:noFill/>
        </p:spPr>
      </p:pic>
      <p:pic>
        <p:nvPicPr>
          <p:cNvPr id="15363" name="Picture 3" descr="C:\Users\admin\Desktop\загружено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714620"/>
            <a:ext cx="347663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План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</a:t>
            </a:r>
          </a:p>
          <a:p>
            <a:r>
              <a:rPr lang="ru-RU" sz="3200" dirty="0" smtClean="0"/>
              <a:t>Актуальность темы</a:t>
            </a:r>
          </a:p>
          <a:p>
            <a:r>
              <a:rPr lang="ru-RU" sz="3200" dirty="0" smtClean="0"/>
              <a:t>Общие рекомендации</a:t>
            </a:r>
          </a:p>
          <a:p>
            <a:r>
              <a:rPr lang="ru-RU" sz="3200" dirty="0" smtClean="0"/>
              <a:t>Состав домашней аптечки</a:t>
            </a:r>
          </a:p>
          <a:p>
            <a:r>
              <a:rPr lang="ru-RU" sz="3200" dirty="0" smtClean="0"/>
              <a:t>Осторожно!</a:t>
            </a:r>
          </a:p>
          <a:p>
            <a:r>
              <a:rPr lang="ru-RU" sz="3200" dirty="0" smtClean="0"/>
              <a:t>Заключение</a:t>
            </a:r>
          </a:p>
          <a:p>
            <a:r>
              <a:rPr lang="ru-RU" sz="3200" dirty="0" smtClean="0"/>
              <a:t>Список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Прочее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238" cy="4873752"/>
          </a:xfrm>
        </p:spPr>
        <p:txBody>
          <a:bodyPr/>
          <a:lstStyle/>
          <a:p>
            <a:r>
              <a:rPr lang="ru-RU" sz="3200" dirty="0" smtClean="0"/>
              <a:t>Градусник</a:t>
            </a:r>
          </a:p>
          <a:p>
            <a:r>
              <a:rPr lang="ru-RU" sz="3200" dirty="0" smtClean="0"/>
              <a:t>Ножницы, пинцет</a:t>
            </a:r>
          </a:p>
          <a:p>
            <a:r>
              <a:rPr lang="ru-RU" sz="3200" dirty="0" smtClean="0"/>
              <a:t>Мерный стаканчик</a:t>
            </a:r>
          </a:p>
          <a:p>
            <a:r>
              <a:rPr lang="ru-RU" sz="3200" dirty="0" smtClean="0"/>
              <a:t>Грелка</a:t>
            </a:r>
          </a:p>
          <a:p>
            <a:r>
              <a:rPr lang="ru-RU" sz="3200" dirty="0" smtClean="0"/>
              <a:t>Нашатырный спирт</a:t>
            </a:r>
            <a:r>
              <a:rPr lang="en-US" sz="3200" dirty="0" smtClean="0"/>
              <a:t>, </a:t>
            </a:r>
            <a:r>
              <a:rPr lang="be-BY" sz="3200" dirty="0" smtClean="0"/>
              <a:t>применяемый</a:t>
            </a:r>
            <a:r>
              <a:rPr lang="ru-RU" sz="3200" dirty="0" smtClean="0"/>
              <a:t> – при обмороках</a:t>
            </a:r>
          </a:p>
          <a:p>
            <a:endParaRPr lang="ru-RU" dirty="0"/>
          </a:p>
        </p:txBody>
      </p:sp>
      <p:pic>
        <p:nvPicPr>
          <p:cNvPr id="16386" name="Picture 2" descr="C:\Users\admin\Desktop\загружено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857232"/>
            <a:ext cx="2676525" cy="1714500"/>
          </a:xfrm>
          <a:prstGeom prst="rect">
            <a:avLst/>
          </a:prstGeom>
          <a:noFill/>
        </p:spPr>
      </p:pic>
      <p:pic>
        <p:nvPicPr>
          <p:cNvPr id="16387" name="Picture 3" descr="C:\Users\admin\Desktop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643182"/>
            <a:ext cx="1714512" cy="1524000"/>
          </a:xfrm>
          <a:prstGeom prst="rect">
            <a:avLst/>
          </a:prstGeom>
          <a:noFill/>
        </p:spPr>
      </p:pic>
      <p:pic>
        <p:nvPicPr>
          <p:cNvPr id="16388" name="Picture 4" descr="C:\Users\admin\Desktop\vreden-li-nashatyrnyj-spirt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745426"/>
            <a:ext cx="2714644" cy="2826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Осторожно!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860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Имеются противопоказания. Перед применением всех перечисленных лекарственных средств обязательно проконсультируйтесь с лечащим врачом.!</a:t>
            </a:r>
            <a:endParaRPr lang="ru-RU" sz="3200" dirty="0"/>
          </a:p>
        </p:txBody>
      </p:sp>
      <p:pic>
        <p:nvPicPr>
          <p:cNvPr id="17410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1942"/>
            <a:ext cx="328614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Большинство из нас относятся к сбору домашней аптечки легкомысленно, годами не пополняя ее и не проверяя сроки годности, а некоторые даже вовсе не заводят ее.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264320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Я надеюсь, что мои советы о том, что должно входить в состав домашней аптечки помогут вам и вы будете подготовлены к любой ситуации.</a:t>
            </a:r>
            <a:endParaRPr lang="ru-RU" sz="3200" dirty="0"/>
          </a:p>
        </p:txBody>
      </p:sp>
      <p:pic>
        <p:nvPicPr>
          <p:cNvPr id="18434" name="Picture 2" descr="C:\Users\admin\Desktop\prostuda-ili-allergia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00438"/>
            <a:ext cx="385765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Список литературы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hlinkClick r:id="rId2"/>
              </a:rPr>
              <a:t>http://myfamilyhelper.ru/domashnyaya-aptechka-spisok-togo-chto-dolzhno-byt-u-kazhdogo/</a:t>
            </a:r>
            <a:r>
              <a:rPr lang="ru-RU" sz="3000" dirty="0" smtClean="0">
                <a:hlinkClick r:id="rId2"/>
              </a:rPr>
              <a:t>.</a:t>
            </a:r>
            <a:r>
              <a:rPr lang="en-US" sz="3000" dirty="0" smtClean="0">
                <a:hlinkClick r:id="rId2"/>
              </a:rPr>
              <a:t>by</a:t>
            </a:r>
            <a:endParaRPr lang="en-US" sz="3000" dirty="0" smtClean="0"/>
          </a:p>
          <a:p>
            <a:r>
              <a:rPr lang="en-US" sz="3000" dirty="0" smtClean="0">
                <a:hlinkClick r:id="rId3"/>
              </a:rPr>
              <a:t>http://materinstvo.ru/art/8655.by</a:t>
            </a:r>
            <a:endParaRPr lang="en-US" sz="3000" dirty="0" smtClean="0"/>
          </a:p>
          <a:p>
            <a:r>
              <a:rPr lang="ru-RU" sz="3000" dirty="0" smtClean="0"/>
              <a:t>Журнал </a:t>
            </a:r>
            <a:r>
              <a:rPr lang="ru-RU" sz="3000" b="1" i="1" dirty="0" smtClean="0"/>
              <a:t>Наука и жизнь, 2001, № 10.</a:t>
            </a:r>
          </a:p>
          <a:p>
            <a:r>
              <a:rPr lang="ru-RU" sz="3000" dirty="0" smtClean="0">
                <a:hlinkClick r:id="rId4"/>
              </a:rPr>
              <a:t>О комплектации изделиями медицинского назначения аптечек для оказания первой помощи работникам</a:t>
            </a:r>
            <a:r>
              <a:rPr lang="ru-RU" sz="3000" dirty="0" smtClean="0"/>
              <a:t>. </a:t>
            </a:r>
            <a:r>
              <a:rPr lang="ru-RU" sz="3000" dirty="0" smtClean="0">
                <a:hlinkClick r:id="rId5"/>
              </a:rPr>
              <a:t>Архивировано из первоисточника 27 февраля 2012</a:t>
            </a:r>
            <a:endParaRPr lang="ru-RU" sz="3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  <p:pic>
        <p:nvPicPr>
          <p:cNvPr id="19458" name="Picture 2" descr="C:\Users\admin\Desktop\aybol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5000645" cy="3895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3600" dirty="0" smtClean="0"/>
              <a:t>Введение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Домашняя аптечка</a:t>
            </a:r>
            <a:r>
              <a:rPr lang="ru-RU" sz="3200" dirty="0" smtClean="0"/>
              <a:t> — </a:t>
            </a:r>
            <a:r>
              <a:rPr lang="ru-RU" sz="3200" dirty="0" err="1" smtClean="0">
                <a:hlinkClick r:id="rId2" tooltip="Аптечка"/>
              </a:rPr>
              <a:t>аптечка</a:t>
            </a:r>
            <a:r>
              <a:rPr lang="ru-RU" sz="3200" dirty="0" smtClean="0"/>
              <a:t>, т.е. набор </a:t>
            </a:r>
            <a:r>
              <a:rPr lang="ru-RU" sz="3200" dirty="0" smtClean="0">
                <a:hlinkClick r:id="rId3" tooltip="Лекарственные средства"/>
              </a:rPr>
              <a:t>лекарственных средств</a:t>
            </a:r>
            <a:r>
              <a:rPr lang="ru-RU" sz="3200" dirty="0" smtClean="0"/>
              <a:t>, инструментов и приспособлений, предназначенных для оказания </a:t>
            </a:r>
            <a:r>
              <a:rPr lang="ru-RU" sz="3200" dirty="0" smtClean="0">
                <a:hlinkClick r:id="rId4" tooltip="Первая помощь"/>
              </a:rPr>
              <a:t>первой помощи</a:t>
            </a:r>
            <a:r>
              <a:rPr lang="ru-RU" sz="3200" dirty="0" smtClean="0"/>
              <a:t> и медикаментозной помощи в порядке само- и взаимопомощи членами одной семьи в домашних условиях.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Актуальность темы.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Заболеть можно в любое время суток, в том числе и тогда, когда нет возможности посетить аптеку. Поэтому нужно держать дома хотя бы самые необходимые препараты. Ниже я приведу примерный список содержимого домашней аптечки.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dmin\Desktop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857628"/>
            <a:ext cx="3857652" cy="2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Общие рекомендации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5431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/>
              <a:t>Общее правило – хранить лекарство следует в темном, прохладном месте, подальше от детей. </a:t>
            </a:r>
          </a:p>
          <a:p>
            <a:endParaRPr lang="ru-RU" dirty="0"/>
          </a:p>
        </p:txBody>
      </p:sp>
      <p:pic>
        <p:nvPicPr>
          <p:cNvPr id="2051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357694"/>
            <a:ext cx="535785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30003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sz="3200" dirty="0" smtClean="0"/>
              <a:t>При хранении, на каждом препарате должно быть написано его название срок годности, и  желательно, чтобы оно лежало в родной упаковке и вместе с инструкцией.</a:t>
            </a:r>
            <a:endParaRPr lang="ru-RU" sz="3200" dirty="0"/>
          </a:p>
        </p:txBody>
      </p:sp>
      <p:pic>
        <p:nvPicPr>
          <p:cNvPr id="3074" name="Picture 2" descr="C:\Users\admin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86190"/>
            <a:ext cx="4429156" cy="249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28575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Один раз, примерно в полгода, необходимо проводить ревизию всех лекарств в аптечке, пополнять запасы и выбрасывать с истекшим сроком годности.</a:t>
            </a:r>
            <a:endParaRPr lang="ru-RU" sz="3200" dirty="0"/>
          </a:p>
        </p:txBody>
      </p:sp>
      <p:pic>
        <p:nvPicPr>
          <p:cNvPr id="4098" name="Picture 2" descr="C:\Users\admin\Desktop\e5f743832002b0bd09ae44d91797b8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6"/>
            <a:ext cx="2381250" cy="2928934"/>
          </a:xfrm>
          <a:prstGeom prst="rect">
            <a:avLst/>
          </a:prstGeom>
          <a:noFill/>
        </p:spPr>
      </p:pic>
      <p:pic>
        <p:nvPicPr>
          <p:cNvPr id="4099" name="Picture 3" descr="C:\Users\admin\Desktop\aptechk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624548"/>
            <a:ext cx="2857520" cy="2846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Состав домашней аптечки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500" dirty="0" smtClean="0"/>
              <a:t>Теперь, давайте составим список домашней аптечки: что именно должно быть в каждой квартире? Естественно, состав лекарств будет очень приблизительным.</a:t>
            </a:r>
          </a:p>
          <a:p>
            <a:r>
              <a:rPr lang="ru-RU" sz="3500" dirty="0" smtClean="0"/>
              <a:t>Если у вас или у членов вашей семьи имеются хронические заболевания, в аптечку обязательно необходимо включить прописаны именно им препараты.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Перевязочные материалы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3657600" cy="328614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Бинт стерильный  - для перевязок</a:t>
            </a:r>
          </a:p>
          <a:p>
            <a:r>
              <a:rPr lang="ru-RU" sz="3200" dirty="0" smtClean="0"/>
              <a:t>Эластичный бинт – для фиксации при ушибах.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928670"/>
            <a:ext cx="3657600" cy="524353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Вата </a:t>
            </a:r>
          </a:p>
          <a:p>
            <a:r>
              <a:rPr lang="ru-RU" sz="3200" dirty="0" smtClean="0"/>
              <a:t>Жгут – для остановки кровотечения</a:t>
            </a:r>
          </a:p>
          <a:p>
            <a:r>
              <a:rPr lang="ru-RU" sz="3200" dirty="0" smtClean="0"/>
              <a:t>Разнообразные пластыри .</a:t>
            </a:r>
            <a:endParaRPr lang="ru-RU" sz="3200" dirty="0"/>
          </a:p>
        </p:txBody>
      </p:sp>
      <p:pic>
        <p:nvPicPr>
          <p:cNvPr id="5123" name="Picture 3" descr="C:\Users\admin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429132"/>
            <a:ext cx="300039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403</Words>
  <Application>Microsoft Office PowerPoint</Application>
  <PresentationFormat>Экран (4:3)</PresentationFormat>
  <Paragraphs>65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Домашняя аптечка</vt:lpstr>
      <vt:lpstr>План</vt:lpstr>
      <vt:lpstr>Введение</vt:lpstr>
      <vt:lpstr>Актуальность темы.  Заболеть можно в любое время суток, в том числе и тогда, когда нет возможности посетить аптеку. Поэтому нужно держать дома хотя бы самые необходимые препараты. Ниже я приведу примерный список содержимого домашней аптечки. </vt:lpstr>
      <vt:lpstr>Общие рекомендации</vt:lpstr>
      <vt:lpstr>Слайд 6</vt:lpstr>
      <vt:lpstr>Слайд 7</vt:lpstr>
      <vt:lpstr>Состав домашней аптечки</vt:lpstr>
      <vt:lpstr>Перевязочные материалы</vt:lpstr>
      <vt:lpstr>Материалы для обработки ран, ожогов, остановки кровотечений</vt:lpstr>
      <vt:lpstr>Слайд 11</vt:lpstr>
      <vt:lpstr>При простуде и гриппе </vt:lpstr>
      <vt:lpstr>Слайд 13</vt:lpstr>
      <vt:lpstr>Слайд 14</vt:lpstr>
      <vt:lpstr>Слайд 15</vt:lpstr>
      <vt:lpstr>Обезболивающие средства </vt:lpstr>
      <vt:lpstr>Слайд 17</vt:lpstr>
      <vt:lpstr>Помощь при проблемах с животом </vt:lpstr>
      <vt:lpstr> Антигистаминные препараты </vt:lpstr>
      <vt:lpstr>Прочее</vt:lpstr>
      <vt:lpstr>Осторожно!</vt:lpstr>
      <vt:lpstr>Заключение</vt:lpstr>
      <vt:lpstr>Слайд 23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Домашняя аптечка</dc:title>
  <dc:creator>admin</dc:creator>
  <cp:lastModifiedBy>admin</cp:lastModifiedBy>
  <cp:revision>12</cp:revision>
  <dcterms:created xsi:type="dcterms:W3CDTF">2015-04-11T07:24:33Z</dcterms:created>
  <dcterms:modified xsi:type="dcterms:W3CDTF">2015-04-13T16:16:58Z</dcterms:modified>
</cp:coreProperties>
</file>