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6" r:id="rId3"/>
    <p:sldId id="257" r:id="rId4"/>
    <p:sldId id="264" r:id="rId5"/>
    <p:sldId id="262" r:id="rId6"/>
    <p:sldId id="259" r:id="rId7"/>
    <p:sldId id="265" r:id="rId8"/>
    <p:sldId id="268" r:id="rId9"/>
    <p:sldId id="269" r:id="rId10"/>
    <p:sldId id="267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9" r:id="rId19"/>
    <p:sldId id="280" r:id="rId20"/>
    <p:sldId id="278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60" r:id="rId34"/>
    <p:sldId id="293" r:id="rId35"/>
    <p:sldId id="26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59" autoAdjust="0"/>
    <p:restoredTop sz="91358" autoAdjust="0"/>
  </p:normalViewPr>
  <p:slideViewPr>
    <p:cSldViewPr>
      <p:cViewPr varScale="1">
        <p:scale>
          <a:sx n="68" d="100"/>
          <a:sy n="68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0934B4-F64A-461A-9901-D8653221D81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0CABF0-AEF9-4728-A7D4-1E68E435144A}">
      <dgm:prSet phldrT="[Текст]"/>
      <dgm:spPr/>
      <dgm:t>
        <a:bodyPr/>
        <a:lstStyle/>
        <a:p>
          <a:r>
            <a:rPr lang="ru-RU" dirty="0" smtClean="0"/>
            <a:t>Двигательная активность</a:t>
          </a:r>
          <a:endParaRPr lang="ru-RU" dirty="0"/>
        </a:p>
      </dgm:t>
    </dgm:pt>
    <dgm:pt modelId="{DF1E13D1-A246-4E37-BCE4-6D6B709139B7}" type="parTrans" cxnId="{54D85C46-60FC-48A9-914B-B17B86670588}">
      <dgm:prSet/>
      <dgm:spPr/>
      <dgm:t>
        <a:bodyPr/>
        <a:lstStyle/>
        <a:p>
          <a:endParaRPr lang="ru-RU"/>
        </a:p>
      </dgm:t>
    </dgm:pt>
    <dgm:pt modelId="{CFED8339-DAE1-4776-8513-28E92ADE6539}" type="sibTrans" cxnId="{54D85C46-60FC-48A9-914B-B17B86670588}">
      <dgm:prSet/>
      <dgm:spPr/>
      <dgm:t>
        <a:bodyPr/>
        <a:lstStyle/>
        <a:p>
          <a:endParaRPr lang="ru-RU"/>
        </a:p>
      </dgm:t>
    </dgm:pt>
    <dgm:pt modelId="{DCF93BC7-E7CB-429F-96AD-949FE0FA9422}">
      <dgm:prSet phldrT="[Текст]"/>
      <dgm:spPr/>
      <dgm:t>
        <a:bodyPr/>
        <a:lstStyle/>
        <a:p>
          <a:r>
            <a:rPr lang="ru-RU" dirty="0" smtClean="0"/>
            <a:t>Обеспечение психического здоровья</a:t>
          </a:r>
          <a:endParaRPr lang="ru-RU" dirty="0"/>
        </a:p>
      </dgm:t>
    </dgm:pt>
    <dgm:pt modelId="{E38D2873-67F4-4825-9C9C-C63D395EBE9F}" type="parTrans" cxnId="{FF21FFB1-259F-4155-BB34-A5BD673936F9}">
      <dgm:prSet/>
      <dgm:spPr/>
      <dgm:t>
        <a:bodyPr/>
        <a:lstStyle/>
        <a:p>
          <a:endParaRPr lang="ru-RU"/>
        </a:p>
      </dgm:t>
    </dgm:pt>
    <dgm:pt modelId="{54083CCC-B1AD-4682-AC15-1443FE5CE5A3}" type="sibTrans" cxnId="{FF21FFB1-259F-4155-BB34-A5BD673936F9}">
      <dgm:prSet/>
      <dgm:spPr/>
      <dgm:t>
        <a:bodyPr/>
        <a:lstStyle/>
        <a:p>
          <a:endParaRPr lang="ru-RU"/>
        </a:p>
      </dgm:t>
    </dgm:pt>
    <dgm:pt modelId="{93A501B7-0B81-4491-A96C-301086BBDCD9}">
      <dgm:prSet phldrT="[Текст]"/>
      <dgm:spPr/>
      <dgm:t>
        <a:bodyPr/>
        <a:lstStyle/>
        <a:p>
          <a:r>
            <a:rPr lang="ru-RU" dirty="0" smtClean="0"/>
            <a:t>Рациональное питание</a:t>
          </a:r>
          <a:endParaRPr lang="ru-RU" dirty="0"/>
        </a:p>
      </dgm:t>
    </dgm:pt>
    <dgm:pt modelId="{5FDCF799-ABB3-440C-962A-E8C7F3FD3F20}" type="parTrans" cxnId="{3DB779BF-B6E9-4304-90D3-C5DAE7CB36D5}">
      <dgm:prSet/>
      <dgm:spPr/>
      <dgm:t>
        <a:bodyPr/>
        <a:lstStyle/>
        <a:p>
          <a:endParaRPr lang="ru-RU"/>
        </a:p>
      </dgm:t>
    </dgm:pt>
    <dgm:pt modelId="{2323E837-0D4F-4350-84AD-5A85EDA12498}" type="sibTrans" cxnId="{3DB779BF-B6E9-4304-90D3-C5DAE7CB36D5}">
      <dgm:prSet/>
      <dgm:spPr/>
      <dgm:t>
        <a:bodyPr/>
        <a:lstStyle/>
        <a:p>
          <a:endParaRPr lang="ru-RU"/>
        </a:p>
      </dgm:t>
    </dgm:pt>
    <dgm:pt modelId="{93F91467-F057-44F0-8DDA-5AF915AA5C41}">
      <dgm:prSet phldrT="[Текст]"/>
      <dgm:spPr/>
      <dgm:t>
        <a:bodyPr/>
        <a:lstStyle/>
        <a:p>
          <a:r>
            <a:rPr lang="ru-RU" dirty="0" smtClean="0"/>
            <a:t>Закаливание и тренировка иммунитета</a:t>
          </a:r>
          <a:endParaRPr lang="ru-RU" dirty="0"/>
        </a:p>
      </dgm:t>
    </dgm:pt>
    <dgm:pt modelId="{2CD7404E-041A-4C61-A381-B2AF5067FE78}" type="parTrans" cxnId="{03FDE4BC-E03F-4F09-BDCE-42609DD37D02}">
      <dgm:prSet/>
      <dgm:spPr/>
      <dgm:t>
        <a:bodyPr/>
        <a:lstStyle/>
        <a:p>
          <a:endParaRPr lang="ru-RU"/>
        </a:p>
      </dgm:t>
    </dgm:pt>
    <dgm:pt modelId="{00E7BC70-8FE2-4045-BEA9-CB95C741F780}" type="sibTrans" cxnId="{03FDE4BC-E03F-4F09-BDCE-42609DD37D02}">
      <dgm:prSet/>
      <dgm:spPr/>
      <dgm:t>
        <a:bodyPr/>
        <a:lstStyle/>
        <a:p>
          <a:endParaRPr lang="ru-RU"/>
        </a:p>
      </dgm:t>
    </dgm:pt>
    <dgm:pt modelId="{8CC3695D-5486-4E23-BD11-83645954D643}">
      <dgm:prSet phldrT="[Текст]"/>
      <dgm:spPr/>
      <dgm:t>
        <a:bodyPr/>
        <a:lstStyle/>
        <a:p>
          <a:r>
            <a:rPr lang="ru-RU" dirty="0" smtClean="0"/>
            <a:t>Отказ от вредных привычек</a:t>
          </a:r>
          <a:endParaRPr lang="ru-RU" dirty="0"/>
        </a:p>
      </dgm:t>
    </dgm:pt>
    <dgm:pt modelId="{E320927C-6B63-4B65-B4FB-88F27687791A}" type="parTrans" cxnId="{F54B4E88-5F44-4A02-AFA7-68D781220E6A}">
      <dgm:prSet/>
      <dgm:spPr/>
      <dgm:t>
        <a:bodyPr/>
        <a:lstStyle/>
        <a:p>
          <a:endParaRPr lang="ru-RU"/>
        </a:p>
      </dgm:t>
    </dgm:pt>
    <dgm:pt modelId="{3B70470D-4F45-41BC-83E1-376192837E81}" type="sibTrans" cxnId="{F54B4E88-5F44-4A02-AFA7-68D781220E6A}">
      <dgm:prSet/>
      <dgm:spPr/>
      <dgm:t>
        <a:bodyPr/>
        <a:lstStyle/>
        <a:p>
          <a:endParaRPr lang="ru-RU"/>
        </a:p>
      </dgm:t>
    </dgm:pt>
    <dgm:pt modelId="{4CC69A70-A8EB-4549-935D-7B2351FED55D}">
      <dgm:prSet phldrT="[Текст]"/>
      <dgm:spPr/>
      <dgm:t>
        <a:bodyPr/>
        <a:lstStyle/>
        <a:p>
          <a:r>
            <a:rPr lang="ru-RU" dirty="0" smtClean="0"/>
            <a:t>Выполнение гигиенических требований</a:t>
          </a:r>
          <a:endParaRPr lang="ru-RU" dirty="0"/>
        </a:p>
      </dgm:t>
    </dgm:pt>
    <dgm:pt modelId="{1A56A536-3A78-4965-87A7-9AD5E5E18A48}" type="parTrans" cxnId="{6C61697D-C620-4A12-9B3C-211E3C66222A}">
      <dgm:prSet/>
      <dgm:spPr/>
      <dgm:t>
        <a:bodyPr/>
        <a:lstStyle/>
        <a:p>
          <a:endParaRPr lang="ru-RU"/>
        </a:p>
      </dgm:t>
    </dgm:pt>
    <dgm:pt modelId="{C9DC062A-5152-430A-831F-83920847334B}" type="sibTrans" cxnId="{6C61697D-C620-4A12-9B3C-211E3C66222A}">
      <dgm:prSet/>
      <dgm:spPr/>
      <dgm:t>
        <a:bodyPr/>
        <a:lstStyle/>
        <a:p>
          <a:endParaRPr lang="ru-RU"/>
        </a:p>
      </dgm:t>
    </dgm:pt>
    <dgm:pt modelId="{A5E641FB-D973-49F9-9226-B8CD501D4271}">
      <dgm:prSet phldrT="[Текст]"/>
      <dgm:spPr/>
      <dgm:t>
        <a:bodyPr/>
        <a:lstStyle/>
        <a:p>
          <a:r>
            <a:rPr lang="ru-RU" dirty="0" smtClean="0"/>
            <a:t>Распорядок дня</a:t>
          </a:r>
          <a:endParaRPr lang="ru-RU" dirty="0"/>
        </a:p>
      </dgm:t>
    </dgm:pt>
    <dgm:pt modelId="{1A5D6ACB-B305-4AFD-B40A-72FCB2C8DFDE}" type="parTrans" cxnId="{342412C7-E1ED-4C46-8BB9-0D4476F33E37}">
      <dgm:prSet/>
      <dgm:spPr/>
      <dgm:t>
        <a:bodyPr/>
        <a:lstStyle/>
        <a:p>
          <a:endParaRPr lang="ru-RU"/>
        </a:p>
      </dgm:t>
    </dgm:pt>
    <dgm:pt modelId="{66520464-C534-4DB2-8A22-984415C2DA8F}" type="sibTrans" cxnId="{342412C7-E1ED-4C46-8BB9-0D4476F33E37}">
      <dgm:prSet/>
      <dgm:spPr/>
      <dgm:t>
        <a:bodyPr/>
        <a:lstStyle/>
        <a:p>
          <a:endParaRPr lang="ru-RU"/>
        </a:p>
      </dgm:t>
    </dgm:pt>
    <dgm:pt modelId="{DB6F2D5D-D51B-4656-AA88-92D01252FBEF}" type="pres">
      <dgm:prSet presAssocID="{230934B4-F64A-461A-9901-D8653221D81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00C1A8-63E8-456F-8F23-8D7EDE0DBCFB}" type="pres">
      <dgm:prSet presAssocID="{920CABF0-AEF9-4728-A7D4-1E68E435144A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5E2E88-4828-4DDD-953D-21C9A57870DF}" type="pres">
      <dgm:prSet presAssocID="{CFED8339-DAE1-4776-8513-28E92ADE6539}" presName="sibTrans" presStyleCnt="0"/>
      <dgm:spPr/>
    </dgm:pt>
    <dgm:pt modelId="{99B66C5E-6B37-4D12-9EC9-3E17AC20F00F}" type="pres">
      <dgm:prSet presAssocID="{DCF93BC7-E7CB-429F-96AD-949FE0FA9422}" presName="node" presStyleLbl="node1" presStyleIdx="1" presStyleCnt="7" custLinFactNeighborX="-450" custLinFactNeighborY="-1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E211D0-4B13-4174-B142-2C9543A2CD85}" type="pres">
      <dgm:prSet presAssocID="{54083CCC-B1AD-4682-AC15-1443FE5CE5A3}" presName="sibTrans" presStyleCnt="0"/>
      <dgm:spPr/>
    </dgm:pt>
    <dgm:pt modelId="{59813536-F2AB-431A-89B2-089864C0CC13}" type="pres">
      <dgm:prSet presAssocID="{93A501B7-0B81-4491-A96C-301086BBDCD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4647FC-590C-4B3A-8521-D97786486447}" type="pres">
      <dgm:prSet presAssocID="{2323E837-0D4F-4350-84AD-5A85EDA12498}" presName="sibTrans" presStyleCnt="0"/>
      <dgm:spPr/>
    </dgm:pt>
    <dgm:pt modelId="{C2046F12-FF24-4E1B-A7E2-D9FFCECE0B72}" type="pres">
      <dgm:prSet presAssocID="{93F91467-F057-44F0-8DDA-5AF915AA5C4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E71E05-B84B-4735-A79D-EA7F1FBE0451}" type="pres">
      <dgm:prSet presAssocID="{00E7BC70-8FE2-4045-BEA9-CB95C741F780}" presName="sibTrans" presStyleCnt="0"/>
      <dgm:spPr/>
    </dgm:pt>
    <dgm:pt modelId="{49ADC4C7-3DE1-412C-ADF1-8ECA37689600}" type="pres">
      <dgm:prSet presAssocID="{8CC3695D-5486-4E23-BD11-83645954D64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28A90-5E89-4CA7-A33A-6521AFE674A5}" type="pres">
      <dgm:prSet presAssocID="{3B70470D-4F45-41BC-83E1-376192837E81}" presName="sibTrans" presStyleCnt="0"/>
      <dgm:spPr/>
    </dgm:pt>
    <dgm:pt modelId="{479553FA-5CD0-4302-A598-BC547028220A}" type="pres">
      <dgm:prSet presAssocID="{4CC69A70-A8EB-4549-935D-7B2351FED55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64A418-B709-4D29-9CBE-1C39C7B079BD}" type="pres">
      <dgm:prSet presAssocID="{C9DC062A-5152-430A-831F-83920847334B}" presName="sibTrans" presStyleCnt="0"/>
      <dgm:spPr/>
    </dgm:pt>
    <dgm:pt modelId="{82A49AB5-1D17-409E-9E0D-C39AA88DD97C}" type="pres">
      <dgm:prSet presAssocID="{A5E641FB-D973-49F9-9226-B8CD501D427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94D9AC-4367-443A-90CD-4E200AF06C0B}" type="presOf" srcId="{93A501B7-0B81-4491-A96C-301086BBDCD9}" destId="{59813536-F2AB-431A-89B2-089864C0CC13}" srcOrd="0" destOrd="0" presId="urn:microsoft.com/office/officeart/2005/8/layout/default"/>
    <dgm:cxn modelId="{3DB779BF-B6E9-4304-90D3-C5DAE7CB36D5}" srcId="{230934B4-F64A-461A-9901-D8653221D819}" destId="{93A501B7-0B81-4491-A96C-301086BBDCD9}" srcOrd="2" destOrd="0" parTransId="{5FDCF799-ABB3-440C-962A-E8C7F3FD3F20}" sibTransId="{2323E837-0D4F-4350-84AD-5A85EDA12498}"/>
    <dgm:cxn modelId="{342412C7-E1ED-4C46-8BB9-0D4476F33E37}" srcId="{230934B4-F64A-461A-9901-D8653221D819}" destId="{A5E641FB-D973-49F9-9226-B8CD501D4271}" srcOrd="6" destOrd="0" parTransId="{1A5D6ACB-B305-4AFD-B40A-72FCB2C8DFDE}" sibTransId="{66520464-C534-4DB2-8A22-984415C2DA8F}"/>
    <dgm:cxn modelId="{6C61697D-C620-4A12-9B3C-211E3C66222A}" srcId="{230934B4-F64A-461A-9901-D8653221D819}" destId="{4CC69A70-A8EB-4549-935D-7B2351FED55D}" srcOrd="5" destOrd="0" parTransId="{1A56A536-3A78-4965-87A7-9AD5E5E18A48}" sibTransId="{C9DC062A-5152-430A-831F-83920847334B}"/>
    <dgm:cxn modelId="{03FDE4BC-E03F-4F09-BDCE-42609DD37D02}" srcId="{230934B4-F64A-461A-9901-D8653221D819}" destId="{93F91467-F057-44F0-8DDA-5AF915AA5C41}" srcOrd="3" destOrd="0" parTransId="{2CD7404E-041A-4C61-A381-B2AF5067FE78}" sibTransId="{00E7BC70-8FE2-4045-BEA9-CB95C741F780}"/>
    <dgm:cxn modelId="{FF21FFB1-259F-4155-BB34-A5BD673936F9}" srcId="{230934B4-F64A-461A-9901-D8653221D819}" destId="{DCF93BC7-E7CB-429F-96AD-949FE0FA9422}" srcOrd="1" destOrd="0" parTransId="{E38D2873-67F4-4825-9C9C-C63D395EBE9F}" sibTransId="{54083CCC-B1AD-4682-AC15-1443FE5CE5A3}"/>
    <dgm:cxn modelId="{897A158A-57F9-4045-8CA9-D63A3C8036B1}" type="presOf" srcId="{4CC69A70-A8EB-4549-935D-7B2351FED55D}" destId="{479553FA-5CD0-4302-A598-BC547028220A}" srcOrd="0" destOrd="0" presId="urn:microsoft.com/office/officeart/2005/8/layout/default"/>
    <dgm:cxn modelId="{974800A5-4ADC-48B4-89C5-0808AEBF5020}" type="presOf" srcId="{230934B4-F64A-461A-9901-D8653221D819}" destId="{DB6F2D5D-D51B-4656-AA88-92D01252FBEF}" srcOrd="0" destOrd="0" presId="urn:microsoft.com/office/officeart/2005/8/layout/default"/>
    <dgm:cxn modelId="{568F01A4-D2AC-4624-BE18-9FDAB4B5A18E}" type="presOf" srcId="{920CABF0-AEF9-4728-A7D4-1E68E435144A}" destId="{3D00C1A8-63E8-456F-8F23-8D7EDE0DBCFB}" srcOrd="0" destOrd="0" presId="urn:microsoft.com/office/officeart/2005/8/layout/default"/>
    <dgm:cxn modelId="{FB2C1064-6988-449B-8A1D-F34F6C5FC524}" type="presOf" srcId="{93F91467-F057-44F0-8DDA-5AF915AA5C41}" destId="{C2046F12-FF24-4E1B-A7E2-D9FFCECE0B72}" srcOrd="0" destOrd="0" presId="urn:microsoft.com/office/officeart/2005/8/layout/default"/>
    <dgm:cxn modelId="{54D85C46-60FC-48A9-914B-B17B86670588}" srcId="{230934B4-F64A-461A-9901-D8653221D819}" destId="{920CABF0-AEF9-4728-A7D4-1E68E435144A}" srcOrd="0" destOrd="0" parTransId="{DF1E13D1-A246-4E37-BCE4-6D6B709139B7}" sibTransId="{CFED8339-DAE1-4776-8513-28E92ADE6539}"/>
    <dgm:cxn modelId="{5B76309C-6806-4588-9019-185F74B1C0DC}" type="presOf" srcId="{A5E641FB-D973-49F9-9226-B8CD501D4271}" destId="{82A49AB5-1D17-409E-9E0D-C39AA88DD97C}" srcOrd="0" destOrd="0" presId="urn:microsoft.com/office/officeart/2005/8/layout/default"/>
    <dgm:cxn modelId="{F5501E21-F52A-41BF-A4D6-F2387E7F52FB}" type="presOf" srcId="{8CC3695D-5486-4E23-BD11-83645954D643}" destId="{49ADC4C7-3DE1-412C-ADF1-8ECA37689600}" srcOrd="0" destOrd="0" presId="urn:microsoft.com/office/officeart/2005/8/layout/default"/>
    <dgm:cxn modelId="{F54B4E88-5F44-4A02-AFA7-68D781220E6A}" srcId="{230934B4-F64A-461A-9901-D8653221D819}" destId="{8CC3695D-5486-4E23-BD11-83645954D643}" srcOrd="4" destOrd="0" parTransId="{E320927C-6B63-4B65-B4FB-88F27687791A}" sibTransId="{3B70470D-4F45-41BC-83E1-376192837E81}"/>
    <dgm:cxn modelId="{92E6D80C-4D45-4BFC-ACC7-853B1B758328}" type="presOf" srcId="{DCF93BC7-E7CB-429F-96AD-949FE0FA9422}" destId="{99B66C5E-6B37-4D12-9EC9-3E17AC20F00F}" srcOrd="0" destOrd="0" presId="urn:microsoft.com/office/officeart/2005/8/layout/default"/>
    <dgm:cxn modelId="{4413AA07-AAA6-4673-BECE-4444BC006375}" type="presParOf" srcId="{DB6F2D5D-D51B-4656-AA88-92D01252FBEF}" destId="{3D00C1A8-63E8-456F-8F23-8D7EDE0DBCFB}" srcOrd="0" destOrd="0" presId="urn:microsoft.com/office/officeart/2005/8/layout/default"/>
    <dgm:cxn modelId="{476382F4-C88C-47A2-991A-0D64857EC376}" type="presParOf" srcId="{DB6F2D5D-D51B-4656-AA88-92D01252FBEF}" destId="{9F5E2E88-4828-4DDD-953D-21C9A57870DF}" srcOrd="1" destOrd="0" presId="urn:microsoft.com/office/officeart/2005/8/layout/default"/>
    <dgm:cxn modelId="{D68E1EDD-2B07-45E6-8380-4A0D1807F6D1}" type="presParOf" srcId="{DB6F2D5D-D51B-4656-AA88-92D01252FBEF}" destId="{99B66C5E-6B37-4D12-9EC9-3E17AC20F00F}" srcOrd="2" destOrd="0" presId="urn:microsoft.com/office/officeart/2005/8/layout/default"/>
    <dgm:cxn modelId="{1B7A7F7C-A4B2-4447-A327-838FDBC1B4D4}" type="presParOf" srcId="{DB6F2D5D-D51B-4656-AA88-92D01252FBEF}" destId="{BCE211D0-4B13-4174-B142-2C9543A2CD85}" srcOrd="3" destOrd="0" presId="urn:microsoft.com/office/officeart/2005/8/layout/default"/>
    <dgm:cxn modelId="{B025F41D-C16A-4ACF-B24D-3BF766DE6B81}" type="presParOf" srcId="{DB6F2D5D-D51B-4656-AA88-92D01252FBEF}" destId="{59813536-F2AB-431A-89B2-089864C0CC13}" srcOrd="4" destOrd="0" presId="urn:microsoft.com/office/officeart/2005/8/layout/default"/>
    <dgm:cxn modelId="{ED905A98-5C1B-4526-837C-AE8574C9019E}" type="presParOf" srcId="{DB6F2D5D-D51B-4656-AA88-92D01252FBEF}" destId="{F74647FC-590C-4B3A-8521-D97786486447}" srcOrd="5" destOrd="0" presId="urn:microsoft.com/office/officeart/2005/8/layout/default"/>
    <dgm:cxn modelId="{519EE8F4-0E59-4FB7-ADD8-120A07A1A3F1}" type="presParOf" srcId="{DB6F2D5D-D51B-4656-AA88-92D01252FBEF}" destId="{C2046F12-FF24-4E1B-A7E2-D9FFCECE0B72}" srcOrd="6" destOrd="0" presId="urn:microsoft.com/office/officeart/2005/8/layout/default"/>
    <dgm:cxn modelId="{10F2852C-6AC9-4892-A7B2-128196F59A82}" type="presParOf" srcId="{DB6F2D5D-D51B-4656-AA88-92D01252FBEF}" destId="{0FE71E05-B84B-4735-A79D-EA7F1FBE0451}" srcOrd="7" destOrd="0" presId="urn:microsoft.com/office/officeart/2005/8/layout/default"/>
    <dgm:cxn modelId="{C0DF2AF6-2DD3-4A9E-B988-C17C12B0A3D2}" type="presParOf" srcId="{DB6F2D5D-D51B-4656-AA88-92D01252FBEF}" destId="{49ADC4C7-3DE1-412C-ADF1-8ECA37689600}" srcOrd="8" destOrd="0" presId="urn:microsoft.com/office/officeart/2005/8/layout/default"/>
    <dgm:cxn modelId="{1EB680B3-20D0-4CCE-9EB6-561D539B6A01}" type="presParOf" srcId="{DB6F2D5D-D51B-4656-AA88-92D01252FBEF}" destId="{32228A90-5E89-4CA7-A33A-6521AFE674A5}" srcOrd="9" destOrd="0" presId="urn:microsoft.com/office/officeart/2005/8/layout/default"/>
    <dgm:cxn modelId="{C445B8CF-2F9D-4A75-AF47-6B6F9311B94A}" type="presParOf" srcId="{DB6F2D5D-D51B-4656-AA88-92D01252FBEF}" destId="{479553FA-5CD0-4302-A598-BC547028220A}" srcOrd="10" destOrd="0" presId="urn:microsoft.com/office/officeart/2005/8/layout/default"/>
    <dgm:cxn modelId="{6549ED21-AD5D-49D2-B1DC-1A44648133B1}" type="presParOf" srcId="{DB6F2D5D-D51B-4656-AA88-92D01252FBEF}" destId="{1964A418-B709-4D29-9CBE-1C39C7B079BD}" srcOrd="11" destOrd="0" presId="urn:microsoft.com/office/officeart/2005/8/layout/default"/>
    <dgm:cxn modelId="{12D1918D-39C6-403F-955F-D933C1E69FF5}" type="presParOf" srcId="{DB6F2D5D-D51B-4656-AA88-92D01252FBEF}" destId="{82A49AB5-1D17-409E-9E0D-C39AA88DD97C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00C1A8-63E8-456F-8F23-8D7EDE0DBCFB}">
      <dsp:nvSpPr>
        <dsp:cNvPr id="0" name=""/>
        <dsp:cNvSpPr/>
      </dsp:nvSpPr>
      <dsp:spPr>
        <a:xfrm>
          <a:off x="0" y="343783"/>
          <a:ext cx="2478005" cy="1486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Двигательная активность</a:t>
          </a:r>
          <a:endParaRPr lang="ru-RU" sz="2700" kern="1200" dirty="0"/>
        </a:p>
      </dsp:txBody>
      <dsp:txXfrm>
        <a:off x="0" y="343783"/>
        <a:ext cx="2478005" cy="1486803"/>
      </dsp:txXfrm>
    </dsp:sp>
    <dsp:sp modelId="{99B66C5E-6B37-4D12-9EC9-3E17AC20F00F}">
      <dsp:nvSpPr>
        <dsp:cNvPr id="0" name=""/>
        <dsp:cNvSpPr/>
      </dsp:nvSpPr>
      <dsp:spPr>
        <a:xfrm>
          <a:off x="2714655" y="321466"/>
          <a:ext cx="2478005" cy="1486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Обеспечение психического здоровья</a:t>
          </a:r>
          <a:endParaRPr lang="ru-RU" sz="2700" kern="1200" dirty="0"/>
        </a:p>
      </dsp:txBody>
      <dsp:txXfrm>
        <a:off x="2714655" y="321466"/>
        <a:ext cx="2478005" cy="1486803"/>
      </dsp:txXfrm>
    </dsp:sp>
    <dsp:sp modelId="{59813536-F2AB-431A-89B2-089864C0CC13}">
      <dsp:nvSpPr>
        <dsp:cNvPr id="0" name=""/>
        <dsp:cNvSpPr/>
      </dsp:nvSpPr>
      <dsp:spPr>
        <a:xfrm>
          <a:off x="5451612" y="343783"/>
          <a:ext cx="2478005" cy="1486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Рациональное питание</a:t>
          </a:r>
          <a:endParaRPr lang="ru-RU" sz="2700" kern="1200" dirty="0"/>
        </a:p>
      </dsp:txBody>
      <dsp:txXfrm>
        <a:off x="5451612" y="343783"/>
        <a:ext cx="2478005" cy="1486803"/>
      </dsp:txXfrm>
    </dsp:sp>
    <dsp:sp modelId="{C2046F12-FF24-4E1B-A7E2-D9FFCECE0B72}">
      <dsp:nvSpPr>
        <dsp:cNvPr id="0" name=""/>
        <dsp:cNvSpPr/>
      </dsp:nvSpPr>
      <dsp:spPr>
        <a:xfrm>
          <a:off x="0" y="2078387"/>
          <a:ext cx="2478005" cy="1486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Закаливание и тренировка иммунитета</a:t>
          </a:r>
          <a:endParaRPr lang="ru-RU" sz="2700" kern="1200" dirty="0"/>
        </a:p>
      </dsp:txBody>
      <dsp:txXfrm>
        <a:off x="0" y="2078387"/>
        <a:ext cx="2478005" cy="1486803"/>
      </dsp:txXfrm>
    </dsp:sp>
    <dsp:sp modelId="{49ADC4C7-3DE1-412C-ADF1-8ECA37689600}">
      <dsp:nvSpPr>
        <dsp:cNvPr id="0" name=""/>
        <dsp:cNvSpPr/>
      </dsp:nvSpPr>
      <dsp:spPr>
        <a:xfrm>
          <a:off x="2725806" y="2078387"/>
          <a:ext cx="2478005" cy="1486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Отказ от вредных привычек</a:t>
          </a:r>
          <a:endParaRPr lang="ru-RU" sz="2700" kern="1200" dirty="0"/>
        </a:p>
      </dsp:txBody>
      <dsp:txXfrm>
        <a:off x="2725806" y="2078387"/>
        <a:ext cx="2478005" cy="1486803"/>
      </dsp:txXfrm>
    </dsp:sp>
    <dsp:sp modelId="{479553FA-5CD0-4302-A598-BC547028220A}">
      <dsp:nvSpPr>
        <dsp:cNvPr id="0" name=""/>
        <dsp:cNvSpPr/>
      </dsp:nvSpPr>
      <dsp:spPr>
        <a:xfrm>
          <a:off x="5451612" y="2078387"/>
          <a:ext cx="2478005" cy="1486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Выполнение гигиенических требований</a:t>
          </a:r>
          <a:endParaRPr lang="ru-RU" sz="2700" kern="1200" dirty="0"/>
        </a:p>
      </dsp:txBody>
      <dsp:txXfrm>
        <a:off x="5451612" y="2078387"/>
        <a:ext cx="2478005" cy="1486803"/>
      </dsp:txXfrm>
    </dsp:sp>
    <dsp:sp modelId="{82A49AB5-1D17-409E-9E0D-C39AA88DD97C}">
      <dsp:nvSpPr>
        <dsp:cNvPr id="0" name=""/>
        <dsp:cNvSpPr/>
      </dsp:nvSpPr>
      <dsp:spPr>
        <a:xfrm>
          <a:off x="2725806" y="3812991"/>
          <a:ext cx="2478005" cy="1486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Распорядок дня</a:t>
          </a:r>
          <a:endParaRPr lang="ru-RU" sz="2700" kern="1200" dirty="0"/>
        </a:p>
      </dsp:txBody>
      <dsp:txXfrm>
        <a:off x="2725806" y="3812991"/>
        <a:ext cx="2478005" cy="1486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14.04.2015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14.04.2015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vsegdazdorov.net/story/komponenty-zdorovogo-obraza-zhizni" TargetMode="External"/><Relationship Id="rId2" Type="http://schemas.openxmlformats.org/officeDocument/2006/relationships/hyperlink" Target="http://www.medpunkt.ru/zozh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erry-lady.ru/zdorove/23-zdoroviy-obraz-jizni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po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928934"/>
            <a:ext cx="4643470" cy="39290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57752" y="5000636"/>
            <a:ext cx="4286248" cy="1643074"/>
          </a:xfrm>
        </p:spPr>
        <p:txBody>
          <a:bodyPr>
            <a:noAutofit/>
          </a:bodyPr>
          <a:lstStyle/>
          <a:p>
            <a:pPr algn="l"/>
            <a:r>
              <a:rPr lang="ru-RU" sz="2400" b="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Подготовила: студентка 4 курса 41 группы лечебного факультета</a:t>
            </a:r>
            <a:br>
              <a:rPr lang="ru-RU" sz="2400" b="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</a:br>
            <a:r>
              <a:rPr lang="ru-RU" sz="2400" b="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Волкова Янина Владимировна</a:t>
            </a:r>
            <a:endParaRPr lang="ru-RU" sz="2400" b="0" dirty="0">
              <a:solidFill>
                <a:schemeClr val="tx2">
                  <a:lumMod val="90000"/>
                  <a:lumOff val="10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858280" cy="4800600"/>
          </a:xfrm>
        </p:spPr>
        <p:txBody>
          <a:bodyPr>
            <a:normAutofit/>
          </a:bodyPr>
          <a:lstStyle/>
          <a:p>
            <a:pPr algn="ctr"/>
            <a:endParaRPr lang="ru-RU" sz="3200" dirty="0" smtClean="0"/>
          </a:p>
          <a:p>
            <a:pPr algn="ctr"/>
            <a:r>
              <a:rPr lang="ru-RU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УО «Витебский государственные медицинский университет»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Кафедра общественного здоровья и здравоохранения</a:t>
            </a:r>
          </a:p>
          <a:p>
            <a:endParaRPr lang="ru-RU" sz="3100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/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</a:rPr>
              <a:t>Понятие о здоровом образе </a:t>
            </a:r>
            <a:r>
              <a:rPr lang="ru-RU" sz="4800" b="1" err="1" smtClean="0">
                <a:solidFill>
                  <a:schemeClr val="accent5">
                    <a:lumMod val="75000"/>
                  </a:schemeClr>
                </a:solidFill>
              </a:rPr>
              <a:t>жизни</a:t>
            </a:r>
            <a:r>
              <a:rPr lang="ru-RU" sz="4800" b="1" smtClean="0">
                <a:solidFill>
                  <a:schemeClr val="accent5">
                    <a:lumMod val="75000"/>
                  </a:schemeClr>
                </a:solidFill>
              </a:rPr>
              <a:t>, его </a:t>
            </a: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</a:rPr>
              <a:t>компоненты</a:t>
            </a:r>
            <a:endParaRPr lang="ru-RU" sz="4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3100" dirty="0" smtClean="0"/>
          </a:p>
          <a:p>
            <a:endParaRPr lang="ru-RU" sz="31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Yoga-Poses-to-Help-Ankylosing-Spondylitis-03-722x4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3786191"/>
            <a:ext cx="7929618" cy="30718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Двигательная активность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Главным условием обеспечения жизни является движение. Иногда достаточно делать зарядку по утрам в течение 15 минут, и можно уже получить заряд бодрости на весь день. 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Обеспечение психического здоровья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Однако, человек, который не умеет вести себя в сложных ситуация подвергается стрессам, которые приводят к развитию психических расстройств.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Чтобы предотвратить накопление «стрессового фермента», предлагается программа, состоящая из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4 шагов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_vitamin_w64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500174"/>
            <a:ext cx="4143404" cy="49768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Обеспечение психического здоровья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1447800"/>
            <a:ext cx="4790316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1.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Витамины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При стрессах быстро расходуется запас витаминов группы «В». Эти витамины должны поступать в организм в комплексе с минеральными веществами.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Обеспечение психического здоровья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2. Упражнения.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Нужно ежедневно делать небольшую зарядку (минут 15). Полезно ходить пешком, кататься на велосипеде, очень полезны прогулки на природе. Хорошо заняться спортом.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Обеспечение психического здоровья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3. Релаксация.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Для гармоничной жизни необходима физическая и психическая релаксация. Можно послушать расслабляющую музыку, принять теплую ванну.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 descr="relax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4071942"/>
            <a:ext cx="7786742" cy="2786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ункции-семь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3857628"/>
            <a:ext cx="4214842" cy="30003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Обеспечение психического здоровья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500174"/>
            <a:ext cx="7498080" cy="328614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4. Семья и друзья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Важна поддержка доброжелательно настроенных людей – родственников, друзей. Расширяйте круг своего общения, знакомьтесь с новыми людьми, общайтесь с теми, кто Вам приятен.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9a4ed41c815f869185b4bb1318b4cb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285860"/>
            <a:ext cx="4071966" cy="47149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Рациональное питание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447800"/>
            <a:ext cx="4147374" cy="512447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 помощью питания человек получает вещества, которые способствует построению клеток организма, поддержанию всех функций организма, а также выполнению повседневных дел. 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ews-epUftLZS1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500042"/>
            <a:ext cx="1309689" cy="61436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Рациональное питание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428736"/>
            <a:ext cx="7147770" cy="4800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Питание при этом должно отвечать определенным требованиям:</a:t>
            </a:r>
          </a:p>
          <a:p>
            <a:pPr algn="just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максимальная натуральность;</a:t>
            </a:r>
          </a:p>
          <a:p>
            <a:pPr algn="just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рацион должен быть полноценным и разнообразным;</a:t>
            </a:r>
          </a:p>
          <a:p>
            <a:pPr algn="just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питание не должно быть чрезмерным как в целом, так и по отношению к какому-либо одному продукту;</a:t>
            </a:r>
          </a:p>
          <a:p>
            <a:pPr algn="just"/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ews-epUftLZS1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000108"/>
            <a:ext cx="1095375" cy="57150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Рациональное питание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1447800"/>
            <a:ext cx="7004894" cy="480060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наиболее эффективно и безопасно – кушать не менее 3-4 раз в сутки, с промежутками по 5-6 часов, не более;</a:t>
            </a:r>
          </a:p>
          <a:p>
            <a:pPr algn="just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обед должен быть самым сытным, а ужин, наоборот, самым легким;</a:t>
            </a:r>
          </a:p>
          <a:p>
            <a:pPr algn="just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нельзя кушать грязными руками, немытые продукты, всухомятку или второпях.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Рациональное питание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Соблюдая все эти несложные рекомендации, вы сможете с гордостью сказать, что ведете здоровый образ жизни. Тогда ваша жизнь будет более продолжительной и гораздо более высокого качества. Вы будете чувствовать легкость и свежесть. А вашему здоровью практически ничего не будет угрожать.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96646" indent="-514350" algn="just">
              <a:buFont typeface="+mj-lt"/>
              <a:buAutoNum type="arabicPeriod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Введение</a:t>
            </a:r>
          </a:p>
          <a:p>
            <a:pPr marL="596646" indent="-514350" algn="just">
              <a:buFont typeface="+mj-lt"/>
              <a:buAutoNum type="arabicPeriod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Понятие о здоровом образе жизни</a:t>
            </a:r>
          </a:p>
          <a:p>
            <a:pPr marL="596646" indent="-514350" algn="just">
              <a:buFont typeface="+mj-lt"/>
              <a:buAutoNum type="arabicPeriod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Компоненты ЗОЖ :двигательная активность, обеспечение психического здоровья, рациональное питание, закаливание и тренировка иммунитета, отказ от вредных привычек, выполнение гигиенических требований, распорядок дня.</a:t>
            </a:r>
          </a:p>
          <a:p>
            <a:pPr marL="596646" indent="-514350" algn="just">
              <a:buFont typeface="+mj-lt"/>
              <a:buAutoNum type="arabicPeriod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Заключение</a:t>
            </a:r>
          </a:p>
          <a:p>
            <a:pPr marL="596646" indent="-514350" algn="just">
              <a:buFont typeface="+mj-lt"/>
              <a:buAutoNum type="arabicPeriod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Список литературы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Закаливание и тренировка иммунитета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Под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закаливанием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понимают приспособление организма к неблагоприятным условиям окружающей среды – температуры, влажности, давления. Но чаще всего речь идёт, конечно, о холодной температуре.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Закаливание и тренировка иммунитета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1447800"/>
            <a:ext cx="5147506" cy="48006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Самыми оптимальными способами закаливания являются растирания холодной водой, контрастный душ, солнечные ванны летом в сочетании со свежим воздухом, физическими упражнениями и купании в прохладной воде.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0_3540_190e8fb7_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500174"/>
            <a:ext cx="2928958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Закаливание и тренировка иммунитета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Такие процедуры повышают устойчивость организма к пониженным температурам. Правда, стоит отметить, что процедуры закаливания действуют весьма короткое время, поэтому их стоит проводить регулярно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c6305ae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357430"/>
            <a:ext cx="2428892" cy="32861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Отказ от вредных привычек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1428736"/>
            <a:ext cx="5790448" cy="507209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Курение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крайне вредно для организма, поскольку вызывает заболевания лёгких,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сердечно-сосудистой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системы, неблагоприятно влияет на репродуктивную функцию женщин и мужчин. У курящих людей гораздо больше риска заболеть онкологическими заболеваниями, причём не только лёгких, но и других органов.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Отказ от вредных привычек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24472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Курение играет провоцирующую роль при возникновении язвы желудка, инфаркта миокарда.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Из всего сказанного можно сделать вывод, что курение укорачивает человеческую жизнь и никак не способствует здоровому образу жизни.</a:t>
            </a:r>
          </a:p>
          <a:p>
            <a:pPr algn="just">
              <a:buNone/>
            </a:pPr>
            <a:r>
              <a:rPr lang="ru-RU" dirty="0" smtClean="0"/>
              <a:t>           </a:t>
            </a:r>
          </a:p>
          <a:p>
            <a:pPr algn="just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        Не курите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news-epUftLZS1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4843444"/>
            <a:ext cx="595309" cy="2014556"/>
          </a:xfrm>
          <a:prstGeom prst="rect">
            <a:avLst/>
          </a:prstGeom>
        </p:spPr>
      </p:pic>
      <p:pic>
        <p:nvPicPr>
          <p:cNvPr id="5" name="Рисунок 4" descr="news-epUftLZS1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4857761"/>
            <a:ext cx="523871" cy="2000240"/>
          </a:xfrm>
          <a:prstGeom prst="rect">
            <a:avLst/>
          </a:prstGeom>
        </p:spPr>
      </p:pic>
      <p:pic>
        <p:nvPicPr>
          <p:cNvPr id="6" name="Рисунок 5" descr="news-epUftLZS1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4857759"/>
            <a:ext cx="452433" cy="2000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zdf-iubeh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428736"/>
            <a:ext cx="2623611" cy="4857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Отказ от вредных привычек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1447800"/>
            <a:ext cx="5790448" cy="480060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Алкоголь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также пагубно влияет на организм человека. Он приводит к патологии печени, вплоть до развития цирроза, приводит к дистрофическим процессам сердечной мышцы, пагубно влияет на головной мозг, разрушая нервные клетки и приводя к деградации личности.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Отказ от  вредных привычек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Особенно опасны вредные привычки для будущего поколения, поскольку вызывают мутации, и вследствие этого курящие и пьющие родители не могут воспроизвести здоровое потомство.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Выполнение гигиенических требований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47800"/>
            <a:ext cx="5572164" cy="480060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Чистота тела также влияет на обеспечение хорошего здоровья человека. Но сюда относится не только кожный покров, но и волосы, ротовая полость, дыхательный аппарат, половые органы, а также все части тела, которые имеют непосредственный контакт с внешней средой. 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gigiena-te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1428736"/>
            <a:ext cx="2500298" cy="2786069"/>
          </a:xfrm>
          <a:prstGeom prst="rect">
            <a:avLst/>
          </a:prstGeom>
        </p:spPr>
      </p:pic>
      <p:pic>
        <p:nvPicPr>
          <p:cNvPr id="5" name="Рисунок 4" descr="wm255259t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4214818"/>
            <a:ext cx="2500298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Выполнение гигиенических требований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 тому же условия жизни должны быть соответствующими: питание, быт, одежда, обучение.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Если человек будет поддерживаться этих условий, он сможет прожить долгую, радостную и здоровую жизнь.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Распорядок дня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Правильный режим дня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– это правильная организация и наиболее целесообразное распределение по времени сна, питания, труда, отдыха, личной гигиены и т. д. Режим воспитывает организованность, целенаправленность действий, приучает к самодисциплине.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518939bb492ea9dbbb8f0fba2643b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214290"/>
            <a:ext cx="2976530" cy="19669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74638"/>
            <a:ext cx="6361952" cy="1143000"/>
          </a:xfrm>
        </p:spPr>
        <p:txBody>
          <a:bodyPr/>
          <a:lstStyle/>
          <a:p>
            <a:pPr algn="ctr"/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47800"/>
            <a:ext cx="7858180" cy="519591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      -    -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это первая и важнейшая потребность человека, определяющая способность его к труду и обеспечивающая гармоническое развитие личности. Оно является важнейшей предпосылкой к познанию окружающего мира, к самоутверждению и счастью человека.</a:t>
            </a:r>
          </a:p>
          <a:p>
            <a:pPr algn="just">
              <a:buNone/>
            </a:pP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Распорядок дня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Рациональное сочетание элементов режима жизнедеятельности обеспечивает более продуктивную работу человека и высокий уровень его здоровья. Правильное чередование нагрузки и отдыха является основой высокой работоспособности человека.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-710-1-sonnik-tolkovanie-chto-esli-prisnilsya-Budilni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5784" y="4214818"/>
            <a:ext cx="3071834" cy="2857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Распорядок дня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1357298"/>
            <a:ext cx="7215206" cy="480060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Работоспособность человека в течение суток меняется в соответствии с суточными биологическими ритмами и имеет два подъема: с 10 до 12 ч и с 16 до 18 ч. Ночью работоспособность понижается, особенно с 1 до 5 ч ночи.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Отдыхать человеку требуется ежедневно, еженедельно в выходные дни, ежегодно во время очередного отпуска, используя свободное время для укрепления физического и духовного здоровья.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10997426_Narushenie-s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42" y="3143248"/>
            <a:ext cx="2928958" cy="30718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Распорядок дня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214422"/>
            <a:ext cx="6357982" cy="542928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 важнейшему виду ежедневного отдыха относится сон. Без достаточного, нормального сна немыслимо здоровье человека. Потребность во сне зависит от возраста, образа жизни, типа нервной системы человека. Недосыпание, особенно систематическое, ведет к переутомлению, истощению нервной системы, к заболеванию организма. В среднем спать рекомендуется не более 8 и не менее 7 часов.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214422"/>
            <a:ext cx="8147902" cy="542928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В заключении можно отметить, что здоровый образ жизни – это особый план мероприятий, подобранный индивидуально для каждого человека, включающий в себя описанные выше критерии и учитывающий физиологию и психологию определённого человека, желающего повысить уровень своего здоровья. Принципы ЗОЖ может выполнять каждый человек, для этого не требуется иметь специальную подготовку, а поддержания отличного уровня здоровья и всей жизни в целом доступно всем.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848700_001336_579388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498080" cy="1143000"/>
          </a:xfrm>
        </p:spPr>
        <p:txBody>
          <a:bodyPr/>
          <a:lstStyle/>
          <a:p>
            <a:pPr algn="ctr"/>
            <a:r>
              <a:rPr lang="ru-RU" dirty="0" smtClean="0"/>
              <a:t>Список литературы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214422"/>
            <a:ext cx="7498080" cy="5033978"/>
          </a:xfrm>
        </p:spPr>
        <p:txBody>
          <a:bodyPr>
            <a:normAutofit fontScale="92500" lnSpcReduction="20000"/>
          </a:bodyPr>
          <a:lstStyle/>
          <a:p>
            <a:pPr marL="596646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hlinkClick r:id="rId2"/>
              </a:rPr>
              <a:t>http://www.medpunkt.ru/zozh.html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96646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hlinkClick r:id="rId3"/>
              </a:rPr>
              <a:t>http://vsegdazdorov.net/story/komponenty-zdorovogo-obraza-zhizni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96646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hlinkClick r:id="rId4"/>
              </a:rPr>
              <a:t>http://berry-lady.ru/zdorove/23-zdoroviy-obraz-jizni.html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96646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И.П. Березин, Ю.В.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Дергачев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. Школа здоровья,2004 г.-125 стр.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А.В.Лещинский . Берегите здоровье. - М.: «Физкультура и спорт», 2005. – 214 с.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Куценко Г.И., Новиков Ю.В. Книга о здоровом образе жизни. –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С-Пб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, 2005. – 122 с.</a:t>
            </a:r>
          </a:p>
          <a:p>
            <a:pPr marL="596646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11101718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1500174"/>
            <a:ext cx="3259636" cy="48958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357298"/>
            <a:ext cx="6929486" cy="528641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Основой укрепления и сохранения личного здоровья является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здоровый образ жизни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ed-Question-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1000108"/>
            <a:ext cx="3143240" cy="58578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4279400" cy="48006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  <a:t>Что такое здоровый образ жизни?</a:t>
            </a:r>
            <a:endParaRPr lang="ru-RU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0958" y="5357826"/>
            <a:ext cx="1643042" cy="1500174"/>
          </a:xfrm>
          <a:prstGeom prst="rect">
            <a:avLst/>
          </a:prstGeom>
        </p:spPr>
      </p:pic>
      <p:pic>
        <p:nvPicPr>
          <p:cNvPr id="12" name="Рисунок 11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5357826"/>
            <a:ext cx="1857388" cy="1500174"/>
          </a:xfrm>
          <a:prstGeom prst="rect">
            <a:avLst/>
          </a:prstGeom>
        </p:spPr>
      </p:pic>
      <p:pic>
        <p:nvPicPr>
          <p:cNvPr id="10" name="Рисунок 9" descr="pravila-zdorovogo-obraza-zhizn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5214950"/>
            <a:ext cx="1857388" cy="1643050"/>
          </a:xfrm>
          <a:prstGeom prst="rect">
            <a:avLst/>
          </a:prstGeom>
        </p:spPr>
      </p:pic>
      <p:pic>
        <p:nvPicPr>
          <p:cNvPr id="9" name="Рисунок 8" descr="1518_53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538" y="4357694"/>
            <a:ext cx="1357322" cy="1571636"/>
          </a:xfrm>
          <a:prstGeom prst="rect">
            <a:avLst/>
          </a:prstGeom>
        </p:spPr>
      </p:pic>
      <p:pic>
        <p:nvPicPr>
          <p:cNvPr id="8" name="Рисунок 7" descr="s_5_11-11-08_10-33-44_pi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1538" y="2714620"/>
            <a:ext cx="1285884" cy="1571636"/>
          </a:xfrm>
          <a:prstGeom prst="rect">
            <a:avLst/>
          </a:prstGeom>
        </p:spPr>
      </p:pic>
      <p:pic>
        <p:nvPicPr>
          <p:cNvPr id="7" name="Рисунок 6" descr="38358772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00100" y="1357298"/>
            <a:ext cx="1357322" cy="128586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flipV="1">
            <a:off x="1435608" y="1417637"/>
            <a:ext cx="749808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928794" y="714356"/>
            <a:ext cx="7004894" cy="5534044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Здоровый образ жизни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представляет собой систему жизненных ценностей направленных на то, чтобы вести активный образ жизни, правильно питаться и тем самым предотвращать заболевания и повышать естественную сопротивляемость организма.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" name="Рисунок 10" descr="11111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00496" y="5214950"/>
            <a:ext cx="1785950" cy="164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>
            <a:normAutofit/>
          </a:bodyPr>
          <a:lstStyle/>
          <a:p>
            <a:r>
              <a:rPr lang="ru-RU" dirty="0" smtClean="0"/>
              <a:t>Компоненты ЗОЖ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214422"/>
            <a:ext cx="7498080" cy="5033978"/>
          </a:xfrm>
        </p:spPr>
        <p:txBody>
          <a:bodyPr>
            <a:normAutofit/>
          </a:bodyPr>
          <a:lstStyle/>
          <a:p>
            <a:pPr marL="596646" indent="-514350">
              <a:buAutoNum type="arabicPeriod"/>
            </a:pPr>
            <a:endParaRPr lang="ru-RU" dirty="0" smtClean="0"/>
          </a:p>
        </p:txBody>
      </p:sp>
      <p:graphicFrame>
        <p:nvGraphicFramePr>
          <p:cNvPr id="4" name="Схема 3"/>
          <p:cNvGraphicFramePr/>
          <p:nvPr/>
        </p:nvGraphicFramePr>
        <p:xfrm>
          <a:off x="1000100" y="1214422"/>
          <a:ext cx="7929618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14290"/>
            <a:ext cx="7498080" cy="857256"/>
          </a:xfrm>
        </p:spPr>
        <p:txBody>
          <a:bodyPr/>
          <a:lstStyle/>
          <a:p>
            <a:pPr algn="ctr"/>
            <a:r>
              <a:rPr lang="ru-RU" dirty="0" smtClean="0"/>
              <a:t>Двигательная активность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071546"/>
            <a:ext cx="7790712" cy="5786454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Для особо активных людей рекомендуются так называемые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аэробные нагрузки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– тренировки на определённой достаточно высокой частоте пульса. К ним относятся:</a:t>
            </a:r>
          </a:p>
          <a:p>
            <a:pPr algn="just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бег, </a:t>
            </a:r>
          </a:p>
          <a:p>
            <a:pPr algn="just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спортивная ходьба, </a:t>
            </a:r>
          </a:p>
          <a:p>
            <a:pPr algn="just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плавание, </a:t>
            </a:r>
          </a:p>
          <a:p>
            <a:pPr algn="just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танцы.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Достаточно заниматься такими упражнениями 3 раза в неделю, чтобы держать своё тело в тонусе и тренировать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сердечно-сосудистую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систему.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ental-Health-Occupational-Therapy-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214422"/>
            <a:ext cx="8143900" cy="54435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29697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>Обеспечение психического здоровья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47800"/>
            <a:ext cx="8072462" cy="526734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Психическое здоровье — это состояние благополучия, в котором человек реализует свои способности, может противостоять обычным жизненным стрессам, продуктивно работать и вносить вклад в свое сообщество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51</TotalTime>
  <Words>1235</Words>
  <PresentationFormat>Экран (4:3)</PresentationFormat>
  <Paragraphs>107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Солнцестояние</vt:lpstr>
      <vt:lpstr>Подготовила: студентка 4 курса 41 группы лечебного факультета Волкова Янина Владимировна</vt:lpstr>
      <vt:lpstr>План</vt:lpstr>
      <vt:lpstr>Введение</vt:lpstr>
      <vt:lpstr>Введение</vt:lpstr>
      <vt:lpstr>Слайд 5</vt:lpstr>
      <vt:lpstr>Слайд 6</vt:lpstr>
      <vt:lpstr>Компоненты ЗОЖ</vt:lpstr>
      <vt:lpstr>Двигательная активность</vt:lpstr>
      <vt:lpstr>Обеспечение психического здоровья </vt:lpstr>
      <vt:lpstr>Двигательная активность</vt:lpstr>
      <vt:lpstr>Обеспечение психического здоровья</vt:lpstr>
      <vt:lpstr>Обеспечение психического здоровья</vt:lpstr>
      <vt:lpstr>Обеспечение психического здоровья</vt:lpstr>
      <vt:lpstr>Обеспечение психического здоровья</vt:lpstr>
      <vt:lpstr>Обеспечение психического здоровья</vt:lpstr>
      <vt:lpstr>Рациональное питание</vt:lpstr>
      <vt:lpstr>Рациональное питание</vt:lpstr>
      <vt:lpstr>Рациональное питание</vt:lpstr>
      <vt:lpstr>Рациональное питание</vt:lpstr>
      <vt:lpstr>Закаливание и тренировка иммунитета</vt:lpstr>
      <vt:lpstr>Закаливание и тренировка иммунитета</vt:lpstr>
      <vt:lpstr>Закаливание и тренировка иммунитета</vt:lpstr>
      <vt:lpstr>Отказ от вредных привычек</vt:lpstr>
      <vt:lpstr>Отказ от вредных привычек</vt:lpstr>
      <vt:lpstr>Отказ от вредных привычек</vt:lpstr>
      <vt:lpstr>Отказ от  вредных привычек</vt:lpstr>
      <vt:lpstr>Выполнение гигиенических требований</vt:lpstr>
      <vt:lpstr>Выполнение гигиенических требований</vt:lpstr>
      <vt:lpstr>Распорядок дня</vt:lpstr>
      <vt:lpstr>Распорядок дня</vt:lpstr>
      <vt:lpstr>Распорядок дня</vt:lpstr>
      <vt:lpstr>Распорядок дня</vt:lpstr>
      <vt:lpstr>Заключение</vt:lpstr>
      <vt:lpstr>Слайд 34</vt:lpstr>
      <vt:lpstr>Список литературы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Подготовила: студентка 4 курса 41 группы лечебного факультета Волкова Янина Владимировна</dc:title>
  <cp:lastModifiedBy>Admin</cp:lastModifiedBy>
  <cp:revision>3</cp:revision>
  <dcterms:modified xsi:type="dcterms:W3CDTF">2015-04-13T20:31:51Z</dcterms:modified>
</cp:coreProperties>
</file>