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8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  <p:sldId id="282" r:id="rId21"/>
    <p:sldId id="283" r:id="rId22"/>
    <p:sldId id="284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C7D66-6CF9-4E63-91C2-870FD3B12964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E78D1-F1EB-413E-B607-17C3FEC044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C7D66-6CF9-4E63-91C2-870FD3B12964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E78D1-F1EB-413E-B607-17C3FEC04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C7D66-6CF9-4E63-91C2-870FD3B12964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E78D1-F1EB-413E-B607-17C3FEC04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C7D66-6CF9-4E63-91C2-870FD3B12964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E78D1-F1EB-413E-B607-17C3FEC04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C7D66-6CF9-4E63-91C2-870FD3B12964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E78D1-F1EB-413E-B607-17C3FEC044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C7D66-6CF9-4E63-91C2-870FD3B12964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E78D1-F1EB-413E-B607-17C3FEC04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C7D66-6CF9-4E63-91C2-870FD3B12964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E78D1-F1EB-413E-B607-17C3FEC04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C7D66-6CF9-4E63-91C2-870FD3B12964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E78D1-F1EB-413E-B607-17C3FEC04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C7D66-6CF9-4E63-91C2-870FD3B12964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E78D1-F1EB-413E-B607-17C3FEC044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C7D66-6CF9-4E63-91C2-870FD3B12964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E78D1-F1EB-413E-B607-17C3FEC04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C7D66-6CF9-4E63-91C2-870FD3B12964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E78D1-F1EB-413E-B607-17C3FEC044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01C7D66-6CF9-4E63-91C2-870FD3B12964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36E78D1-F1EB-413E-B607-17C3FEC044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Videos\&#1057;&#1086;&#1094;&#1080;&#1072;&#1083;&#1100;&#1085;&#1072;&#1103;%20&#1088;&#1077;&#1082;&#1083;&#1072;&#1084;&#1072;%20&#1050;&#1088;&#1072;&#1089;&#1085;&#1086;&#1075;&#1086;%20&#1050;&#1088;&#1077;&#1089;&#1090;&#1072;-&#1076;&#1086;&#1085;&#1086;&#1088;&#1089;&#1090;&#1074;&#1086;%20&#1082;&#1088;&#1086;&#1074;&#1080;.mp4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tut.by/society/294176.html" TargetMode="External"/><Relationship Id="rId2" Type="http://schemas.openxmlformats.org/officeDocument/2006/relationships/hyperlink" Target="http://www.rasteniya-lecarstvennie.ru/3051-donorstvo-krovi-polza-donorstva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zalik.org.ua/uploads/posts/2009-01/1231843907_99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32656"/>
            <a:ext cx="740664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Министерство здравоохранения Республики Беларусь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Витебский государственный медицинский университет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Кафедра общественного здоровья и здравоохранения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7435552" cy="4248472"/>
          </a:xfrm>
        </p:spPr>
        <p:txBody>
          <a:bodyPr>
            <a:normAutofit fontScale="92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44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Донорство -  гуманный долг каждого</a:t>
            </a:r>
          </a:p>
          <a:p>
            <a:pPr algn="ctr"/>
            <a:endParaRPr lang="ru-RU" sz="4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ru-RU" sz="2400" b="1" dirty="0" smtClean="0">
              <a:ln/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ln/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ln/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ln/>
                <a:solidFill>
                  <a:schemeClr val="tx1"/>
                </a:solidFill>
              </a:rPr>
              <a:t>Выполнила студентка 4 курса 39 группы лечебного факультета </a:t>
            </a:r>
            <a:r>
              <a:rPr lang="ru-RU" sz="2400" b="1" dirty="0" err="1" smtClean="0">
                <a:ln/>
                <a:solidFill>
                  <a:schemeClr val="tx1"/>
                </a:solidFill>
              </a:rPr>
              <a:t>Береснева</a:t>
            </a:r>
            <a:r>
              <a:rPr lang="ru-RU" sz="2400" b="1" dirty="0" smtClean="0">
                <a:ln/>
                <a:solidFill>
                  <a:schemeClr val="tx1"/>
                </a:solidFill>
              </a:rPr>
              <a:t> В.С.</a:t>
            </a:r>
            <a:endParaRPr lang="ru-RU" sz="2400" b="1" dirty="0">
              <a:ln/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/>
                <a:latin typeface="Arial" charset="0"/>
                <a:cs typeface="Arial" charset="0"/>
              </a:rPr>
              <a:t>Кто нуждается в донорской крови?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7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72816"/>
            <a:ext cx="380394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1843951"/>
            <a:ext cx="38884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СРОЧНЫЕ ОПЕРАЦИИ</a:t>
            </a: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2400" dirty="0">
                <a:latin typeface="Arial" charset="0"/>
                <a:cs typeface="Arial" charset="0"/>
              </a:rPr>
              <a:t>Ежедневно </a:t>
            </a:r>
            <a:r>
              <a:rPr lang="ru-RU" sz="2400" dirty="0">
                <a:solidFill>
                  <a:srgbClr val="FF0000"/>
                </a:solidFill>
                <a:latin typeface="Arial" charset="0"/>
                <a:cs typeface="Arial" charset="0"/>
              </a:rPr>
              <a:t>тысячи людей </a:t>
            </a:r>
            <a:r>
              <a:rPr lang="ru-RU" sz="2400" dirty="0">
                <a:latin typeface="Arial" charset="0"/>
                <a:cs typeface="Arial" charset="0"/>
              </a:rPr>
              <a:t>по всему миру попадают в больницы с травмами, ожогами и обострением хронических заболеваний. </a:t>
            </a: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pic>
        <p:nvPicPr>
          <p:cNvPr id="6" name="Рисунок 6" descr="Bl_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085184"/>
            <a:ext cx="8699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76056" y="4725144"/>
            <a:ext cx="3672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Arial" charset="0"/>
                <a:cs typeface="Arial" charset="0"/>
              </a:rPr>
              <a:t>Многим из них  требуется </a:t>
            </a:r>
            <a:r>
              <a:rPr lang="ru-RU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срочная операция</a:t>
            </a:r>
            <a:r>
              <a:rPr lang="ru-RU" sz="2400" dirty="0" smtClean="0">
                <a:latin typeface="Arial" charset="0"/>
                <a:cs typeface="Arial" charset="0"/>
              </a:rPr>
              <a:t>. </a:t>
            </a:r>
            <a:br>
              <a:rPr lang="ru-RU" sz="2400" dirty="0" smtClean="0">
                <a:latin typeface="Arial" charset="0"/>
                <a:cs typeface="Arial" charset="0"/>
              </a:rPr>
            </a:br>
            <a:r>
              <a:rPr lang="ru-RU" sz="2400" dirty="0" smtClean="0">
                <a:latin typeface="Arial" charset="0"/>
                <a:cs typeface="Arial" charset="0"/>
              </a:rPr>
              <a:t>В этих случаях </a:t>
            </a:r>
            <a:r>
              <a:rPr lang="ru-RU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кровь жизненно необходима</a:t>
            </a:r>
            <a:r>
              <a:rPr lang="ru-RU" sz="2400" dirty="0" smtClean="0">
                <a:latin typeface="Arial" charset="0"/>
                <a:cs typeface="Arial" charset="0"/>
              </a:rPr>
              <a:t>.</a:t>
            </a:r>
            <a:endParaRPr lang="ru-RU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/>
                <a:latin typeface="Arial" charset="0"/>
                <a:cs typeface="Arial" charset="0"/>
              </a:rPr>
              <a:t>Незаменимость донорской крови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6" descr="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132856"/>
            <a:ext cx="432780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1772816"/>
            <a:ext cx="33843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2400" b="1" dirty="0" smtClean="0">
                <a:latin typeface="Arial" charset="0"/>
                <a:cs typeface="Arial" charset="0"/>
              </a:rPr>
              <a:t>Сегодня </a:t>
            </a:r>
            <a:r>
              <a:rPr lang="ru-RU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не существует замены</a:t>
            </a:r>
            <a:r>
              <a:rPr lang="ru-RU" sz="2400" b="1" dirty="0" smtClean="0">
                <a:latin typeface="Arial" charset="0"/>
                <a:cs typeface="Arial" charset="0"/>
              </a:rPr>
              <a:t> донорской крови – она </a:t>
            </a:r>
            <a:r>
              <a:rPr lang="ru-RU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уникальна</a:t>
            </a:r>
            <a:r>
              <a:rPr lang="ru-RU" sz="2400" b="1" dirty="0" smtClean="0">
                <a:latin typeface="Arial" charset="0"/>
                <a:cs typeface="Arial" charset="0"/>
              </a:rPr>
              <a:t> по своим свойствам.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ru-RU" sz="2400" b="1" dirty="0" smtClean="0">
              <a:latin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ru-RU" sz="2400" b="1" dirty="0" smtClean="0">
                <a:latin typeface="Arial" charset="0"/>
                <a:cs typeface="Arial" charset="0"/>
              </a:rPr>
              <a:t>Для многих больных донорская кровь – это </a:t>
            </a:r>
            <a:r>
              <a:rPr lang="ru-RU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единственный</a:t>
            </a:r>
            <a:r>
              <a:rPr lang="ru-RU" sz="2400" b="1" dirty="0" smtClean="0">
                <a:latin typeface="Arial" charset="0"/>
                <a:cs typeface="Arial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шанс выжить </a:t>
            </a:r>
            <a:r>
              <a:rPr lang="ru-RU" sz="2400" b="1" dirty="0" smtClean="0">
                <a:latin typeface="Arial" charset="0"/>
                <a:cs typeface="Arial" charset="0"/>
              </a:rPr>
              <a:t>и выздороветь.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effectLst/>
                <a:latin typeface="Arial" charset="0"/>
                <a:cs typeface="Arial" charset="0"/>
              </a:rPr>
              <a:t>Почему донорство полезно?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Рисунок 7" descr="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30243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139952" y="1196752"/>
            <a:ext cx="46805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Самообновление организма</a:t>
            </a:r>
            <a:r>
              <a:rPr lang="ru-RU" sz="2000" dirty="0" smtClean="0">
                <a:latin typeface="Arial" charset="0"/>
                <a:cs typeface="Arial" charset="0"/>
              </a:rPr>
              <a:t> </a:t>
            </a:r>
          </a:p>
          <a:p>
            <a:pPr>
              <a:buClr>
                <a:srgbClr val="FF0000"/>
              </a:buClr>
            </a:pPr>
            <a:r>
              <a:rPr lang="ru-RU" sz="2000" dirty="0" smtClean="0">
                <a:latin typeface="Arial" charset="0"/>
                <a:cs typeface="Arial" charset="0"/>
              </a:rPr>
              <a:t>Когда ты сдаешь кровь, твои кровяные клетки начинают делиться,</a:t>
            </a:r>
          </a:p>
          <a:p>
            <a:pPr>
              <a:buClr>
                <a:srgbClr val="FF0000"/>
              </a:buClr>
            </a:pPr>
            <a:r>
              <a:rPr lang="ru-RU" sz="2000" dirty="0" smtClean="0">
                <a:latin typeface="Arial" charset="0"/>
                <a:cs typeface="Arial" charset="0"/>
              </a:rPr>
              <a:t>таким образом, появляются новые, более молодые клетки крови. </a:t>
            </a:r>
          </a:p>
          <a:p>
            <a:pPr>
              <a:buClr>
                <a:srgbClr val="FF0000"/>
              </a:buClr>
            </a:pPr>
            <a:r>
              <a:rPr lang="ru-RU" sz="2000" dirty="0" smtClean="0">
                <a:latin typeface="Arial" charset="0"/>
                <a:cs typeface="Arial" charset="0"/>
              </a:rPr>
              <a:t>Организм омолаживается.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Тренировка организма </a:t>
            </a:r>
          </a:p>
          <a:p>
            <a:pPr>
              <a:buClr>
                <a:srgbClr val="FF0000"/>
              </a:buClr>
            </a:pPr>
            <a:r>
              <a:rPr lang="ru-RU" sz="2000" dirty="0" smtClean="0">
                <a:latin typeface="Arial" charset="0"/>
                <a:cs typeface="Arial" charset="0"/>
              </a:rPr>
              <a:t>Когда ты </a:t>
            </a:r>
            <a:r>
              <a:rPr lang="ru-RU" sz="2000" i="1" dirty="0" smtClean="0">
                <a:latin typeface="Arial" charset="0"/>
                <a:cs typeface="Arial" charset="0"/>
              </a:rPr>
              <a:t>регулярно</a:t>
            </a:r>
            <a:r>
              <a:rPr lang="ru-RU" sz="2000" dirty="0" smtClean="0">
                <a:latin typeface="Arial" charset="0"/>
                <a:cs typeface="Arial" charset="0"/>
              </a:rPr>
              <a:t> сдаешь кровь, твой организм привыкает к этим</a:t>
            </a:r>
          </a:p>
          <a:p>
            <a:pPr>
              <a:buClr>
                <a:srgbClr val="FF0000"/>
              </a:buClr>
            </a:pPr>
            <a:r>
              <a:rPr lang="ru-RU" sz="2000" dirty="0" smtClean="0">
                <a:latin typeface="Arial" charset="0"/>
                <a:cs typeface="Arial" charset="0"/>
              </a:rPr>
              <a:t>маленьким </a:t>
            </a:r>
            <a:r>
              <a:rPr lang="ru-RU" sz="2000" dirty="0" err="1" smtClean="0">
                <a:latin typeface="Arial" charset="0"/>
                <a:cs typeface="Arial" charset="0"/>
              </a:rPr>
              <a:t>кровоотдачам</a:t>
            </a:r>
            <a:r>
              <a:rPr lang="ru-RU" sz="2000" dirty="0" smtClean="0">
                <a:latin typeface="Arial" charset="0"/>
                <a:cs typeface="Arial" charset="0"/>
              </a:rPr>
              <a:t>. Поэтому у тех, кто регулярно сдает </a:t>
            </a:r>
          </a:p>
          <a:p>
            <a:pPr>
              <a:buClr>
                <a:srgbClr val="FF0000"/>
              </a:buClr>
            </a:pPr>
            <a:r>
              <a:rPr lang="ru-RU" sz="2000" dirty="0" smtClean="0">
                <a:latin typeface="Arial" charset="0"/>
                <a:cs typeface="Arial" charset="0"/>
              </a:rPr>
              <a:t>кровь, до </a:t>
            </a:r>
            <a:r>
              <a:rPr lang="ru-RU" sz="2000" i="1" dirty="0" smtClean="0">
                <a:latin typeface="Arial" charset="0"/>
                <a:cs typeface="Arial" charset="0"/>
              </a:rPr>
              <a:t>30% больше шансов</a:t>
            </a:r>
            <a:r>
              <a:rPr lang="ru-RU" sz="2000" dirty="0" smtClean="0">
                <a:latin typeface="Arial" charset="0"/>
                <a:cs typeface="Arial" charset="0"/>
              </a:rPr>
              <a:t> спастись в случае больших кровопотерь </a:t>
            </a:r>
          </a:p>
          <a:p>
            <a:pPr>
              <a:buClr>
                <a:srgbClr val="FF0000"/>
              </a:buClr>
            </a:pPr>
            <a:r>
              <a:rPr lang="ru-RU" sz="2000" dirty="0" smtClean="0">
                <a:latin typeface="Arial" charset="0"/>
                <a:cs typeface="Arial" charset="0"/>
              </a:rPr>
              <a:t>(например, при авариях).</a:t>
            </a:r>
          </a:p>
        </p:txBody>
      </p:sp>
      <p:pic>
        <p:nvPicPr>
          <p:cNvPr id="7" name="Рисунок 5" descr="Bl_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149080"/>
            <a:ext cx="10763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/>
                <a:latin typeface="Arial" charset="0"/>
                <a:cs typeface="Arial" charset="0"/>
              </a:rPr>
              <a:t>Кто  может  стать  донором?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6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268760"/>
            <a:ext cx="468285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1484785"/>
            <a:ext cx="31683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ru-RU" sz="2400" dirty="0" smtClean="0">
                <a:latin typeface="Arial" charset="0"/>
                <a:cs typeface="Arial" charset="0"/>
              </a:rPr>
              <a:t>Донором крови может стать любой </a:t>
            </a:r>
          </a:p>
          <a:p>
            <a:pPr algn="just">
              <a:buClr>
                <a:srgbClr val="FF0000"/>
              </a:buClr>
            </a:pPr>
            <a:r>
              <a:rPr lang="ru-RU" sz="2400" dirty="0" smtClean="0">
                <a:latin typeface="Arial" charset="0"/>
                <a:cs typeface="Arial" charset="0"/>
              </a:rPr>
              <a:t>гражданин </a:t>
            </a:r>
            <a:r>
              <a:rPr lang="ru-RU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с 18 лет</a:t>
            </a:r>
            <a:r>
              <a:rPr lang="ru-RU" sz="2400" dirty="0" smtClean="0">
                <a:latin typeface="Arial" charset="0"/>
                <a:cs typeface="Arial" charset="0"/>
              </a:rPr>
              <a:t>, прошедший</a:t>
            </a:r>
          </a:p>
          <a:p>
            <a:pPr algn="just">
              <a:buClr>
                <a:srgbClr val="FF0000"/>
              </a:buClr>
            </a:pPr>
            <a:r>
              <a:rPr lang="ru-RU" sz="2400" dirty="0" smtClean="0">
                <a:latin typeface="Arial" charset="0"/>
                <a:cs typeface="Arial" charset="0"/>
              </a:rPr>
              <a:t>медицинское обследование </a:t>
            </a:r>
          </a:p>
          <a:p>
            <a:pPr algn="just">
              <a:buClr>
                <a:srgbClr val="FF0000"/>
              </a:buClr>
            </a:pPr>
            <a:r>
              <a:rPr lang="ru-RU" sz="2400" dirty="0" smtClean="0">
                <a:latin typeface="Arial" charset="0"/>
                <a:cs typeface="Arial" charset="0"/>
              </a:rPr>
              <a:t>и </a:t>
            </a:r>
            <a:r>
              <a:rPr lang="ru-RU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не имеющий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противопоказаний</a:t>
            </a:r>
            <a:r>
              <a:rPr lang="ru-RU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5" y="5085185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ru-RU" sz="2400" dirty="0" smtClean="0">
                <a:latin typeface="Arial" charset="0"/>
                <a:cs typeface="Arial" charset="0"/>
              </a:rPr>
              <a:t>Твой вес должен быть </a:t>
            </a:r>
            <a:r>
              <a:rPr lang="ru-RU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не меньше 50 кг. </a:t>
            </a:r>
          </a:p>
        </p:txBody>
      </p:sp>
      <p:pic>
        <p:nvPicPr>
          <p:cNvPr id="7" name="Рисунок 5" descr="Bl_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848" y="5013176"/>
            <a:ext cx="1368152" cy="163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2132856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  <a:effectLst/>
                <a:latin typeface="Arial" charset="0"/>
                <a:cs typeface="Arial" charset="0"/>
              </a:rPr>
              <a:t>Что нужно сделать, чтобы стать донором?</a:t>
            </a:r>
            <a:br>
              <a:rPr lang="ru-RU" sz="4400" b="1" dirty="0" smtClean="0">
                <a:ln/>
                <a:solidFill>
                  <a:schemeClr val="accent3"/>
                </a:solidFill>
                <a:effectLst/>
                <a:latin typeface="Arial" charset="0"/>
                <a:cs typeface="Arial" charset="0"/>
              </a:rPr>
            </a:br>
            <a:r>
              <a:rPr lang="ru-RU" sz="4400" b="1" dirty="0" smtClean="0">
                <a:ln/>
                <a:solidFill>
                  <a:schemeClr val="accent3"/>
                </a:solidFill>
                <a:effectLst/>
                <a:latin typeface="Arial" charset="0"/>
                <a:cs typeface="Arial" charset="0"/>
              </a:rPr>
              <a:t>Все очень просто!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Содержимое 3" descr="IMG_43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2926080" cy="221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5976" y="2276872"/>
            <a:ext cx="4248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atin typeface="Arial" charset="0"/>
                <a:cs typeface="Arial" charset="0"/>
              </a:rPr>
              <a:t>Придти на станцию переливания крови в регионе прописки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atin typeface="Arial" charset="0"/>
                <a:cs typeface="Arial" charset="0"/>
              </a:rPr>
              <a:t>Предъявить в регистратуре паспорт или военный билет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atin typeface="Arial" charset="0"/>
                <a:cs typeface="Arial" charset="0"/>
              </a:rPr>
              <a:t>Заполнить «анкету  донора», ответив на вопросы о своем здоровье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atin typeface="Arial" charset="0"/>
                <a:cs typeface="Arial" charset="0"/>
              </a:rPr>
              <a:t>У тебя появляется «учетная карточка донора», которая хранится в едином донорском центре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atin typeface="Arial" charset="0"/>
                <a:cs typeface="Arial" charset="0"/>
              </a:rPr>
              <a:t>Пройти осмотр врача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atin typeface="Arial" charset="0"/>
                <a:cs typeface="Arial" charset="0"/>
              </a:rPr>
              <a:t>Сдать анализ крови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725144"/>
            <a:ext cx="1349896" cy="184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  <a:effectLst/>
                <a:latin typeface="Arial" charset="0"/>
                <a:cs typeface="Arial" charset="0"/>
              </a:rPr>
              <a:t>Что нужно сделать, чтобы стать донором?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5" descr="IMG_43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2645664" cy="214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51920" y="1484785"/>
            <a:ext cx="49685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atin typeface="Arial" charset="0"/>
                <a:cs typeface="Arial" charset="0"/>
              </a:rPr>
              <a:t>Сдача анализа крови происходит на станции. </a:t>
            </a:r>
            <a:r>
              <a:rPr lang="ru-RU" b="1" dirty="0" smtClean="0">
                <a:latin typeface="Arial" charset="0"/>
                <a:cs typeface="Arial" charset="0"/>
              </a:rPr>
              <a:t>Через 10 минут </a:t>
            </a:r>
          </a:p>
          <a:p>
            <a:pPr>
              <a:buClr>
                <a:srgbClr val="FF0000"/>
              </a:buClr>
            </a:pPr>
            <a:r>
              <a:rPr lang="ru-RU" b="1" dirty="0" smtClean="0">
                <a:latin typeface="Arial" charset="0"/>
                <a:cs typeface="Arial" charset="0"/>
              </a:rPr>
              <a:t>после сдачи тебе уже выдадут результаты и определят твои</a:t>
            </a:r>
          </a:p>
          <a:p>
            <a:pPr>
              <a:buClr>
                <a:srgbClr val="FF0000"/>
              </a:buClr>
            </a:pPr>
            <a:r>
              <a:rPr lang="ru-RU" b="1" dirty="0" smtClean="0">
                <a:latin typeface="Arial" charset="0"/>
                <a:cs typeface="Arial" charset="0"/>
              </a:rPr>
              <a:t>группу крови и уровень гемоглобина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ru-RU" dirty="0" smtClean="0">
              <a:latin typeface="Arial" charset="0"/>
              <a:cs typeface="Arial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atin typeface="Arial" charset="0"/>
                <a:cs typeface="Arial" charset="0"/>
              </a:rPr>
              <a:t>Врач-терапевт измерит тебе давление, температуру и пульс, </a:t>
            </a:r>
          </a:p>
          <a:p>
            <a:pPr>
              <a:buClr>
                <a:srgbClr val="FF0000"/>
              </a:buClr>
            </a:pPr>
            <a:r>
              <a:rPr lang="ru-RU" dirty="0" smtClean="0">
                <a:latin typeface="Arial" charset="0"/>
                <a:cs typeface="Arial" charset="0"/>
              </a:rPr>
              <a:t>чтобы определить, нет ли у тебя противопоказаний для дачи крови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ru-RU" dirty="0" smtClean="0">
              <a:latin typeface="Arial" charset="0"/>
              <a:cs typeface="Arial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err="1" smtClean="0">
                <a:latin typeface="Arial" charset="0"/>
                <a:cs typeface="Arial" charset="0"/>
              </a:rPr>
              <a:t>Врач-трансфузиолог</a:t>
            </a:r>
            <a:r>
              <a:rPr lang="ru-RU" dirty="0" smtClean="0">
                <a:latin typeface="Arial" charset="0"/>
                <a:cs typeface="Arial" charset="0"/>
              </a:rPr>
              <a:t>  оценит твой  психоневрологический  </a:t>
            </a:r>
          </a:p>
          <a:p>
            <a:pPr>
              <a:buClr>
                <a:srgbClr val="FF0000"/>
              </a:buClr>
            </a:pPr>
            <a:r>
              <a:rPr lang="ru-RU" dirty="0" smtClean="0">
                <a:latin typeface="Arial" charset="0"/>
                <a:cs typeface="Arial" charset="0"/>
              </a:rPr>
              <a:t>статус, т.е. проверит на  употребление алкоголя, наркотиков  </a:t>
            </a:r>
          </a:p>
          <a:p>
            <a:pPr>
              <a:buClr>
                <a:srgbClr val="FF0000"/>
              </a:buClr>
            </a:pPr>
            <a:r>
              <a:rPr lang="ru-RU" dirty="0" smtClean="0">
                <a:latin typeface="Arial" charset="0"/>
                <a:cs typeface="Arial" charset="0"/>
              </a:rPr>
              <a:t>и асоциальный  образ  жизни</a:t>
            </a:r>
          </a:p>
          <a:p>
            <a:pPr>
              <a:buClr>
                <a:srgbClr val="FF0000"/>
              </a:buClr>
            </a:pPr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005064"/>
            <a:ext cx="2448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atin typeface="Arial" charset="0"/>
                <a:cs typeface="Arial" charset="0"/>
              </a:rPr>
              <a:t>Если результаты всех осмотров и анализов положительные – поздравляем тебя, 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ТЫ МОЖЕШЬ СТАТЬ ДОНОРОМ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!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ru-R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  <a:effectLst/>
                <a:latin typeface="Arial" charset="0"/>
                <a:cs typeface="Arial" charset="0"/>
              </a:rPr>
              <a:t>Что нужно сделать, чтобы стать донором?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Содержимое 3" descr="IMG_43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2592288" cy="236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79912" y="1628801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atin typeface="Arial" charset="0"/>
                <a:cs typeface="Arial" charset="0"/>
              </a:rPr>
              <a:t>В зависимости от твоего роста, веса и уровня здоровья у тебя возьмут от 200 до 450 мл крови (включая анализы)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Arial" charset="0"/>
              <a:cs typeface="Arial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atin typeface="Arial" charset="0"/>
                <a:cs typeface="Arial" charset="0"/>
              </a:rPr>
              <a:t>Существуют абсолютные и временные   противопоказания к донорству. При  наличии  абсолютных противопоказаний человек никогда не сможет быть  донором,  по временным противопоказаниям  человек  может сдавать   кровь  после  истечения   срока  отвода  от  донорства.</a:t>
            </a:r>
          </a:p>
          <a:p>
            <a:endParaRPr lang="ru-RU" dirty="0" smtClean="0">
              <a:latin typeface="Arial" charset="0"/>
              <a:cs typeface="Arial" charset="0"/>
            </a:endParaRPr>
          </a:p>
          <a:p>
            <a:r>
              <a:rPr lang="ru-RU" dirty="0" smtClean="0">
                <a:latin typeface="Arial" charset="0"/>
                <a:cs typeface="Arial" charset="0"/>
              </a:rPr>
              <a:t>Все анализы:</a:t>
            </a:r>
          </a:p>
          <a:p>
            <a:endParaRPr lang="ru-RU" dirty="0" smtClean="0">
              <a:latin typeface="Arial" charset="0"/>
              <a:cs typeface="Arial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atin typeface="Arial" charset="0"/>
                <a:cs typeface="Arial" charset="0"/>
              </a:rPr>
              <a:t>БЕСПЛАТНЫ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atin typeface="Arial" charset="0"/>
                <a:cs typeface="Arial" charset="0"/>
              </a:rPr>
              <a:t>КОНФИДЕНЦИАЛЬНЫ</a:t>
            </a:r>
          </a:p>
        </p:txBody>
      </p:sp>
      <p:pic>
        <p:nvPicPr>
          <p:cNvPr id="6" name="Рисунок 4" descr="Bl_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293096"/>
            <a:ext cx="1512168" cy="228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/>
                <a:latin typeface="Arial" charset="0"/>
                <a:cs typeface="Arial" charset="0"/>
              </a:rPr>
              <a:t>Донорство: почему это важно для меня?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556792"/>
            <a:ext cx="7560840" cy="4691608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atin typeface="Arial" charset="0"/>
                <a:cs typeface="Arial" charset="0"/>
              </a:rPr>
              <a:t>Если каждый из нас хотя бы 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 раз </a:t>
            </a:r>
            <a:r>
              <a:rPr lang="ru-RU" dirty="0" smtClean="0">
                <a:latin typeface="Arial" charset="0"/>
                <a:cs typeface="Arial" charset="0"/>
              </a:rPr>
              <a:t>сдаст кровь, потребности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latin typeface="Arial" charset="0"/>
                <a:cs typeface="Arial" charset="0"/>
              </a:rPr>
              <a:t>крови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latin typeface="Arial" charset="0"/>
                <a:cs typeface="Arial" charset="0"/>
              </a:rPr>
              <a:t>в Беларуси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ru-RU" dirty="0" smtClean="0">
                <a:latin typeface="Arial" charset="0"/>
                <a:cs typeface="Arial" charset="0"/>
              </a:rPr>
              <a:t>будут 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полностью удовлетворены</a:t>
            </a:r>
            <a:r>
              <a:rPr lang="ru-RU" dirty="0" smtClean="0">
                <a:latin typeface="Arial" charset="0"/>
                <a:cs typeface="Arial" charset="0"/>
              </a:rPr>
              <a:t>.</a:t>
            </a:r>
          </a:p>
          <a:p>
            <a:pPr algn="just">
              <a:buClr>
                <a:srgbClr val="FF0000"/>
              </a:buClr>
            </a:pPr>
            <a:endParaRPr lang="ru-RU" dirty="0" smtClean="0">
              <a:latin typeface="Arial" charset="0"/>
              <a:cs typeface="Arial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atin typeface="Arial" charset="0"/>
                <a:cs typeface="Arial" charset="0"/>
              </a:rPr>
              <a:t> Донорство – это взаимопомощь: сегодня 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ты спас </a:t>
            </a:r>
            <a:r>
              <a:rPr lang="ru-RU" dirty="0" smtClean="0">
                <a:latin typeface="Arial" charset="0"/>
                <a:cs typeface="Arial" charset="0"/>
              </a:rPr>
              <a:t>кому-то 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жизнь</a:t>
            </a:r>
            <a:r>
              <a:rPr lang="ru-RU" dirty="0" smtClean="0">
                <a:latin typeface="Arial" charset="0"/>
                <a:cs typeface="Arial" charset="0"/>
              </a:rPr>
              <a:t>, а завтра 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кто-то поможет </a:t>
            </a:r>
            <a:r>
              <a:rPr lang="ru-RU" dirty="0" smtClean="0">
                <a:latin typeface="Arial" charset="0"/>
                <a:cs typeface="Arial" charset="0"/>
              </a:rPr>
              <a:t>тебе и твоим близким.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Вывод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Содержимое 3" descr="img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3429000" cy="3028950"/>
          </a:xfrm>
        </p:spPr>
      </p:pic>
      <p:sp>
        <p:nvSpPr>
          <p:cNvPr id="6" name="Прямоугольник 5"/>
          <p:cNvSpPr/>
          <p:nvPr/>
        </p:nvSpPr>
        <p:spPr>
          <a:xfrm>
            <a:off x="5076056" y="1340768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Вот так каждый из нас, потратив всего час </a:t>
            </a:r>
            <a:r>
              <a:rPr lang="ru-RU" sz="2400" b="1" dirty="0" smtClean="0"/>
              <a:t>своего времени, </a:t>
            </a:r>
            <a:r>
              <a:rPr lang="ru-RU" sz="2400" b="1" dirty="0"/>
              <a:t>может </a:t>
            </a:r>
            <a:r>
              <a:rPr lang="ru-RU" sz="2400" b="1" dirty="0" smtClean="0"/>
              <a:t>поучаствовать </a:t>
            </a:r>
            <a:r>
              <a:rPr lang="ru-RU" sz="2400" b="1" dirty="0"/>
              <a:t>в деле спасения чьей-то жизни.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3645022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Вы не сможете узнать как зовут детей, которым помогла Ваша кровь. Но это и не важно, главное, чтобы они были здоровы!</a:t>
            </a:r>
          </a:p>
        </p:txBody>
      </p:sp>
      <p:pic>
        <p:nvPicPr>
          <p:cNvPr id="8" name="Рисунок 4" descr="Bl_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725144"/>
            <a:ext cx="1179321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12969" cy="648072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План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донорство?</a:t>
            </a:r>
          </a:p>
          <a:p>
            <a:r>
              <a:rPr lang="ru-RU" dirty="0" smtClean="0"/>
              <a:t>Кто нуждается в донорской крови?</a:t>
            </a:r>
          </a:p>
          <a:p>
            <a:r>
              <a:rPr lang="ru-RU" dirty="0" smtClean="0"/>
              <a:t>Незаменимость донорской крови</a:t>
            </a:r>
          </a:p>
          <a:p>
            <a:r>
              <a:rPr lang="ru-RU" dirty="0" smtClean="0"/>
              <a:t>Кто может стать донором?</a:t>
            </a:r>
          </a:p>
          <a:p>
            <a:r>
              <a:rPr lang="ru-RU" dirty="0" smtClean="0"/>
              <a:t>Что нужно сделать для этого?</a:t>
            </a:r>
          </a:p>
          <a:p>
            <a:r>
              <a:rPr lang="ru-RU" dirty="0" smtClean="0"/>
              <a:t>Донорство: почему это важно для меня?</a:t>
            </a:r>
          </a:p>
          <a:p>
            <a:r>
              <a:rPr lang="ru-RU" dirty="0" smtClean="0"/>
              <a:t>Выводы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48680"/>
            <a:ext cx="7498080" cy="1584176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Ждем Вас по адресу</a:t>
            </a:r>
            <a:br>
              <a:rPr lang="ru-RU" b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b="1" dirty="0" smtClean="0"/>
              <a:t> г. Витебск, </a:t>
            </a:r>
            <a:r>
              <a:rPr lang="ru-RU" b="1" dirty="0" err="1" smtClean="0"/>
              <a:t>пр-т</a:t>
            </a:r>
            <a:r>
              <a:rPr lang="ru-RU" b="1" dirty="0" smtClean="0"/>
              <a:t> Фрунзе, 71/2.</a:t>
            </a:r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  <a:effectLst/>
              </a:rPr>
            </a:b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708920"/>
            <a:ext cx="7498080" cy="353948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ПРЕДВАРИТЕЛЬНАЯ ЗАПИСЬ ДОНОРОВ ДЛЯ КРОВОДАЧИ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ОСУЩЕСТВЛЯЕТСЯ ЕЖЕДНЕВНО С 13 00 ДО 15 30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ТЕЛЕФОНАМ 55-14-58; 55-36-32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ПРИ ЛИЧНОМ ОБРАЩЕНИИ В РЕГИСТРАТУРУ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Видеоролик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Социальная реклама Красного Креста-донорство кров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412776"/>
            <a:ext cx="6696744" cy="502255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0982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Литература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Глушанко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В.С. Общественное здоровье и здравоохранение: пособие, 2-е изд.,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и доп. / В.С.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Глушанко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Под ред. д-ра мед. наук, профессора В.П.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Дейкало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– Витебск: ВГМУ, 2011. –  491с.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Глушанко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, В.С. Современные проблемы совершенствования медико-социальной помощи: Монография / В.С.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Глушанко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, В.В,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Колбанов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, И.В. Левицкая, И.Н. Мороз, С.А. Морозова, Т.Г.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Светлович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Эглофф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: под ред. Ген. Секретаря БОКК В.В.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Колбанова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 – Витебск : ВГМУ, 2008. – 185с.</a:t>
            </a:r>
          </a:p>
          <a:p>
            <a:r>
              <a:rPr lang="en-US" sz="19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http://www.rasteniya-lecarstvennie.ru/3051-donorstvo-krovi-polza-donorstva.html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http://news.tut.by/society/294176.html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effectLst/>
                <a:latin typeface="Arial" charset="0"/>
                <a:cs typeface="Arial" charset="0"/>
              </a:rPr>
              <a:t>Итак… Что такое донорство?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556792"/>
            <a:ext cx="5369800" cy="4691608"/>
          </a:xfrm>
        </p:spPr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Донорство крови (лат. </a:t>
            </a:r>
            <a:r>
              <a:rPr lang="ru-RU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donare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дарить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 —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добровольное предоставление части крови, ее компонентов для лечебных целей. </a:t>
            </a:r>
          </a:p>
          <a:p>
            <a:endParaRPr lang="ru-RU" dirty="0"/>
          </a:p>
        </p:txBody>
      </p:sp>
      <p:pic>
        <p:nvPicPr>
          <p:cNvPr id="5" name="Рисунок 5" descr="Bl_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56992"/>
            <a:ext cx="26225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42194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/>
                <a:solidFill>
                  <a:schemeClr val="accent3"/>
                </a:solidFill>
                <a:effectLst/>
                <a:latin typeface="Arial" charset="0"/>
                <a:cs typeface="Arial" charset="0"/>
              </a:rPr>
              <a:t>Что происходит с донорством </a:t>
            </a:r>
            <a:br>
              <a:rPr lang="ru-RU" dirty="0" smtClean="0">
                <a:ln/>
                <a:solidFill>
                  <a:schemeClr val="accent3"/>
                </a:solidFill>
                <a:effectLst/>
                <a:latin typeface="Arial" charset="0"/>
                <a:cs typeface="Arial" charset="0"/>
              </a:rPr>
            </a:br>
            <a:r>
              <a:rPr lang="ru-RU" dirty="0" smtClean="0">
                <a:ln/>
                <a:solidFill>
                  <a:schemeClr val="accent3"/>
                </a:solidFill>
                <a:effectLst/>
                <a:latin typeface="Arial" charset="0"/>
                <a:cs typeface="Arial" charset="0"/>
              </a:rPr>
              <a:t>в Беларуси?</a:t>
            </a:r>
            <a:endParaRPr lang="ru-RU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Рисунок 6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72816"/>
            <a:ext cx="3602736" cy="251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15616" y="1916832"/>
            <a:ext cx="396044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НЕХВАТКА  ДОНОРОВ</a:t>
            </a:r>
            <a:endParaRPr lang="ru-RU" sz="2000" b="1" dirty="0">
              <a:latin typeface="Arial" charset="0"/>
              <a:cs typeface="Arial" charset="0"/>
            </a:endParaRPr>
          </a:p>
          <a:p>
            <a:pPr algn="just"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ru-RU" sz="2400" dirty="0">
                <a:latin typeface="Arial" charset="0"/>
                <a:cs typeface="Arial" charset="0"/>
              </a:rPr>
              <a:t>Сегодня в </a:t>
            </a:r>
            <a:r>
              <a:rPr lang="ru-RU" sz="2400" dirty="0" smtClean="0">
                <a:latin typeface="Arial" charset="0"/>
                <a:cs typeface="Arial" charset="0"/>
              </a:rPr>
              <a:t>Беларуси </a:t>
            </a:r>
            <a:r>
              <a:rPr lang="ru-RU" sz="2400" dirty="0">
                <a:latin typeface="Arial" charset="0"/>
                <a:cs typeface="Arial" charset="0"/>
              </a:rPr>
              <a:t>не хватает донорской крови. </a:t>
            </a:r>
            <a:r>
              <a:rPr lang="ru-RU" sz="2400" dirty="0">
                <a:solidFill>
                  <a:srgbClr val="FF0000"/>
                </a:solidFill>
                <a:latin typeface="Arial" charset="0"/>
                <a:cs typeface="Arial" charset="0"/>
              </a:rPr>
              <a:t>На 1000 </a:t>
            </a:r>
            <a:r>
              <a:rPr lang="ru-RU" sz="2400" dirty="0">
                <a:latin typeface="Arial" charset="0"/>
                <a:cs typeface="Arial" charset="0"/>
              </a:rPr>
              <a:t>человек приходится </a:t>
            </a:r>
            <a:r>
              <a:rPr lang="ru-RU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35</a:t>
            </a:r>
            <a:r>
              <a:rPr lang="ru-RU" sz="2400" dirty="0" smtClean="0">
                <a:latin typeface="Arial" charset="0"/>
                <a:cs typeface="Arial" charset="0"/>
              </a:rPr>
              <a:t> </a:t>
            </a:r>
            <a:r>
              <a:rPr lang="ru-RU" sz="2400" dirty="0">
                <a:latin typeface="Arial" charset="0"/>
                <a:cs typeface="Arial" charset="0"/>
              </a:rPr>
              <a:t>доноров, при общепризнанной норме </a:t>
            </a:r>
            <a:r>
              <a:rPr lang="ru-RU" sz="2400" dirty="0">
                <a:solidFill>
                  <a:srgbClr val="FF0000"/>
                </a:solidFill>
                <a:latin typeface="Arial" charset="0"/>
                <a:cs typeface="Arial" charset="0"/>
              </a:rPr>
              <a:t>не менее 40.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005064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4509120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rgbClr val="FF0000"/>
                </a:solidFill>
                <a:latin typeface="Arial" charset="0"/>
                <a:cs typeface="Arial" charset="0"/>
              </a:rPr>
              <a:t>Каждый день </a:t>
            </a:r>
            <a:r>
              <a:rPr lang="ru-RU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1500</a:t>
            </a:r>
            <a:r>
              <a:rPr lang="ru-RU" sz="2400" dirty="0" smtClean="0">
                <a:latin typeface="Arial" charset="0"/>
                <a:cs typeface="Arial" charset="0"/>
              </a:rPr>
              <a:t> человек </a:t>
            </a:r>
            <a:r>
              <a:rPr lang="ru-RU" sz="2400" dirty="0">
                <a:latin typeface="Arial" charset="0"/>
                <a:cs typeface="Arial" charset="0"/>
              </a:rPr>
              <a:t>нуждаются в переливании крови.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918681"/>
            <a:ext cx="1421904" cy="193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/>
                <a:latin typeface="Arial" charset="0"/>
                <a:cs typeface="Arial" charset="0"/>
              </a:rPr>
              <a:t>Почему  это  важно?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Рисунок 3" descr="Bl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68960"/>
            <a:ext cx="2803780" cy="345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635896" y="1628800"/>
            <a:ext cx="51125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800" b="1" dirty="0" smtClean="0">
                <a:latin typeface="Arial" charset="0"/>
                <a:cs typeface="Arial" charset="0"/>
              </a:rPr>
              <a:t>Помощь  донора  нужна  </a:t>
            </a:r>
            <a:r>
              <a:rPr lang="ru-RU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каждому третьему </a:t>
            </a:r>
            <a:r>
              <a:rPr lang="ru-RU" sz="2800" b="1" dirty="0" smtClean="0">
                <a:latin typeface="Arial" charset="0"/>
                <a:cs typeface="Arial" charset="0"/>
              </a:rPr>
              <a:t> человеку  в  мире</a:t>
            </a:r>
          </a:p>
          <a:p>
            <a:pPr algn="just">
              <a:buClr>
                <a:srgbClr val="FF0000"/>
              </a:buClr>
            </a:pPr>
            <a:endParaRPr lang="ru-RU" sz="2800" b="1" dirty="0" smtClean="0">
              <a:latin typeface="Arial" charset="0"/>
              <a:cs typeface="Arial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800" b="1" dirty="0" smtClean="0">
                <a:latin typeface="Arial" charset="0"/>
                <a:cs typeface="Arial" charset="0"/>
              </a:rPr>
              <a:t>Доноры  требуются  </a:t>
            </a:r>
            <a:r>
              <a:rPr lang="ru-RU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постоянно</a:t>
            </a:r>
          </a:p>
          <a:p>
            <a:pPr algn="just">
              <a:buClr>
                <a:srgbClr val="FF0000"/>
              </a:buClr>
            </a:pPr>
            <a:endParaRPr lang="ru-RU" sz="2800" b="1" dirty="0" smtClean="0">
              <a:latin typeface="Arial" charset="0"/>
              <a:cs typeface="Arial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800" b="1" dirty="0" smtClean="0">
                <a:latin typeface="Arial" charset="0"/>
                <a:cs typeface="Arial" charset="0"/>
              </a:rPr>
              <a:t>Доноры  </a:t>
            </a:r>
            <a:r>
              <a:rPr lang="ru-RU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спасают  жизни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/>
                <a:latin typeface="Arial" charset="0"/>
                <a:cs typeface="Arial" charset="0"/>
              </a:rPr>
              <a:t>Кто нуждается в донорской крови?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Рисунок 6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72816"/>
            <a:ext cx="38884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87624" y="1772816"/>
            <a:ext cx="3384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МОЛОДЫЕ МАМЫ</a:t>
            </a:r>
          </a:p>
          <a:p>
            <a:pPr algn="just">
              <a:defRPr/>
            </a:pPr>
            <a:endParaRPr lang="ru-RU" sz="2400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ru-RU" sz="2400" dirty="0">
                <a:latin typeface="Arial" charset="0"/>
                <a:cs typeface="Arial" charset="0"/>
              </a:rPr>
              <a:t>В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ru-RU" sz="2400" dirty="0" smtClean="0">
                <a:latin typeface="Arial" charset="0"/>
                <a:cs typeface="Arial" charset="0"/>
              </a:rPr>
              <a:t>2013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ru-RU" sz="2400" dirty="0">
                <a:latin typeface="Arial" charset="0"/>
                <a:cs typeface="Arial" charset="0"/>
              </a:rPr>
              <a:t>году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ru-RU" sz="2400" dirty="0">
                <a:latin typeface="Arial" charset="0"/>
                <a:cs typeface="Arial" charset="0"/>
              </a:rPr>
              <a:t>в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ru-RU" sz="2400" dirty="0" smtClean="0">
                <a:latin typeface="Arial" charset="0"/>
                <a:cs typeface="Arial" charset="0"/>
              </a:rPr>
              <a:t>Беларуси 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ru-RU" sz="2400" dirty="0">
                <a:latin typeface="Arial" charset="0"/>
                <a:cs typeface="Arial" charset="0"/>
              </a:rPr>
              <a:t>родилось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108 779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детей</a:t>
            </a:r>
            <a:r>
              <a:rPr lang="ru-RU" sz="2400" dirty="0">
                <a:latin typeface="Arial" charset="0"/>
                <a:cs typeface="Arial" charset="0"/>
              </a:rPr>
              <a:t>.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endParaRPr lang="ru-RU" sz="2400" dirty="0">
              <a:latin typeface="Arial" charset="0"/>
              <a:cs typeface="Arial" charset="0"/>
            </a:endParaRPr>
          </a:p>
          <a:p>
            <a:pPr algn="just">
              <a:defRPr/>
            </a:pPr>
            <a:endParaRPr lang="ru-RU" sz="2400" dirty="0">
              <a:latin typeface="Arial" charset="0"/>
              <a:cs typeface="Arial" charset="0"/>
            </a:endParaRPr>
          </a:p>
          <a:p>
            <a:pPr algn="just">
              <a:defRPr/>
            </a:pPr>
            <a:endParaRPr lang="ru-RU" sz="24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Рисунок 5" descr="Bl_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869160"/>
            <a:ext cx="1152128" cy="167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3968" y="4581128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 smtClean="0">
                <a:latin typeface="Arial" charset="0"/>
                <a:cs typeface="Arial" charset="0"/>
              </a:rPr>
              <a:t>Многим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ru-RU" sz="2400" dirty="0" smtClean="0">
                <a:latin typeface="Arial" charset="0"/>
                <a:cs typeface="Arial" charset="0"/>
              </a:rPr>
              <a:t>молодым мамам необходимо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немедленное переливание  крови.</a:t>
            </a:r>
            <a:endParaRPr lang="ru-RU" sz="24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/>
                <a:latin typeface="Arial" charset="0"/>
                <a:cs typeface="Arial" charset="0"/>
              </a:rPr>
              <a:t>Кто нуждается в донорской крови?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Рисунок 5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068960"/>
            <a:ext cx="432780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80112" y="1556792"/>
            <a:ext cx="309634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БОЛЬНЫЕ РАКОВЫМИ ЗАБОЛЕВАНИЯМИ</a:t>
            </a:r>
          </a:p>
          <a:p>
            <a:pPr algn="just"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ru-RU" sz="2000" dirty="0">
                <a:latin typeface="Arial" charset="0"/>
                <a:cs typeface="Arial" charset="0"/>
              </a:rPr>
              <a:t>В отличие от гемофилии, до </a:t>
            </a:r>
            <a:r>
              <a:rPr lang="ru-RU" sz="2000" dirty="0">
                <a:solidFill>
                  <a:srgbClr val="FF0000"/>
                </a:solidFill>
                <a:latin typeface="Arial" charset="0"/>
                <a:cs typeface="Arial" charset="0"/>
              </a:rPr>
              <a:t>80%</a:t>
            </a:r>
            <a:r>
              <a:rPr lang="ru-RU" sz="2000" dirty="0">
                <a:latin typeface="Arial" charset="0"/>
                <a:cs typeface="Arial" charset="0"/>
              </a:rPr>
              <a:t> болезней рака можно вылечить.</a:t>
            </a:r>
          </a:p>
          <a:p>
            <a:pPr algn="just">
              <a:defRPr/>
            </a:pPr>
            <a:endParaRPr lang="ru-RU" sz="2000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ru-RU" sz="2000" dirty="0">
                <a:latin typeface="Arial" charset="0"/>
                <a:cs typeface="Arial" charset="0"/>
              </a:rPr>
              <a:t>Но многим больным раком крови для при лечении </a:t>
            </a:r>
            <a:r>
              <a:rPr lang="ru-RU" sz="2000" dirty="0">
                <a:solidFill>
                  <a:srgbClr val="FF0000"/>
                </a:solidFill>
                <a:latin typeface="Arial" charset="0"/>
                <a:cs typeface="Arial" charset="0"/>
              </a:rPr>
              <a:t>необходима донорская    кровь</a:t>
            </a:r>
            <a:r>
              <a:rPr lang="ru-RU" sz="2000" dirty="0">
                <a:latin typeface="Arial" charset="0"/>
                <a:cs typeface="Arial" charset="0"/>
              </a:rPr>
              <a:t>, </a:t>
            </a:r>
            <a:r>
              <a:rPr lang="ru-RU" sz="2000" dirty="0" smtClean="0">
                <a:latin typeface="Arial" charset="0"/>
                <a:cs typeface="Arial" charset="0"/>
              </a:rPr>
              <a:t>особенно при </a:t>
            </a:r>
            <a:r>
              <a:rPr lang="ru-RU" sz="2000" dirty="0">
                <a:latin typeface="Arial" charset="0"/>
                <a:cs typeface="Arial" charset="0"/>
              </a:rPr>
              <a:t>операциях пересадки костного  мозга. </a:t>
            </a:r>
          </a:p>
        </p:txBody>
      </p:sp>
      <p:pic>
        <p:nvPicPr>
          <p:cNvPr id="7" name="Рисунок 5" descr="Bl_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40768"/>
            <a:ext cx="8699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/>
                <a:latin typeface="Arial" charset="0"/>
                <a:cs typeface="Arial" charset="0"/>
              </a:rPr>
              <a:t>Кто нуждается в донорской крови?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6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56792"/>
            <a:ext cx="3602736" cy="251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Картинка 2 из 63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149080"/>
            <a:ext cx="36004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1340768"/>
            <a:ext cx="40324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БОЛЬНЫЕ ГЕМОФИЛИЕЙ</a:t>
            </a:r>
            <a:endParaRPr lang="en-US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ru-RU" dirty="0" smtClean="0">
                <a:latin typeface="Arial" charset="0"/>
                <a:cs typeface="Arial" charset="0"/>
              </a:rPr>
              <a:t>Кровь </a:t>
            </a:r>
            <a:r>
              <a:rPr lang="ru-RU" dirty="0">
                <a:latin typeface="Arial" charset="0"/>
                <a:cs typeface="Arial" charset="0"/>
              </a:rPr>
              <a:t>каждого из нас обладает </a:t>
            </a:r>
            <a:r>
              <a:rPr lang="ru-RU" dirty="0" smtClean="0">
                <a:latin typeface="Arial" charset="0"/>
                <a:cs typeface="Arial" charset="0"/>
              </a:rPr>
              <a:t>таким свойством</a:t>
            </a:r>
            <a:r>
              <a:rPr lang="ru-RU" dirty="0">
                <a:latin typeface="Arial" charset="0"/>
                <a:cs typeface="Arial" charset="0"/>
              </a:rPr>
              <a:t>, как 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rial" charset="0"/>
              </a:rPr>
              <a:t>свертываемость</a:t>
            </a:r>
            <a:r>
              <a:rPr lang="ru-RU" dirty="0">
                <a:latin typeface="Arial" charset="0"/>
                <a:cs typeface="Arial" charset="0"/>
              </a:rPr>
              <a:t>. </a:t>
            </a:r>
          </a:p>
          <a:p>
            <a:pPr algn="just">
              <a:defRPr/>
            </a:pPr>
            <a:r>
              <a:rPr lang="ru-RU" dirty="0">
                <a:latin typeface="Arial" charset="0"/>
                <a:cs typeface="Arial" charset="0"/>
              </a:rPr>
              <a:t>У людей, больных гемофилией,  кровь плохо свертывается или не свертывается вообще, защитный тромб не образуется, и люди теряют много крови. Таким образом, любая, даже 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rial" charset="0"/>
              </a:rPr>
              <a:t>незначительная травма </a:t>
            </a:r>
            <a:r>
              <a:rPr lang="ru-RU" dirty="0">
                <a:latin typeface="Arial" charset="0"/>
                <a:cs typeface="Arial" charset="0"/>
              </a:rPr>
              <a:t>может быть 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rial" charset="0"/>
              </a:rPr>
              <a:t>смертельно опасной </a:t>
            </a:r>
            <a:r>
              <a:rPr lang="ru-RU" dirty="0">
                <a:latin typeface="Arial" charset="0"/>
                <a:cs typeface="Arial" charset="0"/>
              </a:rPr>
              <a:t>для больного гемофилией.</a:t>
            </a:r>
          </a:p>
          <a:p>
            <a:pPr algn="just">
              <a:defRPr/>
            </a:pPr>
            <a:r>
              <a:rPr lang="ru-RU" dirty="0">
                <a:latin typeface="Arial" charset="0"/>
                <a:cs typeface="Arial" charset="0"/>
              </a:rPr>
              <a:t>При проведении операции, донорская 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rial" charset="0"/>
              </a:rPr>
              <a:t>кровь</a:t>
            </a:r>
            <a:r>
              <a:rPr lang="ru-RU" dirty="0">
                <a:latin typeface="Arial" charset="0"/>
                <a:cs typeface="Arial" charset="0"/>
              </a:rPr>
              <a:t> для больного гемофилией 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rial" charset="0"/>
              </a:rPr>
              <a:t>является первой необходимостью</a:t>
            </a:r>
            <a:r>
              <a:rPr lang="ru-RU" dirty="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/>
                <a:latin typeface="Arial" charset="0"/>
                <a:cs typeface="Arial" charset="0"/>
              </a:rPr>
              <a:t>Кто нуждается в донорской крови?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6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2"/>
            <a:ext cx="406891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1484784"/>
            <a:ext cx="331236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СПАСЕНИЕ ПОСТРАДАВШИХ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В ВОЕННЫХ ДЕЙСТВИЯХ</a:t>
            </a:r>
          </a:p>
          <a:p>
            <a:pPr algn="just"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ru-RU" sz="2400" dirty="0">
                <a:solidFill>
                  <a:srgbClr val="FF0000"/>
                </a:solidFill>
                <a:latin typeface="Arial" charset="0"/>
                <a:cs typeface="Arial" charset="0"/>
              </a:rPr>
              <a:t>Ежегодно</a:t>
            </a:r>
            <a:r>
              <a:rPr lang="ru-RU" sz="2400" dirty="0">
                <a:latin typeface="Arial" charset="0"/>
                <a:cs typeface="Arial" charset="0"/>
              </a:rPr>
              <a:t> в мире происходят военные конфликты,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ru-RU" sz="2400" dirty="0">
                <a:latin typeface="Arial" charset="0"/>
                <a:cs typeface="Arial" charset="0"/>
              </a:rPr>
              <a:t>которые  несут человеческие жертвы – страдают не только военные, но мирное население, в том числе </a:t>
            </a:r>
            <a:r>
              <a:rPr lang="ru-RU" sz="2400" dirty="0" smtClean="0">
                <a:latin typeface="Arial" charset="0"/>
                <a:cs typeface="Arial" charset="0"/>
              </a:rPr>
              <a:t>дети. </a:t>
            </a:r>
            <a:endParaRPr lang="ru-RU" sz="2400" dirty="0">
              <a:latin typeface="Arial" charset="0"/>
              <a:cs typeface="Arial" charset="0"/>
            </a:endParaRPr>
          </a:p>
          <a:p>
            <a:pPr algn="just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4149080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 smtClean="0">
                <a:latin typeface="Arial" charset="0"/>
                <a:cs typeface="Arial" charset="0"/>
              </a:rPr>
              <a:t>Людям</a:t>
            </a:r>
            <a:r>
              <a:rPr lang="en-US" sz="2400" dirty="0" smtClean="0">
                <a:latin typeface="Arial" charset="0"/>
                <a:cs typeface="Arial" charset="0"/>
              </a:rPr>
              <a:t>,</a:t>
            </a:r>
            <a:r>
              <a:rPr lang="ru-RU" sz="2400" dirty="0" smtClean="0">
                <a:latin typeface="Arial" charset="0"/>
                <a:cs typeface="Arial" charset="0"/>
              </a:rPr>
              <a:t> пострадавшим и раненым в вооруженных столкновениях</a:t>
            </a:r>
            <a:r>
              <a:rPr lang="en-US" sz="2400" dirty="0" smtClean="0">
                <a:latin typeface="Arial" charset="0"/>
                <a:cs typeface="Arial" charset="0"/>
              </a:rPr>
              <a:t>,</a:t>
            </a:r>
            <a:r>
              <a:rPr lang="ru-RU" sz="2400" dirty="0" smtClean="0">
                <a:latin typeface="Arial" charset="0"/>
                <a:cs typeface="Arial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всегда необходима кровь для переливания.</a:t>
            </a:r>
            <a:endParaRPr lang="ru-RU" sz="24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791</TotalTime>
  <Words>941</Words>
  <Application>Microsoft Office PowerPoint</Application>
  <PresentationFormat>Экран (4:3)</PresentationFormat>
  <Paragraphs>123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Министерство здравоохранения Республики Беларусь Витебский государственный медицинский университет  Кафедра общественного здоровья и здравоохранения </vt:lpstr>
      <vt:lpstr>План</vt:lpstr>
      <vt:lpstr>Итак… Что такое донорство?</vt:lpstr>
      <vt:lpstr>Что происходит с донорством  в Беларуси?</vt:lpstr>
      <vt:lpstr>Почему  это  важно?</vt:lpstr>
      <vt:lpstr>Кто нуждается в донорской крови?</vt:lpstr>
      <vt:lpstr>Кто нуждается в донорской крови?</vt:lpstr>
      <vt:lpstr>Кто нуждается в донорской крови?</vt:lpstr>
      <vt:lpstr>Кто нуждается в донорской крови?</vt:lpstr>
      <vt:lpstr>Кто нуждается в донорской крови?</vt:lpstr>
      <vt:lpstr>Незаменимость донорской крови</vt:lpstr>
      <vt:lpstr>Почему донорство полезно?</vt:lpstr>
      <vt:lpstr>Кто  может  стать  донором?</vt:lpstr>
      <vt:lpstr>Что нужно сделать, чтобы стать донором? Все очень просто!</vt:lpstr>
      <vt:lpstr>Что нужно сделать, чтобы стать донором?</vt:lpstr>
      <vt:lpstr>Что нужно сделать, чтобы стать донором?</vt:lpstr>
      <vt:lpstr>Донорство: почему это важно для меня?</vt:lpstr>
      <vt:lpstr>Вывод</vt:lpstr>
      <vt:lpstr>Слайд 19</vt:lpstr>
      <vt:lpstr>Ждем Вас по адресу  г. Витебск, пр-т Фрунзе, 71/2. </vt:lpstr>
      <vt:lpstr>Видеоролик</vt:lpstr>
      <vt:lpstr>Слайд 22</vt:lpstr>
      <vt:lpstr>Литература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здравоохранения Республики</dc:title>
  <dc:creator>user</dc:creator>
  <cp:lastModifiedBy>user</cp:lastModifiedBy>
  <cp:revision>40</cp:revision>
  <dcterms:created xsi:type="dcterms:W3CDTF">2015-04-05T18:14:55Z</dcterms:created>
  <dcterms:modified xsi:type="dcterms:W3CDTF">2015-04-09T04:00:27Z</dcterms:modified>
</cp:coreProperties>
</file>