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79" r:id="rId4"/>
    <p:sldId id="264" r:id="rId5"/>
    <p:sldId id="280" r:id="rId6"/>
    <p:sldId id="287" r:id="rId7"/>
    <p:sldId id="265" r:id="rId8"/>
    <p:sldId id="266" r:id="rId9"/>
    <p:sldId id="275" r:id="rId10"/>
    <p:sldId id="276" r:id="rId11"/>
    <p:sldId id="267" r:id="rId12"/>
    <p:sldId id="268" r:id="rId13"/>
    <p:sldId id="273" r:id="rId14"/>
    <p:sldId id="274" r:id="rId15"/>
    <p:sldId id="269" r:id="rId16"/>
    <p:sldId id="286" r:id="rId17"/>
    <p:sldId id="277" r:id="rId18"/>
    <p:sldId id="284" r:id="rId19"/>
    <p:sldId id="270" r:id="rId20"/>
    <p:sldId id="281" r:id="rId21"/>
    <p:sldId id="283" r:id="rId22"/>
    <p:sldId id="282" r:id="rId23"/>
    <p:sldId id="271" r:id="rId24"/>
    <p:sldId id="27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D7A7F5-ABD7-4E69-BB88-9E0FDA225072}" type="datetimeFigureOut">
              <a:rPr lang="ru-RU" smtClean="0"/>
              <a:t>21.04.2015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F5DA9C-548B-4ACB-A441-A0CE34D11E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438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ED6CE4-236D-4E9A-AC7E-5B5D4351090C}" type="slidenum">
              <a:rPr lang="ru-RU"/>
              <a:pPr/>
              <a:t>18</a:t>
            </a:fld>
            <a:endParaRPr lang="ru-RU"/>
          </a:p>
        </p:txBody>
      </p:sp>
      <p:sp>
        <p:nvSpPr>
          <p:cNvPr id="491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BEA5-FC65-42B6-A903-90B75A24664A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F1FE-5360-48B8-87FB-CE45593D92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BEA5-FC65-42B6-A903-90B75A24664A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F1FE-5360-48B8-87FB-CE45593D92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BEA5-FC65-42B6-A903-90B75A24664A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F1FE-5360-48B8-87FB-CE45593D92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1538" y="192088"/>
            <a:ext cx="816292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152525" y="62865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90925" y="62865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9925" y="62865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E79484F-DF48-4C7E-9589-652D80EB9F1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584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BEA5-FC65-42B6-A903-90B75A24664A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F1FE-5360-48B8-87FB-CE45593D92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BEA5-FC65-42B6-A903-90B75A24664A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F1FE-5360-48B8-87FB-CE45593D92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BEA5-FC65-42B6-A903-90B75A24664A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F1FE-5360-48B8-87FB-CE45593D92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BEA5-FC65-42B6-A903-90B75A24664A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F1FE-5360-48B8-87FB-CE45593D92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BEA5-FC65-42B6-A903-90B75A24664A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F1FE-5360-48B8-87FB-CE45593D92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BEA5-FC65-42B6-A903-90B75A24664A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F1FE-5360-48B8-87FB-CE45593D92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BEA5-FC65-42B6-A903-90B75A24664A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F1FE-5360-48B8-87FB-CE45593D92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BEA5-FC65-42B6-A903-90B75A24664A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F7CF1FE-5360-48B8-87FB-CE45593D92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360BEA5-FC65-42B6-A903-90B75A24664A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F7CF1FE-5360-48B8-87FB-CE45593D92F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pearls.ru/author/161" TargetMode="External"/><Relationship Id="rId2" Type="http://schemas.openxmlformats.org/officeDocument/2006/relationships/hyperlink" Target="http://www.inpearls.ru/comments/52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85728"/>
            <a:ext cx="9144000" cy="1155699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Министерство здравоохранения Республики Беларусь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Витебский государственный медицинский университет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Кафедра общественного здоровья и здравоохранения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714488"/>
            <a:ext cx="8429684" cy="492922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Зав.кафедрой общественного здоровья и </a:t>
            </a:r>
            <a:r>
              <a:rPr lang="ru-RU" sz="28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здравоохр</a:t>
            </a:r>
            <a:r>
              <a:rPr lang="ru-RU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.,</a:t>
            </a:r>
            <a:br>
              <a:rPr lang="ru-RU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д.м.н., профессор В.С. </a:t>
            </a:r>
            <a:r>
              <a:rPr lang="ru-RU" sz="28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Глушанко</a:t>
            </a:r>
            <a:endParaRPr lang="ru-RU" sz="28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Преподаватель – д.м.н., профессор В.С. </a:t>
            </a:r>
            <a:r>
              <a:rPr lang="ru-RU" sz="28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Глушанко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Близорукость. Рекомендации по предупреждению и развитию заболевания</a:t>
            </a:r>
          </a:p>
          <a:p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Подготовила студентка</a:t>
            </a:r>
            <a:br>
              <a:rPr lang="ru-RU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37 группы 4 курса</a:t>
            </a:r>
            <a:br>
              <a:rPr lang="ru-RU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лечебного факультета</a:t>
            </a:r>
            <a:br>
              <a:rPr lang="ru-RU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Братанова</a:t>
            </a:r>
            <a:r>
              <a:rPr lang="ru-RU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Ю.А.</a:t>
            </a:r>
          </a:p>
          <a:p>
            <a:pPr algn="ctr"/>
            <a:r>
              <a:rPr lang="ru-RU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Витебск, 2015</a:t>
            </a:r>
          </a:p>
          <a:p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71438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Осложнения  миопии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14348" y="928670"/>
            <a:ext cx="7858180" cy="350046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●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амблиопия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(некорректируемое снижение остроты зрения),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● образование стафилом склеры (выпячивание),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● дистрофии и кровоизлияния на сетчатке и в стекловидном теле, в тяжелых случаях их отслойка.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myopia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57950" y="4643446"/>
            <a:ext cx="2540000" cy="1905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857256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Коррекция близорукости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-2786114" y="1571612"/>
            <a:ext cx="642942" cy="6593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57158" y="4786322"/>
            <a:ext cx="8572560" cy="1857388"/>
          </a:xfrm>
        </p:spPr>
        <p:txBody>
          <a:bodyPr>
            <a:normAutofit fontScale="92500"/>
          </a:bodyPr>
          <a:lstStyle/>
          <a:p>
            <a:r>
              <a:rPr lang="ru-RU" sz="3200" b="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Американские учёные утверждают, что не существует  способов  предотвращения  миопии, а использование  оков и контактных линз не влияет на  прогрессирование  данного заболевания. </a:t>
            </a:r>
            <a:endParaRPr lang="ru-RU" sz="3200" b="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57158" y="1500174"/>
            <a:ext cx="4140230" cy="30718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1. Очки;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2. Контактные линзы;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3. Рефракционная хирургия;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p236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572000" y="1506618"/>
            <a:ext cx="4041775" cy="29225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29600" cy="857256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Профилактика  миопии</a:t>
            </a:r>
            <a:endParaRPr lang="ru-RU" sz="48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-2357486" y="1928802"/>
            <a:ext cx="1614470" cy="43074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57158" y="1214422"/>
            <a:ext cx="7429552" cy="654843"/>
          </a:xfrm>
        </p:spPr>
        <p:txBody>
          <a:bodyPr>
            <a:normAutofit/>
          </a:bodyPr>
          <a:lstStyle/>
          <a:p>
            <a:pPr algn="ctr"/>
            <a:r>
              <a:rPr lang="ru-RU" sz="3200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Её легче предупредить, чем лечить!</a:t>
            </a:r>
            <a:endParaRPr lang="ru-RU" sz="3200" b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Stop miopia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357158" y="2285992"/>
            <a:ext cx="3429024" cy="36330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00562" y="2214554"/>
            <a:ext cx="4214842" cy="40005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1. Чтение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Нельзя читать лёжа.</a:t>
            </a:r>
            <a:b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Обратите внимание: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книга должна находиться  на расстоянии 30-35 сантиметров от глаз.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785818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Освещение</a:t>
            </a:r>
            <a:endParaRPr lang="ru-RU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-2000296" y="2000240"/>
            <a:ext cx="828652" cy="6593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0358478" y="2285992"/>
            <a:ext cx="757214" cy="65484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DL050_enl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714348" y="1928802"/>
            <a:ext cx="2358892" cy="3173425"/>
          </a:xfrm>
        </p:spPr>
      </p:pic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643306" y="1571612"/>
            <a:ext cx="5186370" cy="43577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   При искусственном освещении настольная лампа должна находиться слева и быть обязательно прикрытой абажуром, чтобы прямые лучи света не попадали в глаза. 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928694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Освещение</a:t>
            </a:r>
            <a:endParaRPr lang="ru-RU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-2428924" y="2143116"/>
            <a:ext cx="542900" cy="6593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 flipH="1">
            <a:off x="10429916" y="2285992"/>
            <a:ext cx="171480" cy="65484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-2357486" y="4643446"/>
            <a:ext cx="542900" cy="18597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0034" y="1214422"/>
            <a:ext cx="8186767" cy="514589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Мощность лампы рекомендуется в пределах от 60 до 80 ватт, при этом не исключается общее освещение в комнате.</a:t>
            </a:r>
          </a:p>
          <a:p>
            <a:pPr algn="just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Чрезмерно яркий свет, а тем более свет лампы без абажура ослепляет, вызывает резкое напряжение и утомление зрения.</a:t>
            </a:r>
          </a:p>
          <a:p>
            <a:pPr algn="just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Освещение рабочего места должно быть достаточным по уровню, мягким, без резких бликов и теней, ровным, приятным для глаз.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329642" cy="857256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Монитор</a:t>
            </a:r>
            <a:endParaRPr lang="ru-RU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-2643238" y="2571744"/>
            <a:ext cx="1042966" cy="6593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0501354" y="2571744"/>
            <a:ext cx="542900" cy="65484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1394100455_programator-ss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214282" y="2143116"/>
            <a:ext cx="4040188" cy="3030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285860"/>
            <a:ext cx="4284693" cy="50744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200" dirty="0" smtClean="0"/>
              <a:t>   </a:t>
            </a:r>
            <a:r>
              <a:rPr lang="ru-RU" sz="3200" dirty="0" smtClean="0">
                <a:solidFill>
                  <a:srgbClr val="7030A0"/>
                </a:solidFill>
              </a:rPr>
              <a:t>Необходимо проводить перед телевизором или монитором не более двух часов в сутки. </a:t>
            </a:r>
          </a:p>
          <a:p>
            <a:pPr>
              <a:buNone/>
            </a:pP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Если работа связана с компьютером, то нужно каждые 45 минут делать перерывы  по  5- 10 минут.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06682"/>
            <a:ext cx="5580063" cy="1139825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Как смотреть </a:t>
            </a:r>
            <a:br>
              <a:rPr lang="ru-RU" sz="3600" b="1" dirty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телевизор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573463"/>
            <a:ext cx="8435975" cy="3095625"/>
          </a:xfrm>
        </p:spPr>
        <p:txBody>
          <a:bodyPr>
            <a:normAutofit fontScale="92500" lnSpcReduction="20000"/>
          </a:bodyPr>
          <a:lstStyle/>
          <a:p>
            <a:pPr marL="0" indent="0">
              <a:buFont typeface="Wingdings" pitchFamily="2" charset="2"/>
              <a:buNone/>
            </a:pPr>
            <a:r>
              <a:rPr lang="ru-RU" sz="2800" b="1" dirty="0">
                <a:solidFill>
                  <a:srgbClr val="0070C0"/>
                </a:solidFill>
              </a:rPr>
              <a:t>- </a:t>
            </a:r>
            <a:r>
              <a:rPr lang="ru-RU" sz="3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 2 лет - вообще не рекомендуется;</a:t>
            </a:r>
            <a:br>
              <a:rPr lang="ru-RU" sz="3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- 2-3 года - до 30 минут;</a:t>
            </a:r>
            <a:br>
              <a:rPr lang="ru-RU" sz="3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- 3-5 лет - не более 40-50 минут;</a:t>
            </a:r>
            <a:br>
              <a:rPr lang="ru-RU" sz="3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- 5-7 лет - не более 1,5 часа;</a:t>
            </a:r>
            <a:br>
              <a:rPr lang="ru-RU" sz="3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- 7-13 - не более 2 часов в день (обязательно с перерывом).</a:t>
            </a:r>
            <a:r>
              <a:rPr lang="ru-RU" b="1" dirty="0">
                <a:solidFill>
                  <a:srgbClr val="FFFF00"/>
                </a:solidFill>
              </a:rPr>
              <a:t/>
            </a:r>
            <a:br>
              <a:rPr lang="ru-RU" b="1" dirty="0">
                <a:solidFill>
                  <a:srgbClr val="FFFF0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5367" name="Picture 7" descr="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35004"/>
            <a:ext cx="4913387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833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785818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4.Гимнастика  для  глаз</a:t>
            </a:r>
            <a:endParaRPr lang="ru-RU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-1714544" y="2571744"/>
            <a:ext cx="757214" cy="6593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 flipH="1">
            <a:off x="10644230" y="1785926"/>
            <a:ext cx="171480" cy="65484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em7i2carzxg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1000100" y="1571612"/>
            <a:ext cx="6972320" cy="3429024"/>
          </a:xfrm>
        </p:spPr>
      </p:pic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928662" y="5429264"/>
            <a:ext cx="7215238" cy="93105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88640"/>
            <a:ext cx="7772400" cy="1431925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620688"/>
            <a:ext cx="7772400" cy="5410200"/>
          </a:xfrm>
        </p:spPr>
        <p:txBody>
          <a:bodyPr>
            <a:normAutofit fontScale="62500" lnSpcReduction="20000"/>
          </a:bodyPr>
          <a:lstStyle/>
          <a:p>
            <a:pPr marL="609600" indent="-609600" algn="just">
              <a:buClr>
                <a:schemeClr val="tx1"/>
              </a:buClr>
              <a:buFont typeface="Wingdings" pitchFamily="2" charset="2"/>
              <a:buNone/>
            </a:pPr>
            <a:endParaRPr lang="ru-RU" sz="2800" b="1" dirty="0"/>
          </a:p>
          <a:p>
            <a:pPr marL="609600" indent="-609600" algn="just">
              <a:buClr>
                <a:schemeClr val="tx1"/>
              </a:buClr>
            </a:pPr>
            <a:r>
              <a:rPr lang="ru-RU" sz="4600" dirty="0">
                <a:latin typeface="Times New Roman" pitchFamily="18" charset="0"/>
                <a:cs typeface="Times New Roman" pitchFamily="18" charset="0"/>
              </a:rPr>
              <a:t>Горизонтальные движения глаз: направо-налево.</a:t>
            </a:r>
          </a:p>
          <a:p>
            <a:pPr marL="609600" indent="-609600" algn="just">
              <a:buClr>
                <a:schemeClr val="tx1"/>
              </a:buClr>
            </a:pPr>
            <a:r>
              <a:rPr lang="ru-RU" sz="4600" dirty="0">
                <a:latin typeface="Times New Roman" pitchFamily="18" charset="0"/>
                <a:cs typeface="Times New Roman" pitchFamily="18" charset="0"/>
              </a:rPr>
              <a:t>Движение глазными яблоками вертикально вверх-вниз.</a:t>
            </a:r>
          </a:p>
          <a:p>
            <a:pPr marL="609600" indent="-609600" algn="just">
              <a:buClr>
                <a:schemeClr val="tx1"/>
              </a:buClr>
            </a:pPr>
            <a:r>
              <a:rPr lang="ru-RU" sz="4600" dirty="0">
                <a:latin typeface="Times New Roman" pitchFamily="18" charset="0"/>
                <a:cs typeface="Times New Roman" pitchFamily="18" charset="0"/>
              </a:rPr>
              <a:t>Круговые движения глазами: по часовой стрелке и в противоположном направлении.</a:t>
            </a:r>
          </a:p>
          <a:p>
            <a:pPr marL="609600" indent="-609600" algn="just">
              <a:buClr>
                <a:schemeClr val="tx1"/>
              </a:buClr>
            </a:pPr>
            <a:r>
              <a:rPr lang="ru-RU" sz="4600" dirty="0">
                <a:latin typeface="Times New Roman" pitchFamily="18" charset="0"/>
                <a:cs typeface="Times New Roman" pitchFamily="18" charset="0"/>
              </a:rPr>
              <a:t>Интенсивные сжимания и разжимания глаз в быстром темпе.</a:t>
            </a:r>
          </a:p>
          <a:p>
            <a:pPr marL="609600" indent="-609600" algn="just">
              <a:buClr>
                <a:schemeClr val="tx1"/>
              </a:buClr>
            </a:pPr>
            <a:r>
              <a:rPr lang="ru-RU" sz="4600" dirty="0">
                <a:latin typeface="Times New Roman" pitchFamily="18" charset="0"/>
                <a:cs typeface="Times New Roman" pitchFamily="18" charset="0"/>
              </a:rPr>
              <a:t>Движение глаз по диагонали: скосить глаза в левый нижний угол, затем по прямой перевести взгляд вверх. Аналогично в противоположном направлении.</a:t>
            </a:r>
          </a:p>
          <a:p>
            <a:pPr marL="609600" indent="-609600" algn="just">
              <a:buFont typeface="Wingdings" pitchFamily="2" charset="2"/>
              <a:buNone/>
            </a:pPr>
            <a:endParaRPr lang="ru-RU" sz="2400" dirty="0">
              <a:cs typeface="Times New Roman" pitchFamily="18" charset="0"/>
            </a:endParaRPr>
          </a:p>
          <a:p>
            <a:pPr marL="609600" indent="-609600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125047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85810"/>
          </a:xfrm>
        </p:spPr>
        <p:txBody>
          <a:bodyPr>
            <a:normAutofit/>
          </a:bodyPr>
          <a:lstStyle/>
          <a:p>
            <a:pPr algn="ctr"/>
            <a:r>
              <a:rPr lang="ru-RU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Здоровое  питание</a:t>
            </a:r>
            <a:endParaRPr lang="ru-RU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1214422"/>
            <a:ext cx="8286808" cy="945104"/>
          </a:xfrm>
        </p:spPr>
        <p:txBody>
          <a:bodyPr/>
          <a:lstStyle/>
          <a:p>
            <a:r>
              <a:rPr lang="ru-RU" sz="3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При миопии очень полезны   сырая  морковь, шпинат, черника. </a:t>
            </a:r>
            <a:endParaRPr lang="ru-RU" sz="3200" b="0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0501354" y="2000240"/>
            <a:ext cx="971528" cy="65484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blueberry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429124" y="2928934"/>
            <a:ext cx="3429000" cy="257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morkov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857224" y="2428868"/>
            <a:ext cx="2428892" cy="3846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64296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План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 smtClean="0"/>
              <a:t>Актуальность темы;</a:t>
            </a:r>
          </a:p>
          <a:p>
            <a:pPr algn="just"/>
            <a:r>
              <a:rPr lang="ru-RU" sz="3200" dirty="0" smtClean="0"/>
              <a:t>Основная часть (симптомы, причины, опасность, осложнения, коррекция, профилактика близорукости); </a:t>
            </a:r>
          </a:p>
          <a:p>
            <a:r>
              <a:rPr lang="ru-RU" sz="3200" dirty="0" smtClean="0"/>
              <a:t>Заключение;</a:t>
            </a:r>
          </a:p>
          <a:p>
            <a:r>
              <a:rPr lang="ru-RU" sz="3200" dirty="0" smtClean="0"/>
              <a:t>Литература.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836712"/>
            <a:ext cx="3886200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6.ОБЩЕУКРЕПЛЯЮЩИЕ </a:t>
            </a: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МЕРОПРИЯТИЯ 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плавание, массаж воротниковой зоны, контрастный душ и т.д. по рекомендации офтальмолога.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1510" name="Picture 6" descr="C:\Documents and Settings\Маруся\Мои документы\Downloads\_.jpg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3968" y="764704"/>
            <a:ext cx="4724400" cy="4954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97977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3891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Очень важно вовремя выявить проблемы со зрением. С раннего детства необходимо ежегодно проходить обследование у окулиста, а при наличии близорукости необходимо правильно и своевременно ее лечить. Также очень важно соблюдать правила зрительной гигиены, чередовать работу с отдыхом, выполнять специальные упражнения для тренировки мышц глаз, проводить общеукрепляющие процедуры.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3065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150" y="0"/>
            <a:ext cx="7308850" cy="5256213"/>
          </a:xfrm>
        </p:spPr>
        <p:txBody>
          <a:bodyPr/>
          <a:lstStyle/>
          <a:p>
            <a:pPr marL="0" indent="441325">
              <a:lnSpc>
                <a:spcPct val="150000"/>
              </a:lnSpc>
              <a:buFont typeface="Wingdings" pitchFamily="2" charset="2"/>
              <a:buNone/>
            </a:pPr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Если человек сам следит за своим здоровьем, то трудно найти врача, который знал бы лучше полезное для его здоровья, чем он сам.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hlinkClick r:id="rId2" tooltip="Комментарии к цитате"/>
            </a:endParaRPr>
          </a:p>
          <a:p>
            <a:pPr marL="0" indent="441325">
              <a:lnSpc>
                <a:spcPct val="150000"/>
              </a:lnSpc>
              <a:buFont typeface="Wingdings" pitchFamily="2" charset="2"/>
              <a:buNone/>
            </a:pP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  <a:hlinkClick r:id="rId3"/>
              </a:rPr>
              <a:t>Сократ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49233"/>
            <a:ext cx="3571875" cy="269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3613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229600" cy="785818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Литература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95864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Кудряшова Н.И., «Зрение: сохранение, нормализация, восстановление», Москва, «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НТ-Центр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», 1994г.;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«Всё о здоровом образе жизни», Франция, «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Ридерз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Дайджест», 2001 г.;</a:t>
            </a:r>
          </a:p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Демирчоглян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Г.Г., брошюра «Тренируйте зрение», Москва, 1990г.;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Интернет – ресурсы.</a:t>
            </a:r>
          </a:p>
          <a:p>
            <a:pPr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286388"/>
            <a:ext cx="8429684" cy="1143008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 за  внимание!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 (18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2910" y="428604"/>
            <a:ext cx="3343295" cy="43577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395288" y="1017539"/>
            <a:ext cx="8064500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407988" algn="l"/>
              </a:tabLst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sz="36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Актуальность </a:t>
            </a:r>
            <a:r>
              <a:rPr lang="ru-RU" sz="36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проблемы</a:t>
            </a:r>
            <a:endParaRPr lang="ru-RU" sz="2800" b="1" dirty="0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407988" algn="l"/>
              </a:tabLst>
            </a:pPr>
            <a:endParaRPr lang="ru-RU" sz="2800" b="1" dirty="0">
              <a:solidFill>
                <a:srgbClr val="FFFF00"/>
              </a:solidFill>
            </a:endParaRPr>
          </a:p>
          <a:p>
            <a:pPr>
              <a:tabLst>
                <a:tab pos="407988" algn="l"/>
              </a:tabLst>
            </a:pP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Близорукостью страдает каждый третий житель планеты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 80% всей близорукости составляет слабая и средняя степень, 20% - миопия высокой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степени.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407988" algn="l"/>
              </a:tabLst>
            </a:pP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Близорукость является частой причиной инвалидности по зрению.</a:t>
            </a:r>
          </a:p>
          <a:p>
            <a:pPr>
              <a:tabLst>
                <a:tab pos="407988" algn="l"/>
              </a:tabLst>
            </a:pPr>
            <a:endParaRPr lang="ru-RU" sz="2400" b="1" dirty="0">
              <a:solidFill>
                <a:srgbClr val="FFFF00"/>
              </a:solidFill>
            </a:endParaRPr>
          </a:p>
          <a:p>
            <a:pPr>
              <a:tabLst>
                <a:tab pos="407988" algn="l"/>
              </a:tabLst>
            </a:pP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509120"/>
            <a:ext cx="3672408" cy="199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05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857256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Основная часть</a:t>
            </a:r>
            <a:endParaRPr lang="ru-RU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1285860"/>
            <a:ext cx="7929618" cy="23574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Близорукость  (миопия) 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э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то дефект (аномалия рефракции) зрения, при котором изображение формируется не на сетчатке глаза, а перед ней.</a:t>
            </a:r>
            <a:r>
              <a:rPr lang="ru-RU" sz="3200" dirty="0" smtClean="0"/>
              <a:t> </a:t>
            </a:r>
            <a:endParaRPr lang="ru-RU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miopia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0034" y="3929066"/>
            <a:ext cx="4038600" cy="2720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67F5EE"/>
                </a:solidFill>
                <a:latin typeface="Times New Roman" pitchFamily="18" charset="0"/>
                <a:cs typeface="Times New Roman" pitchFamily="18" charset="0"/>
              </a:rPr>
              <a:t>Симптомы близорукости</a:t>
            </a:r>
            <a:endParaRPr lang="ru-RU" dirty="0">
              <a:solidFill>
                <a:srgbClr val="67F5E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Как правило, близорукость развивается уже в детском возрасте и становится достаточно заметна в школьные годы. Дети начинают хуже видеть удаленные предметы. При попытке рассмотреть удаленные предметы близорукие люди нередко прищуривают глаза.</a:t>
            </a:r>
          </a:p>
          <a:p>
            <a:endParaRPr lang="ru-RU" sz="2000" dirty="0"/>
          </a:p>
        </p:txBody>
      </p:sp>
      <p:pic>
        <p:nvPicPr>
          <p:cNvPr id="6" name="Picture 3" descr="_Picture_file_path_377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941168"/>
            <a:ext cx="2232248" cy="159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263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88640"/>
            <a:ext cx="8229600" cy="1139825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Как определить, </a:t>
            </a:r>
            <a:br>
              <a:rPr lang="ru-RU" sz="3600" b="1" dirty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что ребенок хуже видит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74871"/>
            <a:ext cx="8748464" cy="5068887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None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держит книжку близко к глазам - ближе 25 см;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начинает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прищуриваться, глядя на более или менее удаленные предметы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становится менее подвижным;</a:t>
            </a:r>
          </a:p>
          <a:p>
            <a:pPr>
              <a:buFont typeface="Wingdings" pitchFamily="2" charset="2"/>
              <a:buNone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часто жалуется на головные боли;</a:t>
            </a:r>
          </a:p>
          <a:p>
            <a:pPr>
              <a:buFont typeface="Wingdings" pitchFamily="2" charset="2"/>
              <a:buNone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становится невнимательным, рассеянным;</a:t>
            </a:r>
          </a:p>
          <a:p>
            <a:pPr>
              <a:buFont typeface="Wingdings" pitchFamily="2" charset="2"/>
              <a:buNone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падает успеваемость в школе (ребенок просто не видит половину того, что на доске написано, а сесть поближе или спросить учителя стесняется).</a:t>
            </a:r>
          </a:p>
        </p:txBody>
      </p:sp>
    </p:spTree>
    <p:extLst>
      <p:ext uri="{BB962C8B-B14F-4D97-AF65-F5344CB8AC3E}">
        <p14:creationId xmlns:p14="http://schemas.microsoft.com/office/powerpoint/2010/main" val="3363105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643238" y="3143248"/>
            <a:ext cx="1114404" cy="92869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4572008"/>
            <a:ext cx="4040188" cy="573620"/>
          </a:xfrm>
        </p:spPr>
        <p:txBody>
          <a:bodyPr/>
          <a:lstStyle/>
          <a:p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Нормальное зрение</a:t>
            </a:r>
            <a:endParaRPr lang="ru-RU" sz="3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86314" y="4572008"/>
            <a:ext cx="4041775" cy="654843"/>
          </a:xfrm>
        </p:spPr>
        <p:txBody>
          <a:bodyPr>
            <a:noAutofit/>
          </a:bodyPr>
          <a:lstStyle/>
          <a:p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То же изображение при  миопии</a:t>
            </a:r>
            <a:endParaRPr lang="ru-RU" sz="32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Human_eyesight_two_children_and_ball_normal_vision_color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500034" y="1357298"/>
            <a:ext cx="3357586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Human_eyesight_two_children_and_ball_with_myopia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929190" y="1357298"/>
            <a:ext cx="3432176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24648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Причины  близорукости</a:t>
            </a:r>
            <a:endParaRPr lang="ru-RU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214422"/>
            <a:ext cx="4429156" cy="514050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Наследственность;</a:t>
            </a:r>
          </a:p>
          <a:p>
            <a:pPr marL="514350" indent="-514350"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Спазм аккомодации;</a:t>
            </a:r>
          </a:p>
          <a:p>
            <a:pPr marL="514350" indent="-514350">
              <a:buAutoNum type="arabicPeriod"/>
            </a:pPr>
            <a:r>
              <a:rPr lang="ru-RU" sz="3200" dirty="0" err="1" smtClean="0"/>
              <a:t>Кератоконус</a:t>
            </a:r>
            <a:r>
              <a:rPr lang="ru-RU" sz="3200" dirty="0" smtClean="0"/>
              <a:t> (</a:t>
            </a:r>
            <a:r>
              <a:rPr lang="ru-RU" sz="3200" dirty="0" err="1" smtClean="0"/>
              <a:t>изме</a:t>
            </a:r>
            <a:r>
              <a:rPr lang="ru-RU" sz="3200" dirty="0" smtClean="0"/>
              <a:t> -</a:t>
            </a:r>
            <a:r>
              <a:rPr lang="ru-RU" sz="3200" dirty="0" err="1" smtClean="0"/>
              <a:t>нением</a:t>
            </a:r>
            <a:r>
              <a:rPr lang="ru-RU" sz="3200" dirty="0" smtClean="0"/>
              <a:t> формы роговицы);</a:t>
            </a:r>
          </a:p>
          <a:p>
            <a:pPr marL="514350" indent="-514350"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Смещение хрусталика  при травме;</a:t>
            </a:r>
          </a:p>
          <a:p>
            <a:pPr marL="514350" indent="-514350"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Склероз хрусталика.</a:t>
            </a:r>
          </a:p>
          <a:p>
            <a:pPr marL="514350" indent="-514350">
              <a:buAutoNum type="arabicPeriod"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39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29190" y="2143116"/>
            <a:ext cx="4038600" cy="31046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Чем  опасна  миопия?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-2071734" y="2857496"/>
            <a:ext cx="471462" cy="6593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0287040" y="2643182"/>
            <a:ext cx="400024" cy="65484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14282" y="1643050"/>
            <a:ext cx="4714908" cy="392909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При  несвоевременном лечении или неправильной коррекции  миопии возможно прогрессирование заболевания  и возникновение осложнений.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23507_NpAdvHover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429256" y="1785926"/>
            <a:ext cx="3500462" cy="38449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697</TotalTime>
  <Words>621</Words>
  <Application>Microsoft Office PowerPoint</Application>
  <PresentationFormat>Экран (4:3)</PresentationFormat>
  <Paragraphs>77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Поток</vt:lpstr>
      <vt:lpstr>Министерство здравоохранения Республики Беларусь Витебский государственный медицинский университет Кафедра общественного здоровья и здравоохранения</vt:lpstr>
      <vt:lpstr>План</vt:lpstr>
      <vt:lpstr>Презентация PowerPoint</vt:lpstr>
      <vt:lpstr>Основная часть</vt:lpstr>
      <vt:lpstr>Симптомы близорукости</vt:lpstr>
      <vt:lpstr>Как определить,  что ребенок хуже видит</vt:lpstr>
      <vt:lpstr>Презентация PowerPoint</vt:lpstr>
      <vt:lpstr>Причины  близорукости</vt:lpstr>
      <vt:lpstr>Чем  опасна  миопия?</vt:lpstr>
      <vt:lpstr>Осложнения  миопии</vt:lpstr>
      <vt:lpstr>Коррекция близорукости</vt:lpstr>
      <vt:lpstr>Профилактика  миопии</vt:lpstr>
      <vt:lpstr>2. Освещение</vt:lpstr>
      <vt:lpstr>2. Освещение</vt:lpstr>
      <vt:lpstr>3. Монитор</vt:lpstr>
      <vt:lpstr>Как смотреть  телевизор</vt:lpstr>
      <vt:lpstr>4.Гимнастика  для  глаз</vt:lpstr>
      <vt:lpstr> </vt:lpstr>
      <vt:lpstr>5. Здоровое  питание</vt:lpstr>
      <vt:lpstr>Презентация PowerPoint</vt:lpstr>
      <vt:lpstr>Заключение</vt:lpstr>
      <vt:lpstr>Презентация PowerPoint</vt:lpstr>
      <vt:lpstr>Литература</vt:lpstr>
      <vt:lpstr>Спасибо  за 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Lenovo</cp:lastModifiedBy>
  <cp:revision>66</cp:revision>
  <dcterms:created xsi:type="dcterms:W3CDTF">2015-04-20T13:28:22Z</dcterms:created>
  <dcterms:modified xsi:type="dcterms:W3CDTF">2015-04-21T20:11:21Z</dcterms:modified>
</cp:coreProperties>
</file>