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F29D2E-C253-475F-986D-5FBA5CBE86C3}" type="doc">
      <dgm:prSet loTypeId="urn:microsoft.com/office/officeart/2005/8/layout/matrix3" loCatId="matrix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B7DFFFB-BF6D-49B3-8B19-996D0BFF9581}">
      <dgm:prSet phldrT="[Текст]" custT="1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2800" dirty="0" smtClean="0"/>
            <a:t>В 2009 году мозговой инсульт был диагностирован у 29100 пациентов,  из которых умерли 12167.</a:t>
          </a:r>
          <a:endParaRPr lang="ru-RU" sz="2800" dirty="0"/>
        </a:p>
      </dgm:t>
    </dgm:pt>
    <dgm:pt modelId="{97607E77-508A-4DEF-8DD9-AFDD129B8CF3}" type="parTrans" cxnId="{96E82656-854E-48FA-9091-C1FAEB32852D}">
      <dgm:prSet/>
      <dgm:spPr/>
      <dgm:t>
        <a:bodyPr/>
        <a:lstStyle/>
        <a:p>
          <a:endParaRPr lang="ru-RU"/>
        </a:p>
      </dgm:t>
    </dgm:pt>
    <dgm:pt modelId="{64D1F67D-8CB2-4D3F-88DB-0185F190B2D7}" type="sibTrans" cxnId="{96E82656-854E-48FA-9091-C1FAEB32852D}">
      <dgm:prSet/>
      <dgm:spPr/>
      <dgm:t>
        <a:bodyPr/>
        <a:lstStyle/>
        <a:p>
          <a:endParaRPr lang="ru-RU"/>
        </a:p>
      </dgm:t>
    </dgm:pt>
    <dgm:pt modelId="{279B5688-E63F-4F0D-A02C-2E2C1CB9CE3D}">
      <dgm:prSet phldrT="[Текст]" custT="1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2800" dirty="0" smtClean="0"/>
            <a:t>Частота инсультов среди лиц в возрасте 5-44 лет менее чем за 10 лет выросла примерно на треть.</a:t>
          </a:r>
          <a:endParaRPr lang="ru-RU" sz="2800" dirty="0"/>
        </a:p>
      </dgm:t>
    </dgm:pt>
    <dgm:pt modelId="{D38708FF-8E93-4E95-903F-7AD44BDAA02E}" type="parTrans" cxnId="{BA739817-34F1-47F6-ABFA-94169331FFA0}">
      <dgm:prSet/>
      <dgm:spPr/>
      <dgm:t>
        <a:bodyPr/>
        <a:lstStyle/>
        <a:p>
          <a:endParaRPr lang="ru-RU"/>
        </a:p>
      </dgm:t>
    </dgm:pt>
    <dgm:pt modelId="{2B42FC53-D11C-4F27-B7D0-0CB363427319}" type="sibTrans" cxnId="{BA739817-34F1-47F6-ABFA-94169331FFA0}">
      <dgm:prSet/>
      <dgm:spPr/>
      <dgm:t>
        <a:bodyPr/>
        <a:lstStyle/>
        <a:p>
          <a:endParaRPr lang="ru-RU"/>
        </a:p>
      </dgm:t>
    </dgm:pt>
    <dgm:pt modelId="{5AE9E077-C672-4617-A043-7D74A7B1D588}">
      <dgm:prSet phldrT="[Текст]" custT="1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ru-RU" sz="2800" dirty="0" smtClean="0"/>
            <a:t>80% становятся инвалидами и только 20% сохраняют трудоспособность</a:t>
          </a:r>
          <a:endParaRPr lang="ru-RU" sz="2800" dirty="0"/>
        </a:p>
      </dgm:t>
    </dgm:pt>
    <dgm:pt modelId="{4CCDCD31-AE3E-410A-94BD-300B1A0079A6}" type="parTrans" cxnId="{40DCF489-C720-47BA-8D29-1AF6CF0C44B5}">
      <dgm:prSet/>
      <dgm:spPr/>
      <dgm:t>
        <a:bodyPr/>
        <a:lstStyle/>
        <a:p>
          <a:endParaRPr lang="ru-RU"/>
        </a:p>
      </dgm:t>
    </dgm:pt>
    <dgm:pt modelId="{1513B065-014A-41BB-A2E7-9B1D7B87DA5B}" type="sibTrans" cxnId="{40DCF489-C720-47BA-8D29-1AF6CF0C44B5}">
      <dgm:prSet/>
      <dgm:spPr/>
      <dgm:t>
        <a:bodyPr/>
        <a:lstStyle/>
        <a:p>
          <a:endParaRPr lang="ru-RU"/>
        </a:p>
      </dgm:t>
    </dgm:pt>
    <dgm:pt modelId="{D8220820-BED7-493B-9536-8D54A204D1F6}">
      <dgm:prSet phldrT="[Текст]" custT="1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ru-RU" sz="2800" dirty="0" smtClean="0"/>
            <a:t>40% перенесших инсульт выживает.</a:t>
          </a:r>
          <a:endParaRPr lang="ru-RU" sz="2800" dirty="0"/>
        </a:p>
      </dgm:t>
    </dgm:pt>
    <dgm:pt modelId="{A81A26BE-29ED-49D7-A4EC-1C1FE5D18E4E}" type="parTrans" cxnId="{22896D50-A1F9-4E92-807C-CA6D3664462F}">
      <dgm:prSet/>
      <dgm:spPr/>
      <dgm:t>
        <a:bodyPr/>
        <a:lstStyle/>
        <a:p>
          <a:endParaRPr lang="ru-RU"/>
        </a:p>
      </dgm:t>
    </dgm:pt>
    <dgm:pt modelId="{26920036-844F-4FED-B7D1-31D3CE48A9DD}" type="sibTrans" cxnId="{22896D50-A1F9-4E92-807C-CA6D3664462F}">
      <dgm:prSet/>
      <dgm:spPr/>
      <dgm:t>
        <a:bodyPr/>
        <a:lstStyle/>
        <a:p>
          <a:endParaRPr lang="ru-RU"/>
        </a:p>
      </dgm:t>
    </dgm:pt>
    <dgm:pt modelId="{D626ECDE-DD01-4754-B55F-376426855151}">
      <dgm:prSet phldrT="[Текст]" phldr="1" custScaleX="214589" custScaleY="110722" custLinFactNeighborX="-99104" custLinFactNeighborY="-48163"/>
      <dgm:spPr/>
      <dgm:t>
        <a:bodyPr/>
        <a:lstStyle/>
        <a:p>
          <a:endParaRPr lang="ru-RU" dirty="0"/>
        </a:p>
      </dgm:t>
    </dgm:pt>
    <dgm:pt modelId="{329B5B15-B0F0-4A19-8E13-9126412A647E}" type="parTrans" cxnId="{7DD6E732-DD74-4FC6-9084-251A6E083F3A}">
      <dgm:prSet/>
      <dgm:spPr/>
      <dgm:t>
        <a:bodyPr/>
        <a:lstStyle/>
        <a:p>
          <a:endParaRPr lang="ru-RU"/>
        </a:p>
      </dgm:t>
    </dgm:pt>
    <dgm:pt modelId="{7010AC7F-F44C-4F75-8C2E-0A623EC1467F}" type="sibTrans" cxnId="{7DD6E732-DD74-4FC6-9084-251A6E083F3A}">
      <dgm:prSet/>
      <dgm:spPr/>
      <dgm:t>
        <a:bodyPr/>
        <a:lstStyle/>
        <a:p>
          <a:endParaRPr lang="ru-RU"/>
        </a:p>
      </dgm:t>
    </dgm:pt>
    <dgm:pt modelId="{34307610-0BF2-40F2-9418-6FBD1877B542}" type="pres">
      <dgm:prSet presAssocID="{8FF29D2E-C253-475F-986D-5FBA5CBE86C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8431D4-AE9C-4613-9281-94D2C8032A59}" type="pres">
      <dgm:prSet presAssocID="{8FF29D2E-C253-475F-986D-5FBA5CBE86C3}" presName="diamond" presStyleLbl="bgShp" presStyleIdx="0" presStyleCnt="1"/>
      <dgm:spPr/>
    </dgm:pt>
    <dgm:pt modelId="{0CA65C7F-D546-4462-9560-8782946C18AE}" type="pres">
      <dgm:prSet presAssocID="{8FF29D2E-C253-475F-986D-5FBA5CBE86C3}" presName="quad1" presStyleLbl="node1" presStyleIdx="0" presStyleCnt="4" custScaleX="222797" custScaleY="119968" custLinFactNeighborX="-74528" custLinFactNeighborY="-93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A699B-9919-44A5-A918-1BD0EF8F2656}" type="pres">
      <dgm:prSet presAssocID="{8FF29D2E-C253-475F-986D-5FBA5CBE86C3}" presName="quad2" presStyleLbl="node1" presStyleIdx="1" presStyleCnt="4" custScaleX="224511" custScaleY="119968" custLinFactNeighborX="70848" custLinFactNeighborY="-93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D78B2-D25F-40C3-9941-56E75D43D2FD}" type="pres">
      <dgm:prSet presAssocID="{8FF29D2E-C253-475F-986D-5FBA5CBE86C3}" presName="quad3" presStyleLbl="node1" presStyleIdx="2" presStyleCnt="4" custScaleX="222797" custScaleY="119968" custLinFactNeighborX="-74445" custLinFactNeighborY="99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53B1F-9052-4FC1-BB2F-2561DF2AEE3C}" type="pres">
      <dgm:prSet presAssocID="{8FF29D2E-C253-475F-986D-5FBA5CBE86C3}" presName="quad4" presStyleLbl="node1" presStyleIdx="3" presStyleCnt="4" custScaleX="222797" custScaleY="119968" custLinFactNeighborX="70073" custLinFactNeighborY="99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739817-34F1-47F6-ABFA-94169331FFA0}" srcId="{8FF29D2E-C253-475F-986D-5FBA5CBE86C3}" destId="{279B5688-E63F-4F0D-A02C-2E2C1CB9CE3D}" srcOrd="1" destOrd="0" parTransId="{D38708FF-8E93-4E95-903F-7AD44BDAA02E}" sibTransId="{2B42FC53-D11C-4F27-B7D0-0CB363427319}"/>
    <dgm:cxn modelId="{C4CA0A2A-B449-4139-BE88-E19E840C78A8}" type="presOf" srcId="{0B7DFFFB-BF6D-49B3-8B19-996D0BFF9581}" destId="{0CA65C7F-D546-4462-9560-8782946C18AE}" srcOrd="0" destOrd="0" presId="urn:microsoft.com/office/officeart/2005/8/layout/matrix3"/>
    <dgm:cxn modelId="{3980CA2A-DDD9-4CDA-9E63-0447E2120833}" type="presOf" srcId="{279B5688-E63F-4F0D-A02C-2E2C1CB9CE3D}" destId="{065A699B-9919-44A5-A918-1BD0EF8F2656}" srcOrd="0" destOrd="0" presId="urn:microsoft.com/office/officeart/2005/8/layout/matrix3"/>
    <dgm:cxn modelId="{40DCF489-C720-47BA-8D29-1AF6CF0C44B5}" srcId="{8FF29D2E-C253-475F-986D-5FBA5CBE86C3}" destId="{5AE9E077-C672-4617-A043-7D74A7B1D588}" srcOrd="2" destOrd="0" parTransId="{4CCDCD31-AE3E-410A-94BD-300B1A0079A6}" sibTransId="{1513B065-014A-41BB-A2E7-9B1D7B87DA5B}"/>
    <dgm:cxn modelId="{BCDF18A5-6DB7-432D-8D04-5B452806FF45}" type="presOf" srcId="{8FF29D2E-C253-475F-986D-5FBA5CBE86C3}" destId="{34307610-0BF2-40F2-9418-6FBD1877B542}" srcOrd="0" destOrd="0" presId="urn:microsoft.com/office/officeart/2005/8/layout/matrix3"/>
    <dgm:cxn modelId="{63553453-DA2B-4FF8-BF35-3BCF2429933B}" type="presOf" srcId="{5AE9E077-C672-4617-A043-7D74A7B1D588}" destId="{950D78B2-D25F-40C3-9941-56E75D43D2FD}" srcOrd="0" destOrd="0" presId="urn:microsoft.com/office/officeart/2005/8/layout/matrix3"/>
    <dgm:cxn modelId="{22896D50-A1F9-4E92-807C-CA6D3664462F}" srcId="{8FF29D2E-C253-475F-986D-5FBA5CBE86C3}" destId="{D8220820-BED7-493B-9536-8D54A204D1F6}" srcOrd="3" destOrd="0" parTransId="{A81A26BE-29ED-49D7-A4EC-1C1FE5D18E4E}" sibTransId="{26920036-844F-4FED-B7D1-31D3CE48A9DD}"/>
    <dgm:cxn modelId="{7DD6E732-DD74-4FC6-9084-251A6E083F3A}" srcId="{8FF29D2E-C253-475F-986D-5FBA5CBE86C3}" destId="{D626ECDE-DD01-4754-B55F-376426855151}" srcOrd="4" destOrd="0" parTransId="{329B5B15-B0F0-4A19-8E13-9126412A647E}" sibTransId="{7010AC7F-F44C-4F75-8C2E-0A623EC1467F}"/>
    <dgm:cxn modelId="{96E82656-854E-48FA-9091-C1FAEB32852D}" srcId="{8FF29D2E-C253-475F-986D-5FBA5CBE86C3}" destId="{0B7DFFFB-BF6D-49B3-8B19-996D0BFF9581}" srcOrd="0" destOrd="0" parTransId="{97607E77-508A-4DEF-8DD9-AFDD129B8CF3}" sibTransId="{64D1F67D-8CB2-4D3F-88DB-0185F190B2D7}"/>
    <dgm:cxn modelId="{B30658F6-D5FC-4982-879D-D59E7747392A}" type="presOf" srcId="{D8220820-BED7-493B-9536-8D54A204D1F6}" destId="{B6253B1F-9052-4FC1-BB2F-2561DF2AEE3C}" srcOrd="0" destOrd="0" presId="urn:microsoft.com/office/officeart/2005/8/layout/matrix3"/>
    <dgm:cxn modelId="{23866EEE-FCBB-4C42-9905-BAC96EF0A08E}" type="presParOf" srcId="{34307610-0BF2-40F2-9418-6FBD1877B542}" destId="{018431D4-AE9C-4613-9281-94D2C8032A59}" srcOrd="0" destOrd="0" presId="urn:microsoft.com/office/officeart/2005/8/layout/matrix3"/>
    <dgm:cxn modelId="{BB9C4B77-1620-45A8-8C27-A30143008856}" type="presParOf" srcId="{34307610-0BF2-40F2-9418-6FBD1877B542}" destId="{0CA65C7F-D546-4462-9560-8782946C18AE}" srcOrd="1" destOrd="0" presId="urn:microsoft.com/office/officeart/2005/8/layout/matrix3"/>
    <dgm:cxn modelId="{A288D897-6400-4E54-ADC3-BCA0E3AE1275}" type="presParOf" srcId="{34307610-0BF2-40F2-9418-6FBD1877B542}" destId="{065A699B-9919-44A5-A918-1BD0EF8F2656}" srcOrd="2" destOrd="0" presId="urn:microsoft.com/office/officeart/2005/8/layout/matrix3"/>
    <dgm:cxn modelId="{51072003-7FE3-46DD-A991-CC2CD6BEE3F4}" type="presParOf" srcId="{34307610-0BF2-40F2-9418-6FBD1877B542}" destId="{950D78B2-D25F-40C3-9941-56E75D43D2FD}" srcOrd="3" destOrd="0" presId="urn:microsoft.com/office/officeart/2005/8/layout/matrix3"/>
    <dgm:cxn modelId="{E5318FA5-F6B6-4C78-8DE3-5837061B254A}" type="presParOf" srcId="{34307610-0BF2-40F2-9418-6FBD1877B542}" destId="{B6253B1F-9052-4FC1-BB2F-2561DF2AEE3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431D4-AE9C-4613-9281-94D2C8032A59}">
      <dsp:nvSpPr>
        <dsp:cNvPr id="0" name=""/>
        <dsp:cNvSpPr/>
      </dsp:nvSpPr>
      <dsp:spPr>
        <a:xfrm>
          <a:off x="2408880" y="0"/>
          <a:ext cx="5386070" cy="5386070"/>
        </a:xfrm>
        <a:prstGeom prst="diamond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A65C7F-D546-4462-9560-8782946C18AE}">
      <dsp:nvSpPr>
        <dsp:cNvPr id="0" name=""/>
        <dsp:cNvSpPr/>
      </dsp:nvSpPr>
      <dsp:spPr>
        <a:xfrm>
          <a:off x="65329" y="105006"/>
          <a:ext cx="4680000" cy="2520008"/>
        </a:xfrm>
        <a:prstGeom prst="roundRect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 2009 году мозговой инсульт был диагностирован у 29100 пациентов,  из которых умерли 12167.</a:t>
          </a:r>
          <a:endParaRPr lang="ru-RU" sz="2800" kern="1200" dirty="0"/>
        </a:p>
      </dsp:txBody>
      <dsp:txXfrm>
        <a:off x="188346" y="228023"/>
        <a:ext cx="4433966" cy="2273974"/>
      </dsp:txXfrm>
    </dsp:sp>
    <dsp:sp modelId="{065A699B-9919-44A5-A918-1BD0EF8F2656}">
      <dsp:nvSpPr>
        <dsp:cNvPr id="0" name=""/>
        <dsp:cNvSpPr/>
      </dsp:nvSpPr>
      <dsp:spPr>
        <a:xfrm>
          <a:off x="5363197" y="105090"/>
          <a:ext cx="4716004" cy="2520008"/>
        </a:xfrm>
        <a:prstGeom prst="roundRect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Частота инсультов среди лиц в возрасте 5-44 лет менее чем за 10 лет выросла примерно на треть.</a:t>
          </a:r>
          <a:endParaRPr lang="ru-RU" sz="2800" kern="1200" dirty="0"/>
        </a:p>
      </dsp:txBody>
      <dsp:txXfrm>
        <a:off x="5486214" y="228107"/>
        <a:ext cx="4469970" cy="2273974"/>
      </dsp:txXfrm>
    </dsp:sp>
    <dsp:sp modelId="{950D78B2-D25F-40C3-9941-56E75D43D2FD}">
      <dsp:nvSpPr>
        <dsp:cNvPr id="0" name=""/>
        <dsp:cNvSpPr/>
      </dsp:nvSpPr>
      <dsp:spPr>
        <a:xfrm>
          <a:off x="67072" y="2773868"/>
          <a:ext cx="4680000" cy="2520008"/>
        </a:xfrm>
        <a:prstGeom prst="roundRect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80% становятся инвалидами и только 20% сохраняют трудоспособность</a:t>
          </a:r>
          <a:endParaRPr lang="ru-RU" sz="2800" kern="1200" dirty="0"/>
        </a:p>
      </dsp:txBody>
      <dsp:txXfrm>
        <a:off x="190089" y="2896885"/>
        <a:ext cx="4433966" cy="2273974"/>
      </dsp:txXfrm>
    </dsp:sp>
    <dsp:sp modelId="{B6253B1F-9052-4FC1-BB2F-2561DF2AEE3C}">
      <dsp:nvSpPr>
        <dsp:cNvPr id="0" name=""/>
        <dsp:cNvSpPr/>
      </dsp:nvSpPr>
      <dsp:spPr>
        <a:xfrm>
          <a:off x="5364919" y="2773594"/>
          <a:ext cx="4680000" cy="2520008"/>
        </a:xfrm>
        <a:prstGeom prst="roundRect">
          <a:avLst/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40% перенесших инсульт выживает.</a:t>
          </a:r>
          <a:endParaRPr lang="ru-RU" sz="2800" kern="1200" dirty="0"/>
        </a:p>
      </dsp:txBody>
      <dsp:txXfrm>
        <a:off x="5487936" y="2896611"/>
        <a:ext cx="4433966" cy="22739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8EBE6-10F6-430F-ABE8-551A8B46EAA9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6E4B0-7B1D-4536-AD99-AD2A054160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05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6E4B0-7B1D-4536-AD99-AD2A0541602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595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6E4B0-7B1D-4536-AD99-AD2A0541602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81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80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16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6837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766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7729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2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127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5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59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5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85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59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57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90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67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69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27ED9-D3E7-4600-A954-C6E61E1F0947}" type="datetimeFigureOut">
              <a:rPr lang="ru-RU" smtClean="0"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535189E-BBD8-4C53-A94D-46FC19C2E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86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84497" y="245660"/>
            <a:ext cx="8915399" cy="3453548"/>
          </a:xfrm>
        </p:spPr>
        <p:txBody>
          <a:bodyPr>
            <a:norm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Мозговой инсульт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8979" y="4777379"/>
            <a:ext cx="6195633" cy="112628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Подготовили: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Бузо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Ольга Петровна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Басалаева Екатерина Константиновна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Колонтай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Анастасия Александровна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54468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6165" y="4472466"/>
            <a:ext cx="8911687" cy="1997170"/>
          </a:xfrm>
        </p:spPr>
        <p:txBody>
          <a:bodyPr>
            <a:noAutofit/>
          </a:bodyPr>
          <a:lstStyle/>
          <a:p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мозгового инсульта 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260" y="194310"/>
            <a:ext cx="6184900" cy="4278156"/>
          </a:xfrm>
          <a:prstGeom prst="rect">
            <a:avLst/>
          </a:prstGeom>
          <a:effectLst>
            <a:glow rad="228600">
              <a:schemeClr val="tx2"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8555024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7205" y="182150"/>
            <a:ext cx="8911687" cy="777970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артериального давления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103" y="960120"/>
            <a:ext cx="6070442" cy="323088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194560" y="4587240"/>
            <a:ext cx="96926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Артериальная гипертензия является одним из наиболее важных установленных факторов риска ишемического инсульта и мозговых кровоизлияний. Риск инсульта напрямую связан со степенью повышения как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систолического,так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диастолического давления. Контроль за артериальным давлением вдвое снижает риск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инсульта.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85695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5285" y="279484"/>
            <a:ext cx="8911687" cy="80772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Отказ от курения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346" y="1087204"/>
            <a:ext cx="5928359" cy="406908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164080" y="5435768"/>
            <a:ext cx="9172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Курение ускоряет развитие атеросклероза и образование тромбов в сосудах сердца и мозга. Отказ от курения снижает риск развития инсульта в два раза, не зависимо от стажа курения и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509850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136430"/>
            <a:ext cx="8911687" cy="1280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Отказ от алкоголя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895" y="776875"/>
            <a:ext cx="7132319" cy="3353165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589212" y="4419600"/>
            <a:ext cx="883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Злоупотребление алкоголем приводит к повышению артериального давления, утяжелению течения артериальной гипертензии, развитию слабости сердечной мышцы и нарушению ритма сердца. Все это увеличивает риск инсульта в несколько раз.</a:t>
            </a:r>
          </a:p>
        </p:txBody>
      </p:sp>
    </p:spTree>
    <p:extLst>
      <p:ext uri="{BB962C8B-B14F-4D97-AF65-F5344CB8AC3E}">
        <p14:creationId xmlns:p14="http://schemas.microsoft.com/office/powerpoint/2010/main" val="4279602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-106680"/>
            <a:ext cx="8911687" cy="1280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Здоровое питание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299" y="533765"/>
            <a:ext cx="6720840" cy="377825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034539" y="4312015"/>
            <a:ext cx="97383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Правильное питание имеет ключевое значение в здоровье сердца и сосудов. Не стоит переполнять желудок балластной пищей. Необходимо употреблять больше пищевых волокон, так как они способствуют снижение содержания жиров в крови. Нужно ограничить потребление жиров с пищей. Повышенная масса тела способствует подъему артериального давления, развитию заболеваний сердца и сосудов, сахарного диабета, а каждое из этих состояний повышает риск инсульта.</a:t>
            </a:r>
          </a:p>
        </p:txBody>
      </p:sp>
    </p:spTree>
    <p:extLst>
      <p:ext uri="{BB962C8B-B14F-4D97-AF65-F5344CB8AC3E}">
        <p14:creationId xmlns:p14="http://schemas.microsoft.com/office/powerpoint/2010/main" val="37707628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1280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Физические упражнения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881" y="746760"/>
            <a:ext cx="5136598" cy="464820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1844040" y="5623560"/>
            <a:ext cx="10104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Регулярная физическая активность способствует снижению АД, нормализует содержание жиров в крови и повышает чувствительность клеток к инсулину.</a:t>
            </a:r>
          </a:p>
        </p:txBody>
      </p:sp>
    </p:spTree>
    <p:extLst>
      <p:ext uri="{BB962C8B-B14F-4D97-AF65-F5344CB8AC3E}">
        <p14:creationId xmlns:p14="http://schemas.microsoft.com/office/powerpoint/2010/main" val="3411616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-15240"/>
            <a:ext cx="8911687" cy="1280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Эмоциональное равновесие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894" y="762365"/>
            <a:ext cx="7826289" cy="4373515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1752599" y="5303520"/>
            <a:ext cx="10088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развитию стресса и депрессии могут привести переутомление, работа , семейные проблемы и т.д. Это оказывает негативное влияние на организм и при длительном воздействии может привести к развитию заболеваний.</a:t>
            </a:r>
          </a:p>
        </p:txBody>
      </p:sp>
    </p:spTree>
    <p:extLst>
      <p:ext uri="{BB962C8B-B14F-4D97-AF65-F5344CB8AC3E}">
        <p14:creationId xmlns:p14="http://schemas.microsoft.com/office/powerpoint/2010/main" val="21149918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lumMod val="39000"/>
                <a:lumOff val="61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4227" y="2338477"/>
            <a:ext cx="11543546" cy="1754326"/>
          </a:xfrm>
          <a:prstGeom prst="rect">
            <a:avLst/>
          </a:prstGeom>
          <a:noFill/>
          <a:ln>
            <a:noFill/>
          </a:ln>
          <a:effectLst>
            <a:glow rad="127000">
              <a:schemeClr val="bg2">
                <a:lumMod val="75000"/>
              </a:schemeClr>
            </a:glow>
          </a:effectLst>
          <a:scene3d>
            <a:camera prst="isometricOffAxis2Left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Благодарим за внимание! </a:t>
            </a:r>
            <a:b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Здоровья Вам и Вашим близким!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509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380" y="167640"/>
            <a:ext cx="5547360" cy="4637518"/>
          </a:xfrm>
          <a:prstGeom prst="rect">
            <a:avLst/>
          </a:prstGeo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7" name="TextBox 6"/>
          <p:cNvSpPr txBox="1"/>
          <p:nvPr/>
        </p:nvSpPr>
        <p:spPr>
          <a:xfrm>
            <a:off x="1600200" y="4922520"/>
            <a:ext cx="9951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Мозговой	инсульт-это острое нарушение мозгового кровообращения (ОНМК) в результате которого развиваются симптомы органического поражения головного мозга.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43915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2649"/>
              </p:ext>
            </p:extLst>
          </p:nvPr>
        </p:nvGraphicFramePr>
        <p:xfrm>
          <a:off x="1596788" y="525780"/>
          <a:ext cx="10221832" cy="5386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58120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8450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 риска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7880" y="1264920"/>
            <a:ext cx="9845040" cy="5593080"/>
          </a:xfrm>
        </p:spPr>
        <p:txBody>
          <a:bodyPr>
            <a:normAutofit/>
          </a:bodyPr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енетическая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предрасположенность;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овышенное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липидов в крови, ожирение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озраст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больных - число больных с инсультом в старших возрастных группах увеличивается;	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Артериальная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гипертония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сердца;	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Сахарный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диабет;									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урение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					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оральных контрацептивов	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Повторяющиеся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стрессы и нервно-психологическое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перенапряжение;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ессимптомный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стеноз сонных артерий;	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be-BY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be-BY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сочетании трех и более неблагоприятных факторов риск инсульта увеличивается.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095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770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Признаки инсульта: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0760" y="1325880"/>
            <a:ext cx="9372600" cy="5364480"/>
          </a:xfrm>
        </p:spPr>
        <p:txBody>
          <a:bodyPr>
            <a:normAutofit lnSpcReduction="10000"/>
          </a:bodyPr>
          <a:lstStyle/>
          <a:p>
            <a:pPr lvl="0"/>
            <a:r>
              <a:rPr lang="be-BY" sz="2000" dirty="0"/>
              <a:t>Нарушение сознания(оглушенность или полная потеря).</a:t>
            </a:r>
            <a:endParaRPr lang="ru-RU" sz="2000" dirty="0"/>
          </a:p>
          <a:p>
            <a:pPr lvl="0"/>
            <a:r>
              <a:rPr lang="be-BY" sz="2000" dirty="0"/>
              <a:t>Изменение ритма, частоты и глубины дыхания, а в тяжелых случаях – остановка дыхания.</a:t>
            </a:r>
            <a:endParaRPr lang="ru-RU" sz="2000" dirty="0"/>
          </a:p>
          <a:p>
            <a:pPr lvl="0"/>
            <a:r>
              <a:rPr lang="be-BY" sz="2000" dirty="0"/>
              <a:t>Резкое снижение давления, учащенное сердцебиение, возможна остановка сердечной деятельности.</a:t>
            </a:r>
            <a:endParaRPr lang="ru-RU" sz="2000" dirty="0"/>
          </a:p>
          <a:p>
            <a:pPr lvl="0"/>
            <a:r>
              <a:rPr lang="be-BY" sz="2000" dirty="0"/>
              <a:t>Непроизвольные мочеиспускание и/или опорожнение кишечника</a:t>
            </a:r>
            <a:endParaRPr lang="ru-RU" sz="2000" dirty="0"/>
          </a:p>
          <a:p>
            <a:pPr lvl="0"/>
            <a:r>
              <a:rPr lang="be-BY" sz="2000" dirty="0"/>
              <a:t>Внезапно возникшая асимметрия лица (односторонняя сглаженность кожных складок на лбу, в области носа, опущение угла рта)</a:t>
            </a:r>
            <a:endParaRPr lang="ru-RU" sz="2000" dirty="0"/>
          </a:p>
          <a:p>
            <a:pPr lvl="0"/>
            <a:r>
              <a:rPr lang="be-BY" sz="2000" dirty="0"/>
              <a:t>Невнятная речь</a:t>
            </a:r>
            <a:endParaRPr lang="ru-RU" sz="2000" dirty="0"/>
          </a:p>
          <a:p>
            <a:pPr lvl="0"/>
            <a:r>
              <a:rPr lang="be-BY" sz="2000" dirty="0"/>
              <a:t>Нарушения зрения</a:t>
            </a:r>
            <a:endParaRPr lang="ru-RU" sz="2000" dirty="0"/>
          </a:p>
          <a:p>
            <a:pPr lvl="0"/>
            <a:r>
              <a:rPr lang="be-BY" sz="2000" dirty="0"/>
              <a:t>Непонимание обращенной речи</a:t>
            </a:r>
            <a:endParaRPr lang="ru-RU" sz="2000" dirty="0"/>
          </a:p>
          <a:p>
            <a:pPr lvl="0"/>
            <a:r>
              <a:rPr lang="be-BY" sz="2000" dirty="0"/>
              <a:t>Частичный или полный паралич конечностей</a:t>
            </a:r>
            <a:endParaRPr lang="ru-RU" sz="2000" dirty="0"/>
          </a:p>
          <a:p>
            <a:pPr lvl="0"/>
            <a:r>
              <a:rPr lang="be-BY" sz="2000" dirty="0" smtClean="0"/>
              <a:t>Судороги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8565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5162" y="29750"/>
            <a:ext cx="8911687" cy="8236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Ишемический инсульт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840" y="853440"/>
            <a:ext cx="6355080" cy="3574567"/>
          </a:xfrm>
          <a:effectLst>
            <a:glow rad="228600">
              <a:schemeClr val="tx2">
                <a:alpha val="40000"/>
              </a:schemeClr>
            </a:glow>
            <a:reflection stA="0" endPos="66000" dist="508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874520" y="4611231"/>
            <a:ext cx="95081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Возникает чаще у пациентов старше 60 лет и является следствием инфаркта миокарда, ревматических пороков сердца, нарушений сердечного ритма и проводимости, сахарного диабета в анамнезе. Заболевание характеризуется развитием преимущественно в ночное время без потери сознания. Ишемический инсульт чаще всего развивается при сужении или закупорке артерий, питающих клетки мозга.</a:t>
            </a:r>
          </a:p>
        </p:txBody>
      </p:sp>
    </p:spTree>
    <p:extLst>
      <p:ext uri="{BB962C8B-B14F-4D97-AF65-F5344CB8AC3E}">
        <p14:creationId xmlns:p14="http://schemas.microsoft.com/office/powerpoint/2010/main" val="36423215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12630"/>
            <a:ext cx="8915400" cy="80845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Геморрагический инсульт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592" y="1021080"/>
            <a:ext cx="5882640" cy="353568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2225040" y="4968240"/>
            <a:ext cx="94335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Геморрагический инсульт или кровоизлияние в мозг чаще всего возникает в возрасте 45-60 лет. Факторами риска геморрагического инсульта могут стать гипертоническая болезнь, атеросклероз сосудов головного мозга, особенно, сочетание этих двух заболеваний, артериальная симптоматическая гипертензия, заболевания крови и т.д. </a:t>
            </a:r>
          </a:p>
        </p:txBody>
      </p:sp>
    </p:spTree>
    <p:extLst>
      <p:ext uri="{BB962C8B-B14F-4D97-AF65-F5344CB8AC3E}">
        <p14:creationId xmlns:p14="http://schemas.microsoft.com/office/powerpoint/2010/main" val="3054947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1280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Нетравматические субарахноидальные кровоизлияния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256" y="1280890"/>
            <a:ext cx="4653597" cy="3102398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1478280" y="4617720"/>
            <a:ext cx="106070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Нетравматические субарахноидальные кровоизлияния чаще всего происходят в возрасте 30-60 лет. Курение, хронический алкоголизм, унитарное употребление алкоголя в больших количествах, артериальная гипертензия и избыточная масса тела называют чаще всего факторами риска развития субарахноидального кровоизлияния. Такой инсульт может случиться спонтанно, обычно вследствие разрыва артериальных аневризм (по разным данным они составляют от 50 до 85% случаев), либо в результате черепно-мозговой травмы.</a:t>
            </a:r>
          </a:p>
        </p:txBody>
      </p:sp>
    </p:spTree>
    <p:extLst>
      <p:ext uri="{BB962C8B-B14F-4D97-AF65-F5344CB8AC3E}">
        <p14:creationId xmlns:p14="http://schemas.microsoft.com/office/powerpoint/2010/main" val="39248922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4510"/>
            <a:ext cx="8911687" cy="899890"/>
          </a:xfrm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Транзиторная ишемическая атака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761" y="716280"/>
            <a:ext cx="5212080" cy="3778250"/>
          </a:xfrm>
          <a:effectLst>
            <a:glow rad="228600">
              <a:schemeClr val="tx2"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1508760" y="4494530"/>
            <a:ext cx="103022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ТИА - кратковременный паралич мозга, который не так тяжело, как непосредственно инсульт. Это кратковременный эпизод (менее 48 часов), временное ухудшение функций мозга, вызванное чаще всего потерей крови. По определению, все ТИА проходят в течение 24 часов, хотя большинство часто длится всего несколько минут, но всё же ТИА следует расценивать как явный призыв к немедленному действию в целях предотвращения рецидива и/или полноценного инсульта. </a:t>
            </a:r>
          </a:p>
        </p:txBody>
      </p:sp>
    </p:spTree>
    <p:extLst>
      <p:ext uri="{BB962C8B-B14F-4D97-AF65-F5344CB8AC3E}">
        <p14:creationId xmlns:p14="http://schemas.microsoft.com/office/powerpoint/2010/main" val="19278994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</TotalTime>
  <Words>639</Words>
  <Application>Microsoft Office PowerPoint</Application>
  <PresentationFormat>Широкоэкранный</PresentationFormat>
  <Paragraphs>56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Легкий дым</vt:lpstr>
      <vt:lpstr>Мозговой инсульт</vt:lpstr>
      <vt:lpstr>Презентация PowerPoint</vt:lpstr>
      <vt:lpstr>Презентация PowerPoint</vt:lpstr>
      <vt:lpstr>Факторы риска:</vt:lpstr>
      <vt:lpstr>Признаки инсульта:</vt:lpstr>
      <vt:lpstr>Ишемический инсульт</vt:lpstr>
      <vt:lpstr>Геморрагический инсульт</vt:lpstr>
      <vt:lpstr>Нетравматические субарахноидальные кровоизлияния</vt:lpstr>
      <vt:lpstr>Транзиторная ишемическая атака</vt:lpstr>
      <vt:lpstr>Профилактика мозгового инсульта </vt:lpstr>
      <vt:lpstr>Контроль артериального давления</vt:lpstr>
      <vt:lpstr>Отказ от курения</vt:lpstr>
      <vt:lpstr>Отказ от алкоголя</vt:lpstr>
      <vt:lpstr>Здоровое питание</vt:lpstr>
      <vt:lpstr>Физические упражнения</vt:lpstr>
      <vt:lpstr>Эмоциональное равновесие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Мозговой инсульт</dc:title>
  <dc:creator>Настя</dc:creator>
  <cp:lastModifiedBy>Настя</cp:lastModifiedBy>
  <cp:revision>16</cp:revision>
  <dcterms:created xsi:type="dcterms:W3CDTF">2015-05-13T14:28:13Z</dcterms:created>
  <dcterms:modified xsi:type="dcterms:W3CDTF">2015-05-14T06:01:24Z</dcterms:modified>
</cp:coreProperties>
</file>