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57" r:id="rId4"/>
    <p:sldId id="258" r:id="rId5"/>
    <p:sldId id="259" r:id="rId6"/>
    <p:sldId id="260" r:id="rId7"/>
    <p:sldId id="261" r:id="rId8"/>
    <p:sldId id="262" r:id="rId9"/>
    <p:sldId id="263" r:id="rId10"/>
    <p:sldId id="264" r:id="rId11"/>
    <p:sldId id="265" r:id="rId12"/>
    <p:sldId id="266" r:id="rId13"/>
    <p:sldId id="267" r:id="rId14"/>
    <p:sldId id="268" r:id="rId15"/>
    <p:sldId id="272" r:id="rId16"/>
    <p:sldId id="273" r:id="rId17"/>
    <p:sldId id="276" r:id="rId18"/>
    <p:sldId id="269" r:id="rId19"/>
    <p:sldId id="270" r:id="rId20"/>
    <p:sldId id="271" r:id="rId21"/>
    <p:sldId id="274" r:id="rId22"/>
    <p:sldId id="277" r:id="rId23"/>
    <p:sldId id="278" r:id="rId24"/>
    <p:sldId id="281" r:id="rId25"/>
    <p:sldId id="279" r:id="rId26"/>
    <p:sldId id="280" r:id="rId27"/>
    <p:sldId id="275"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5" autoAdjust="0"/>
    <p:restoredTop sz="94660"/>
  </p:normalViewPr>
  <p:slideViewPr>
    <p:cSldViewPr snapToGrid="0">
      <p:cViewPr varScale="1">
        <p:scale>
          <a:sx n="74" d="100"/>
          <a:sy n="74" d="100"/>
        </p:scale>
        <p:origin x="4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3/7/2015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3/7/2015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orosheezrenie.ru/rekomendacii-po-sohraneniju-zrenija/" TargetMode="External"/><Relationship Id="rId2" Type="http://schemas.openxmlformats.org/officeDocument/2006/relationships/hyperlink" Target="http://blogopic.ru/post34272373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9225" y="376504"/>
            <a:ext cx="7960358" cy="3084921"/>
          </a:xfrm>
        </p:spPr>
        <p:txBody>
          <a:bodyPr/>
          <a:lstStyle/>
          <a:p>
            <a:pPr algn="ctr"/>
            <a:r>
              <a:rPr lang="ru-RU" sz="7200" b="1" dirty="0" smtClean="0">
                <a:solidFill>
                  <a:schemeClr val="tx1">
                    <a:lumMod val="95000"/>
                    <a:lumOff val="5000"/>
                  </a:schemeClr>
                </a:solidFill>
                <a:latin typeface="Times New Roman" panose="02020603050405020304" pitchFamily="18" charset="0"/>
                <a:cs typeface="Times New Roman" panose="02020603050405020304" pitchFamily="18" charset="0"/>
              </a:rPr>
              <a:t>Рекомендации </a:t>
            </a:r>
            <a:r>
              <a:rPr lang="ru-RU" sz="7200" b="1" dirty="0">
                <a:solidFill>
                  <a:schemeClr val="tx1">
                    <a:lumMod val="95000"/>
                    <a:lumOff val="5000"/>
                  </a:schemeClr>
                </a:solidFill>
                <a:latin typeface="Times New Roman" panose="02020603050405020304" pitchFamily="18" charset="0"/>
                <a:cs typeface="Times New Roman" panose="02020603050405020304" pitchFamily="18" charset="0"/>
              </a:rPr>
              <a:t>по сохранению зрения</a:t>
            </a:r>
          </a:p>
        </p:txBody>
      </p:sp>
      <p:sp>
        <p:nvSpPr>
          <p:cNvPr id="3" name="Подзаголовок 2"/>
          <p:cNvSpPr>
            <a:spLocks noGrp="1"/>
          </p:cNvSpPr>
          <p:nvPr>
            <p:ph type="subTitle" idx="1"/>
          </p:nvPr>
        </p:nvSpPr>
        <p:spPr>
          <a:xfrm>
            <a:off x="6787166" y="4288666"/>
            <a:ext cx="5404834" cy="2399952"/>
          </a:xfrm>
        </p:spPr>
        <p:txBody>
          <a:bodyPr>
            <a:normAutofit/>
          </a:bodyPr>
          <a:lstStyle/>
          <a:p>
            <a:r>
              <a:rPr lang="ru-RU" sz="2500" dirty="0" smtClean="0">
                <a:solidFill>
                  <a:schemeClr val="tx2">
                    <a:lumMod val="50000"/>
                  </a:schemeClr>
                </a:solidFill>
                <a:latin typeface="Times New Roman" panose="02020603050405020304" pitchFamily="18" charset="0"/>
                <a:cs typeface="Times New Roman" panose="02020603050405020304" pitchFamily="18" charset="0"/>
              </a:rPr>
              <a:t>Подготовила:</a:t>
            </a:r>
          </a:p>
          <a:p>
            <a:r>
              <a:rPr lang="ru-RU" sz="2500" dirty="0">
                <a:solidFill>
                  <a:schemeClr val="tx2">
                    <a:lumMod val="50000"/>
                  </a:schemeClr>
                </a:solidFill>
                <a:latin typeface="Times New Roman" panose="02020603050405020304" pitchFamily="18" charset="0"/>
                <a:cs typeface="Times New Roman" panose="02020603050405020304" pitchFamily="18" charset="0"/>
              </a:rPr>
              <a:t>с</a:t>
            </a:r>
            <a:r>
              <a:rPr lang="ru-RU" sz="2500" dirty="0" smtClean="0">
                <a:solidFill>
                  <a:schemeClr val="tx2">
                    <a:lumMod val="50000"/>
                  </a:schemeClr>
                </a:solidFill>
                <a:latin typeface="Times New Roman" panose="02020603050405020304" pitchFamily="18" charset="0"/>
                <a:cs typeface="Times New Roman" panose="02020603050405020304" pitchFamily="18" charset="0"/>
              </a:rPr>
              <a:t>тудентка 4 курса, 25 группы, </a:t>
            </a:r>
          </a:p>
          <a:p>
            <a:r>
              <a:rPr lang="ru-RU" sz="2500" dirty="0">
                <a:solidFill>
                  <a:schemeClr val="tx2">
                    <a:lumMod val="50000"/>
                  </a:schemeClr>
                </a:solidFill>
                <a:latin typeface="Times New Roman" panose="02020603050405020304" pitchFamily="18" charset="0"/>
                <a:cs typeface="Times New Roman" panose="02020603050405020304" pitchFamily="18" charset="0"/>
              </a:rPr>
              <a:t>л</a:t>
            </a:r>
            <a:r>
              <a:rPr lang="ru-RU" sz="2500" dirty="0" smtClean="0">
                <a:solidFill>
                  <a:schemeClr val="tx2">
                    <a:lumMod val="50000"/>
                  </a:schemeClr>
                </a:solidFill>
                <a:latin typeface="Times New Roman" panose="02020603050405020304" pitchFamily="18" charset="0"/>
                <a:cs typeface="Times New Roman" panose="02020603050405020304" pitchFamily="18" charset="0"/>
              </a:rPr>
              <a:t>ечебного факультета</a:t>
            </a:r>
          </a:p>
          <a:p>
            <a:r>
              <a:rPr lang="ru-RU" sz="2500" dirty="0" err="1" smtClean="0">
                <a:solidFill>
                  <a:schemeClr val="tx2">
                    <a:lumMod val="50000"/>
                  </a:schemeClr>
                </a:solidFill>
                <a:latin typeface="Times New Roman" panose="02020603050405020304" pitchFamily="18" charset="0"/>
                <a:cs typeface="Times New Roman" panose="02020603050405020304" pitchFamily="18" charset="0"/>
              </a:rPr>
              <a:t>Домонова</a:t>
            </a:r>
            <a:r>
              <a:rPr lang="ru-RU" sz="2500" dirty="0" smtClean="0">
                <a:solidFill>
                  <a:schemeClr val="tx2">
                    <a:lumMod val="50000"/>
                  </a:schemeClr>
                </a:solidFill>
                <a:latin typeface="Times New Roman" panose="02020603050405020304" pitchFamily="18" charset="0"/>
                <a:cs typeface="Times New Roman" panose="02020603050405020304" pitchFamily="18" charset="0"/>
              </a:rPr>
              <a:t> Екатерина </a:t>
            </a:r>
            <a:r>
              <a:rPr lang="ru-RU" sz="2500" dirty="0">
                <a:solidFill>
                  <a:schemeClr val="tx2">
                    <a:lumMod val="50000"/>
                  </a:schemeClr>
                </a:solidFill>
                <a:latin typeface="Times New Roman" panose="02020603050405020304" pitchFamily="18" charset="0"/>
                <a:cs typeface="Times New Roman" panose="02020603050405020304" pitchFamily="18" charset="0"/>
              </a:rPr>
              <a:t>А</a:t>
            </a:r>
            <a:r>
              <a:rPr lang="ru-RU" sz="2500" dirty="0" smtClean="0">
                <a:solidFill>
                  <a:schemeClr val="tx2">
                    <a:lumMod val="50000"/>
                  </a:schemeClr>
                </a:solidFill>
                <a:latin typeface="Times New Roman" panose="02020603050405020304" pitchFamily="18" charset="0"/>
                <a:cs typeface="Times New Roman" panose="02020603050405020304" pitchFamily="18" charset="0"/>
              </a:rPr>
              <a:t>лександровна</a:t>
            </a:r>
          </a:p>
          <a:p>
            <a:endParaRPr lang="ru-RU" dirty="0"/>
          </a:p>
        </p:txBody>
      </p:sp>
      <p:pic>
        <p:nvPicPr>
          <p:cNvPr id="7" name="Рисунок 6"/>
          <p:cNvPicPr>
            <a:picLocks noChangeAspect="1"/>
          </p:cNvPicPr>
          <p:nvPr/>
        </p:nvPicPr>
        <p:blipFill>
          <a:blip r:embed="rId2"/>
          <a:stretch>
            <a:fillRect/>
          </a:stretch>
        </p:blipFill>
        <p:spPr>
          <a:xfrm>
            <a:off x="3929816" y="3554890"/>
            <a:ext cx="2867158" cy="2637785"/>
          </a:xfrm>
          <a:prstGeom prst="rect">
            <a:avLst/>
          </a:prstGeom>
        </p:spPr>
      </p:pic>
      <p:pic>
        <p:nvPicPr>
          <p:cNvPr id="8" name="Рисунок 7"/>
          <p:cNvPicPr>
            <a:picLocks noChangeAspect="1"/>
          </p:cNvPicPr>
          <p:nvPr/>
        </p:nvPicPr>
        <p:blipFill>
          <a:blip r:embed="rId3"/>
          <a:stretch>
            <a:fillRect/>
          </a:stretch>
        </p:blipFill>
        <p:spPr>
          <a:xfrm>
            <a:off x="7111962" y="2259490"/>
            <a:ext cx="2692609" cy="2441299"/>
          </a:xfrm>
          <a:prstGeom prst="rect">
            <a:avLst/>
          </a:prstGeom>
        </p:spPr>
      </p:pic>
      <p:pic>
        <p:nvPicPr>
          <p:cNvPr id="9" name="Рисунок 8"/>
          <p:cNvPicPr>
            <a:picLocks noChangeAspect="1"/>
          </p:cNvPicPr>
          <p:nvPr/>
        </p:nvPicPr>
        <p:blipFill>
          <a:blip r:embed="rId4"/>
          <a:stretch>
            <a:fillRect/>
          </a:stretch>
        </p:blipFill>
        <p:spPr>
          <a:xfrm rot="19792247">
            <a:off x="496311" y="3553696"/>
            <a:ext cx="3064750" cy="2294184"/>
          </a:xfrm>
          <a:prstGeom prst="rect">
            <a:avLst/>
          </a:prstGeom>
        </p:spPr>
      </p:pic>
    </p:spTree>
    <p:extLst>
      <p:ext uri="{BB962C8B-B14F-4D97-AF65-F5344CB8AC3E}">
        <p14:creationId xmlns:p14="http://schemas.microsoft.com/office/powerpoint/2010/main" val="237529758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5515" y="434820"/>
            <a:ext cx="8596668" cy="3880773"/>
          </a:xfrm>
        </p:spPr>
        <p:txBody>
          <a:bodyPr>
            <a:noAutofit/>
          </a:bodyPr>
          <a:lstStyle/>
          <a:p>
            <a:pPr algn="just"/>
            <a:r>
              <a:rPr lang="ru-RU" sz="3600" dirty="0">
                <a:latin typeface="Times New Roman" panose="02020603050405020304" pitchFamily="18" charset="0"/>
                <a:cs typeface="Times New Roman" panose="02020603050405020304" pitchFamily="18" charset="0"/>
              </a:rPr>
              <a:t>не читайте лежа;</a:t>
            </a:r>
          </a:p>
          <a:p>
            <a:pPr algn="just"/>
            <a:r>
              <a:rPr lang="ru-RU" sz="3600" dirty="0">
                <a:latin typeface="Times New Roman" panose="02020603050405020304" pitchFamily="18" charset="0"/>
                <a:cs typeface="Times New Roman" panose="02020603050405020304" pitchFamily="18" charset="0"/>
              </a:rPr>
              <a:t>держите книгу на расстоянии не менее 30 см от глаз;</a:t>
            </a:r>
          </a:p>
          <a:p>
            <a:pPr algn="just"/>
            <a:r>
              <a:rPr lang="ru-RU" sz="3600" dirty="0">
                <a:latin typeface="Times New Roman" panose="02020603050405020304" pitchFamily="18" charset="0"/>
                <a:cs typeface="Times New Roman" panose="02020603050405020304" pitchFamily="18" charset="0"/>
              </a:rPr>
              <a:t>сядьте так, чтобы свет на открытые страницы падал сверху и слева;</a:t>
            </a:r>
          </a:p>
          <a:p>
            <a:pPr algn="just"/>
            <a:r>
              <a:rPr lang="ru-RU" sz="3600" dirty="0">
                <a:latin typeface="Times New Roman" panose="02020603050405020304" pitchFamily="18" charset="0"/>
                <a:cs typeface="Times New Roman" panose="02020603050405020304" pitchFamily="18" charset="0"/>
              </a:rPr>
              <a:t>не читайте электронные книги в сумерках и в темноте;</a:t>
            </a:r>
          </a:p>
          <a:p>
            <a:pPr algn="just"/>
            <a:r>
              <a:rPr lang="ru-RU" sz="3600" dirty="0">
                <a:latin typeface="Times New Roman" panose="02020603050405020304" pitchFamily="18" charset="0"/>
                <a:cs typeface="Times New Roman" panose="02020603050405020304" pitchFamily="18" charset="0"/>
              </a:rPr>
              <a:t>отвлекайтесь от книги каждый час и смотрите вдаль в течение нескольких минут.</a:t>
            </a:r>
          </a:p>
        </p:txBody>
      </p:sp>
      <p:pic>
        <p:nvPicPr>
          <p:cNvPr id="4" name="Рисунок 3"/>
          <p:cNvPicPr>
            <a:picLocks noChangeAspect="1"/>
          </p:cNvPicPr>
          <p:nvPr/>
        </p:nvPicPr>
        <p:blipFill>
          <a:blip r:embed="rId2"/>
          <a:stretch>
            <a:fillRect/>
          </a:stretch>
        </p:blipFill>
        <p:spPr>
          <a:xfrm>
            <a:off x="7813458" y="4116129"/>
            <a:ext cx="1228725" cy="857250"/>
          </a:xfrm>
          <a:prstGeom prst="rect">
            <a:avLst/>
          </a:prstGeom>
        </p:spPr>
      </p:pic>
      <p:pic>
        <p:nvPicPr>
          <p:cNvPr id="5" name="Рисунок 4"/>
          <p:cNvPicPr>
            <a:picLocks noChangeAspect="1"/>
          </p:cNvPicPr>
          <p:nvPr/>
        </p:nvPicPr>
        <p:blipFill>
          <a:blip r:embed="rId3"/>
          <a:stretch>
            <a:fillRect/>
          </a:stretch>
        </p:blipFill>
        <p:spPr>
          <a:xfrm>
            <a:off x="7813458" y="179901"/>
            <a:ext cx="1479254" cy="974702"/>
          </a:xfrm>
          <a:prstGeom prst="rect">
            <a:avLst/>
          </a:prstGeom>
        </p:spPr>
      </p:pic>
      <p:pic>
        <p:nvPicPr>
          <p:cNvPr id="6" name="Рисунок 5"/>
          <p:cNvPicPr>
            <a:picLocks noChangeAspect="1"/>
          </p:cNvPicPr>
          <p:nvPr/>
        </p:nvPicPr>
        <p:blipFill>
          <a:blip r:embed="rId4"/>
          <a:stretch>
            <a:fillRect/>
          </a:stretch>
        </p:blipFill>
        <p:spPr>
          <a:xfrm>
            <a:off x="9541298" y="1667680"/>
            <a:ext cx="1778076" cy="1358855"/>
          </a:xfrm>
          <a:prstGeom prst="rect">
            <a:avLst/>
          </a:prstGeom>
        </p:spPr>
      </p:pic>
      <p:pic>
        <p:nvPicPr>
          <p:cNvPr id="7" name="Рисунок 6"/>
          <p:cNvPicPr>
            <a:picLocks noChangeAspect="1"/>
          </p:cNvPicPr>
          <p:nvPr/>
        </p:nvPicPr>
        <p:blipFill>
          <a:blip r:embed="rId5"/>
          <a:stretch>
            <a:fillRect/>
          </a:stretch>
        </p:blipFill>
        <p:spPr>
          <a:xfrm>
            <a:off x="10773369" y="2594316"/>
            <a:ext cx="1092010" cy="864437"/>
          </a:xfrm>
          <a:prstGeom prst="rect">
            <a:avLst/>
          </a:prstGeom>
        </p:spPr>
      </p:pic>
    </p:spTree>
    <p:extLst>
      <p:ext uri="{BB962C8B-B14F-4D97-AF65-F5344CB8AC3E}">
        <p14:creationId xmlns:p14="http://schemas.microsoft.com/office/powerpoint/2010/main" val="29617268"/>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5789590" y="3653933"/>
            <a:ext cx="4632166" cy="3089655"/>
          </a:xfrm>
          <a:prstGeom prst="rect">
            <a:avLst/>
          </a:prstGeom>
        </p:spPr>
      </p:pic>
      <p:sp>
        <p:nvSpPr>
          <p:cNvPr id="3" name="Объект 2"/>
          <p:cNvSpPr>
            <a:spLocks noGrp="1"/>
          </p:cNvSpPr>
          <p:nvPr>
            <p:ph idx="1"/>
          </p:nvPr>
        </p:nvSpPr>
        <p:spPr>
          <a:xfrm>
            <a:off x="265210" y="331789"/>
            <a:ext cx="6895444" cy="6262194"/>
          </a:xfrm>
        </p:spPr>
        <p:txBody>
          <a:bodyPr>
            <a:normAutofit/>
          </a:bodyPr>
          <a:lstStyle/>
          <a:p>
            <a:pPr marL="0" indent="0" algn="just">
              <a:buNone/>
            </a:pPr>
            <a:r>
              <a:rPr lang="ru-RU" sz="3200" dirty="0">
                <a:latin typeface="Times New Roman" panose="02020603050405020304" pitchFamily="18" charset="0"/>
                <a:cs typeface="Times New Roman" panose="02020603050405020304" pitchFamily="18" charset="0"/>
              </a:rPr>
              <a:t>Для сохранения хорошего зрения нужно употреблять в пищу продукты, богатые витаминами, и минералами</a:t>
            </a:r>
            <a:r>
              <a:rPr lang="ru-RU" sz="3200" dirty="0" smtClean="0">
                <a:latin typeface="Times New Roman" panose="02020603050405020304" pitchFamily="18" charset="0"/>
                <a:cs typeface="Times New Roman" panose="02020603050405020304" pitchFamily="18" charset="0"/>
              </a:rPr>
              <a:t>.</a:t>
            </a:r>
          </a:p>
          <a:p>
            <a:pPr marL="0" indent="0" algn="just">
              <a:buNone/>
            </a:pPr>
            <a:r>
              <a:rPr lang="ru-RU" sz="3200" dirty="0">
                <a:latin typeface="Times New Roman" panose="02020603050405020304" pitchFamily="18" charset="0"/>
                <a:cs typeface="Times New Roman" panose="02020603050405020304" pitchFamily="18" charset="0"/>
              </a:rPr>
              <a:t> Витамины А, С, группы В, цинк, </a:t>
            </a:r>
            <a:r>
              <a:rPr lang="ru-RU" sz="3200" dirty="0" err="1">
                <a:latin typeface="Times New Roman" panose="02020603050405020304" pitchFamily="18" charset="0"/>
                <a:cs typeface="Times New Roman" panose="02020603050405020304" pitchFamily="18" charset="0"/>
              </a:rPr>
              <a:t>каротиноиды</a:t>
            </a:r>
            <a:r>
              <a:rPr lang="ru-RU" sz="3200" dirty="0">
                <a:latin typeface="Times New Roman" panose="02020603050405020304" pitchFamily="18" charset="0"/>
                <a:cs typeface="Times New Roman" panose="02020603050405020304" pitchFamily="18" charset="0"/>
              </a:rPr>
              <a:t> укрепляют зрение. </a:t>
            </a:r>
            <a:r>
              <a:rPr lang="ru-RU" sz="3200" dirty="0" smtClean="0">
                <a:latin typeface="Times New Roman" panose="02020603050405020304" pitchFamily="18" charset="0"/>
                <a:cs typeface="Times New Roman" panose="02020603050405020304" pitchFamily="18" charset="0"/>
              </a:rPr>
              <a:t>Можно </a:t>
            </a:r>
            <a:r>
              <a:rPr lang="ru-RU" sz="3200" dirty="0">
                <a:latin typeface="Times New Roman" panose="02020603050405020304" pitchFamily="18" charset="0"/>
                <a:cs typeface="Times New Roman" panose="02020603050405020304" pitchFamily="18" charset="0"/>
              </a:rPr>
              <a:t>употреблять продукты с их </a:t>
            </a:r>
            <a:r>
              <a:rPr lang="ru-RU" sz="3200" dirty="0" smtClean="0">
                <a:latin typeface="Times New Roman" panose="02020603050405020304" pitchFamily="18" charset="0"/>
                <a:cs typeface="Times New Roman" panose="02020603050405020304" pitchFamily="18" charset="0"/>
              </a:rPr>
              <a:t>содержанием.</a:t>
            </a:r>
            <a:endParaRPr lang="ru-RU" sz="3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412996" y="4386487"/>
            <a:ext cx="4184762" cy="2207496"/>
          </a:xfrm>
          <a:prstGeom prst="rect">
            <a:avLst/>
          </a:prstGeom>
        </p:spPr>
      </p:pic>
      <p:pic>
        <p:nvPicPr>
          <p:cNvPr id="5" name="Рисунок 4"/>
          <p:cNvPicPr>
            <a:picLocks noChangeAspect="1"/>
          </p:cNvPicPr>
          <p:nvPr/>
        </p:nvPicPr>
        <p:blipFill>
          <a:blip r:embed="rId4"/>
          <a:stretch>
            <a:fillRect/>
          </a:stretch>
        </p:blipFill>
        <p:spPr>
          <a:xfrm>
            <a:off x="7160654" y="331789"/>
            <a:ext cx="4223793" cy="2873329"/>
          </a:xfrm>
          <a:prstGeom prst="rect">
            <a:avLst/>
          </a:prstGeom>
        </p:spPr>
      </p:pic>
    </p:spTree>
    <p:extLst>
      <p:ext uri="{BB962C8B-B14F-4D97-AF65-F5344CB8AC3E}">
        <p14:creationId xmlns:p14="http://schemas.microsoft.com/office/powerpoint/2010/main" val="2559255242"/>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830786" y="3048000"/>
            <a:ext cx="6191250" cy="3810000"/>
          </a:xfrm>
          <a:prstGeom prst="rect">
            <a:avLst/>
          </a:prstGeom>
        </p:spPr>
      </p:pic>
      <p:sp>
        <p:nvSpPr>
          <p:cNvPr id="5" name="Прямоугольник 4"/>
          <p:cNvSpPr/>
          <p:nvPr/>
        </p:nvSpPr>
        <p:spPr>
          <a:xfrm>
            <a:off x="176010" y="1"/>
            <a:ext cx="11904373" cy="4216539"/>
          </a:xfrm>
          <a:prstGeom prst="rect">
            <a:avLst/>
          </a:prstGeom>
        </p:spPr>
        <p:txBody>
          <a:bodyPr wrap="square">
            <a:spAutoFit/>
          </a:bodyPr>
          <a:lstStyle/>
          <a:p>
            <a:pPr algn="ctr"/>
            <a:r>
              <a:rPr lang="ru-RU" sz="4400" b="1" dirty="0">
                <a:solidFill>
                  <a:schemeClr val="accent5"/>
                </a:solidFill>
                <a:latin typeface="Times New Roman" panose="02020603050405020304" pitchFamily="18" charset="0"/>
                <a:cs typeface="Times New Roman" panose="02020603050405020304" pitchFamily="18" charset="0"/>
              </a:rPr>
              <a:t>Черника в </a:t>
            </a:r>
            <a:r>
              <a:rPr lang="ru-RU" sz="4400" b="1" dirty="0" smtClean="0">
                <a:solidFill>
                  <a:schemeClr val="accent5"/>
                </a:solidFill>
                <a:latin typeface="Times New Roman" panose="02020603050405020304" pitchFamily="18" charset="0"/>
                <a:cs typeface="Times New Roman" panose="02020603050405020304" pitchFamily="18" charset="0"/>
              </a:rPr>
              <a:t>меню!</a:t>
            </a:r>
          </a:p>
          <a:p>
            <a:pPr algn="just"/>
            <a:r>
              <a:rPr lang="ru-RU" sz="3200" dirty="0" smtClean="0">
                <a:latin typeface="Times New Roman" panose="02020603050405020304" pitchFamily="18" charset="0"/>
                <a:cs typeface="Times New Roman" panose="02020603050405020304" pitchFamily="18" charset="0"/>
              </a:rPr>
              <a:t>Черника </a:t>
            </a:r>
            <a:r>
              <a:rPr lang="ru-RU" sz="3200" dirty="0">
                <a:latin typeface="Times New Roman" panose="02020603050405020304" pitchFamily="18" charset="0"/>
                <a:cs typeface="Times New Roman" panose="02020603050405020304" pitchFamily="18" charset="0"/>
              </a:rPr>
              <a:t>является прекрасным профилактическим средством, предотвращающим развитие глазных болезней. Включите чернику в свое меню, и ваше зрение станет острее, глаза не будут быстро уставать. К тому же черника очень вкусная. Полезнее есть свежую чернику, чем в таблетках. Чтобы использовать ягоду в течение всего года, заморозьте ее.</a:t>
            </a:r>
          </a:p>
          <a:p>
            <a:pPr algn="just"/>
            <a:endParaRPr lang="ru-RU" sz="3200" dirty="0"/>
          </a:p>
        </p:txBody>
      </p:sp>
      <p:pic>
        <p:nvPicPr>
          <p:cNvPr id="6" name="Рисунок 5"/>
          <p:cNvPicPr>
            <a:picLocks noChangeAspect="1"/>
          </p:cNvPicPr>
          <p:nvPr/>
        </p:nvPicPr>
        <p:blipFill>
          <a:blip r:embed="rId3"/>
          <a:stretch>
            <a:fillRect/>
          </a:stretch>
        </p:blipFill>
        <p:spPr>
          <a:xfrm>
            <a:off x="578477" y="3720861"/>
            <a:ext cx="4109432" cy="3013585"/>
          </a:xfrm>
          <a:prstGeom prst="rect">
            <a:avLst/>
          </a:prstGeom>
        </p:spPr>
      </p:pic>
    </p:spTree>
    <p:extLst>
      <p:ext uri="{BB962C8B-B14F-4D97-AF65-F5344CB8AC3E}">
        <p14:creationId xmlns:p14="http://schemas.microsoft.com/office/powerpoint/2010/main" val="2389120472"/>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136" y="3863662"/>
            <a:ext cx="6201198" cy="433589"/>
          </a:xfrm>
        </p:spPr>
        <p:txBody>
          <a:bodyPr>
            <a:noAutofit/>
          </a:bodyPr>
          <a:lstStyle/>
          <a:p>
            <a:pPr algn="ctr"/>
            <a:r>
              <a:rPr lang="ru-RU" sz="6000" b="1" dirty="0">
                <a:solidFill>
                  <a:srgbClr val="00B050"/>
                </a:solidFill>
                <a:latin typeface="Times New Roman" panose="02020603050405020304" pitchFamily="18" charset="0"/>
                <a:cs typeface="Times New Roman" panose="02020603050405020304" pitchFamily="18" charset="0"/>
              </a:rPr>
              <a:t>Больше овощей и зелени</a:t>
            </a:r>
            <a:r>
              <a:rPr lang="ru-RU" sz="4400" dirty="0">
                <a:solidFill>
                  <a:schemeClr val="accent1">
                    <a:lumMod val="50000"/>
                  </a:schemeClr>
                </a:solidFill>
              </a:rPr>
              <a:t/>
            </a:r>
            <a:br>
              <a:rPr lang="ru-RU" sz="4400" dirty="0">
                <a:solidFill>
                  <a:schemeClr val="accent1">
                    <a:lumMod val="50000"/>
                  </a:schemeClr>
                </a:solidFill>
              </a:rPr>
            </a:br>
            <a:r>
              <a:rPr lang="ru-RU" sz="4400" dirty="0">
                <a:solidFill>
                  <a:schemeClr val="accent1">
                    <a:lumMod val="50000"/>
                  </a:schemeClr>
                </a:solidFill>
              </a:rPr>
              <a:t/>
            </a:r>
            <a:br>
              <a:rPr lang="ru-RU" sz="4400" dirty="0">
                <a:solidFill>
                  <a:schemeClr val="accent1">
                    <a:lumMod val="50000"/>
                  </a:schemeClr>
                </a:solidFill>
              </a:rPr>
            </a:br>
            <a:endParaRPr lang="ru-RU" sz="4400" dirty="0">
              <a:solidFill>
                <a:schemeClr val="accent1">
                  <a:lumMod val="50000"/>
                </a:schemeClr>
              </a:solidFill>
            </a:endParaRPr>
          </a:p>
        </p:txBody>
      </p:sp>
      <p:sp>
        <p:nvSpPr>
          <p:cNvPr id="3" name="Объект 2"/>
          <p:cNvSpPr>
            <a:spLocks noGrp="1"/>
          </p:cNvSpPr>
          <p:nvPr>
            <p:ph idx="1"/>
          </p:nvPr>
        </p:nvSpPr>
        <p:spPr>
          <a:xfrm>
            <a:off x="0" y="0"/>
            <a:ext cx="12093262" cy="3286259"/>
          </a:xfrm>
        </p:spPr>
        <p:txBody>
          <a:bodyPr>
            <a:normAutofit fontScale="92500" lnSpcReduction="20000"/>
          </a:bodyPr>
          <a:lstStyle/>
          <a:p>
            <a:pPr marL="0" indent="0" algn="just">
              <a:buNone/>
            </a:pPr>
            <a:r>
              <a:rPr lang="ru-RU" sz="3900" dirty="0">
                <a:solidFill>
                  <a:schemeClr val="tx1"/>
                </a:solidFill>
                <a:latin typeface="Times New Roman" panose="02020603050405020304" pitchFamily="18" charset="0"/>
                <a:cs typeface="Times New Roman" panose="02020603050405020304" pitchFamily="18" charset="0"/>
              </a:rPr>
              <a:t>Рацион, богатый овощами и зеленью, способствует укреплению здоровья в целом и зрения в частности. Так, свекла содержит цинк, который делает наше зрение острее и железо, участвующее в образовании красных кровяных телец. Петрушка, салат, зеленый лук, укроп и сельдерей содержат вещества, снижающие риск развития болезней глаз.</a:t>
            </a:r>
          </a:p>
          <a:p>
            <a:pPr marL="0" indent="0">
              <a:buNone/>
            </a:pPr>
            <a:endParaRPr lang="ru-RU" dirty="0"/>
          </a:p>
        </p:txBody>
      </p:sp>
      <p:pic>
        <p:nvPicPr>
          <p:cNvPr id="4" name="Рисунок 3"/>
          <p:cNvPicPr>
            <a:picLocks noChangeAspect="1"/>
          </p:cNvPicPr>
          <p:nvPr/>
        </p:nvPicPr>
        <p:blipFill>
          <a:blip r:embed="rId2"/>
          <a:stretch>
            <a:fillRect/>
          </a:stretch>
        </p:blipFill>
        <p:spPr>
          <a:xfrm>
            <a:off x="5719984" y="3048000"/>
            <a:ext cx="6191250" cy="3810000"/>
          </a:xfrm>
          <a:prstGeom prst="rect">
            <a:avLst/>
          </a:prstGeom>
        </p:spPr>
      </p:pic>
    </p:spTree>
    <p:extLst>
      <p:ext uri="{BB962C8B-B14F-4D97-AF65-F5344CB8AC3E}">
        <p14:creationId xmlns:p14="http://schemas.microsoft.com/office/powerpoint/2010/main" val="393128879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9069" y="0"/>
            <a:ext cx="8596668" cy="1320800"/>
          </a:xfrm>
        </p:spPr>
        <p:txBody>
          <a:bodyPr>
            <a:normAutofit/>
          </a:bodyPr>
          <a:lstStyle/>
          <a:p>
            <a:pPr algn="ctr"/>
            <a:r>
              <a:rPr lang="ru-RU" sz="4400" b="1" dirty="0" err="1">
                <a:solidFill>
                  <a:srgbClr val="C00000"/>
                </a:solidFill>
                <a:latin typeface="Times New Roman" panose="02020603050405020304" pitchFamily="18" charset="0"/>
                <a:cs typeface="Times New Roman" panose="02020603050405020304" pitchFamily="18" charset="0"/>
              </a:rPr>
              <a:t>Мультивитамины</a:t>
            </a:r>
            <a:r>
              <a:rPr lang="ru-RU" sz="4400" b="1" dirty="0">
                <a:solidFill>
                  <a:srgbClr val="C00000"/>
                </a:solidFill>
                <a:latin typeface="Times New Roman" panose="02020603050405020304" pitchFamily="18" charset="0"/>
                <a:cs typeface="Times New Roman" panose="02020603050405020304" pitchFamily="18" charset="0"/>
              </a:rPr>
              <a:t> в </a:t>
            </a:r>
            <a:r>
              <a:rPr lang="ru-RU" sz="4400" b="1" dirty="0" smtClean="0">
                <a:solidFill>
                  <a:srgbClr val="C00000"/>
                </a:solidFill>
                <a:latin typeface="Times New Roman" panose="02020603050405020304" pitchFamily="18" charset="0"/>
                <a:cs typeface="Times New Roman" panose="02020603050405020304" pitchFamily="18" charset="0"/>
              </a:rPr>
              <a:t>помощь</a:t>
            </a:r>
            <a:endParaRPr lang="ru-RU" sz="44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 y="759417"/>
            <a:ext cx="12192000" cy="3301139"/>
          </a:xfrm>
        </p:spPr>
        <p:txBody>
          <a:bodyPr>
            <a:normAutofit fontScale="92500" lnSpcReduction="20000"/>
          </a:bodyPr>
          <a:lstStyle/>
          <a:p>
            <a:pPr marL="0" indent="0" algn="just">
              <a:buNone/>
            </a:pPr>
            <a:r>
              <a:rPr lang="ru-RU" sz="3900" dirty="0" smtClean="0">
                <a:solidFill>
                  <a:schemeClr val="tx1"/>
                </a:solidFill>
                <a:latin typeface="Times New Roman" panose="02020603050405020304" pitchFamily="18" charset="0"/>
                <a:cs typeface="Times New Roman" panose="02020603050405020304" pitchFamily="18" charset="0"/>
              </a:rPr>
              <a:t>Если </a:t>
            </a:r>
            <a:r>
              <a:rPr lang="ru-RU" sz="3900" dirty="0">
                <a:solidFill>
                  <a:schemeClr val="tx1"/>
                </a:solidFill>
                <a:latin typeface="Times New Roman" panose="02020603050405020304" pitchFamily="18" charset="0"/>
                <a:cs typeface="Times New Roman" panose="02020603050405020304" pitchFamily="18" charset="0"/>
              </a:rPr>
              <a:t>ваше питание не так разнообразно, как хотелось бы, призовите на помощь </a:t>
            </a:r>
            <a:r>
              <a:rPr lang="ru-RU" sz="3900" dirty="0" err="1">
                <a:solidFill>
                  <a:schemeClr val="tx1"/>
                </a:solidFill>
                <a:latin typeface="Times New Roman" panose="02020603050405020304" pitchFamily="18" charset="0"/>
                <a:cs typeface="Times New Roman" panose="02020603050405020304" pitchFamily="18" charset="0"/>
              </a:rPr>
              <a:t>мультивитаминный</a:t>
            </a:r>
            <a:r>
              <a:rPr lang="ru-RU" sz="3900" dirty="0">
                <a:solidFill>
                  <a:schemeClr val="tx1"/>
                </a:solidFill>
                <a:latin typeface="Times New Roman" panose="02020603050405020304" pitchFamily="18" charset="0"/>
                <a:cs typeface="Times New Roman" panose="02020603050405020304" pitchFamily="18" charset="0"/>
              </a:rPr>
              <a:t> комплекс. Зимой содержание полезных веществ в продуктах питания сокращается, и можно пополнить нехватку витаминов и микроэлементов за счет приема специальных препаратов. Посоветуйтесь с врачом, и он назначит подходящий вам комплекс витаминов.</a:t>
            </a:r>
          </a:p>
          <a:p>
            <a:pPr marL="0" indent="0">
              <a:buNone/>
            </a:pPr>
            <a:endParaRPr lang="ru-RU" dirty="0"/>
          </a:p>
        </p:txBody>
      </p:sp>
      <p:pic>
        <p:nvPicPr>
          <p:cNvPr id="4" name="Рисунок 3"/>
          <p:cNvPicPr>
            <a:picLocks noChangeAspect="1"/>
          </p:cNvPicPr>
          <p:nvPr/>
        </p:nvPicPr>
        <p:blipFill>
          <a:blip r:embed="rId2"/>
          <a:stretch>
            <a:fillRect/>
          </a:stretch>
        </p:blipFill>
        <p:spPr>
          <a:xfrm>
            <a:off x="263194" y="3929036"/>
            <a:ext cx="4759567" cy="2928964"/>
          </a:xfrm>
          <a:prstGeom prst="rect">
            <a:avLst/>
          </a:prstGeom>
        </p:spPr>
      </p:pic>
      <p:pic>
        <p:nvPicPr>
          <p:cNvPr id="5" name="Рисунок 4"/>
          <p:cNvPicPr>
            <a:picLocks noChangeAspect="1"/>
          </p:cNvPicPr>
          <p:nvPr/>
        </p:nvPicPr>
        <p:blipFill>
          <a:blip r:embed="rId3"/>
          <a:stretch>
            <a:fillRect/>
          </a:stretch>
        </p:blipFill>
        <p:spPr>
          <a:xfrm>
            <a:off x="5656396" y="3387141"/>
            <a:ext cx="3669341" cy="3669341"/>
          </a:xfrm>
          <a:prstGeom prst="rect">
            <a:avLst/>
          </a:prstGeom>
        </p:spPr>
      </p:pic>
    </p:spTree>
    <p:extLst>
      <p:ext uri="{BB962C8B-B14F-4D97-AF65-F5344CB8AC3E}">
        <p14:creationId xmlns:p14="http://schemas.microsoft.com/office/powerpoint/2010/main" val="837924238"/>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096" y="277628"/>
            <a:ext cx="4853356" cy="2815526"/>
          </a:xfrm>
        </p:spPr>
        <p:txBody>
          <a:bodyPr>
            <a:noAutofit/>
          </a:bodyPr>
          <a:lstStyle/>
          <a:p>
            <a:pPr algn="ctr"/>
            <a:r>
              <a:rPr lang="ru-RU" sz="5400" dirty="0">
                <a:solidFill>
                  <a:srgbClr val="0070C0"/>
                </a:solidFill>
                <a:latin typeface="Times New Roman" panose="02020603050405020304" pitchFamily="18" charset="0"/>
                <a:cs typeface="Times New Roman" panose="02020603050405020304" pitchFamily="18" charset="0"/>
              </a:rPr>
              <a:t>Упражнения для глаз</a:t>
            </a:r>
            <a:r>
              <a:rPr lang="ru-RU" sz="4000" dirty="0"/>
              <a:t/>
            </a:r>
            <a:br>
              <a:rPr lang="ru-RU" sz="4000" dirty="0"/>
            </a:br>
            <a:r>
              <a:rPr lang="ru-RU" sz="4000" dirty="0"/>
              <a:t/>
            </a:r>
            <a:br>
              <a:rPr lang="ru-RU" sz="4000" dirty="0"/>
            </a:br>
            <a:endParaRPr lang="ru-RU" sz="4000" dirty="0"/>
          </a:p>
        </p:txBody>
      </p:sp>
      <p:pic>
        <p:nvPicPr>
          <p:cNvPr id="4" name="Объект 3"/>
          <p:cNvPicPr>
            <a:picLocks noGrp="1" noChangeAspect="1"/>
          </p:cNvPicPr>
          <p:nvPr>
            <p:ph idx="1"/>
          </p:nvPr>
        </p:nvPicPr>
        <p:blipFill>
          <a:blip r:embed="rId2"/>
          <a:stretch>
            <a:fillRect/>
          </a:stretch>
        </p:blipFill>
        <p:spPr>
          <a:xfrm>
            <a:off x="0" y="3141014"/>
            <a:ext cx="6191250" cy="3810000"/>
          </a:xfrm>
          <a:prstGeom prst="rect">
            <a:avLst/>
          </a:prstGeom>
        </p:spPr>
      </p:pic>
      <p:sp>
        <p:nvSpPr>
          <p:cNvPr id="5" name="Прямоугольник 4"/>
          <p:cNvSpPr/>
          <p:nvPr/>
        </p:nvSpPr>
        <p:spPr>
          <a:xfrm>
            <a:off x="5151548" y="0"/>
            <a:ext cx="7040451" cy="6186309"/>
          </a:xfrm>
          <a:prstGeom prst="rect">
            <a:avLst/>
          </a:prstGeom>
        </p:spPr>
        <p:txBody>
          <a:bodyPr wrap="square">
            <a:spAutoFit/>
          </a:bodyPr>
          <a:lstStyle/>
          <a:p>
            <a:pPr algn="just"/>
            <a:r>
              <a:rPr lang="ru-RU" sz="3600" dirty="0">
                <a:latin typeface="Times New Roman" panose="02020603050405020304" pitchFamily="18" charset="0"/>
                <a:cs typeface="Times New Roman" panose="02020603050405020304" pitchFamily="18" charset="0"/>
              </a:rPr>
              <a:t>При длительной работе за компьютером, чтении или другой работе, связанной с напряжением глаз, нужно давать им время на отдых. Каждый час выполняйте простое упражнение. Найдите в пространстве любую точку и сфокусируйте на ней взгляд секунд на тридцать. В конце работы выполните еще несколько упражнений для глаз</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300548"/>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387" y="57239"/>
            <a:ext cx="8596668" cy="1320800"/>
          </a:xfrm>
        </p:spPr>
        <p:txBody>
          <a:bodyPr>
            <a:noAutofit/>
          </a:bodyPr>
          <a:lstStyle/>
          <a:p>
            <a:pPr algn="ctr"/>
            <a:r>
              <a:rPr lang="ru-RU" sz="4800" dirty="0">
                <a:solidFill>
                  <a:srgbClr val="0070C0"/>
                </a:solidFill>
                <a:latin typeface="Times New Roman" panose="02020603050405020304" pitchFamily="18" charset="0"/>
                <a:cs typeface="Times New Roman" panose="02020603050405020304" pitchFamily="18" charset="0"/>
              </a:rPr>
              <a:t>Как делать гимнастику для </a:t>
            </a:r>
            <a:r>
              <a:rPr lang="ru-RU" sz="4800" dirty="0" smtClean="0">
                <a:solidFill>
                  <a:srgbClr val="0070C0"/>
                </a:solidFill>
                <a:latin typeface="Times New Roman" panose="02020603050405020304" pitchFamily="18" charset="0"/>
                <a:cs typeface="Times New Roman" panose="02020603050405020304" pitchFamily="18" charset="0"/>
              </a:rPr>
              <a:t>глаз</a:t>
            </a:r>
            <a:r>
              <a:rPr lang="ru-RU" sz="4800" dirty="0">
                <a:solidFill>
                  <a:srgbClr val="0070C0"/>
                </a:solidFill>
                <a:latin typeface="Times New Roman" panose="02020603050405020304" pitchFamily="18" charset="0"/>
                <a:cs typeface="Times New Roman" panose="02020603050405020304" pitchFamily="18" charset="0"/>
              </a:rPr>
              <a:t/>
            </a:r>
            <a:br>
              <a:rPr lang="ru-RU" sz="4800" dirty="0">
                <a:solidFill>
                  <a:srgbClr val="0070C0"/>
                </a:solidFill>
                <a:latin typeface="Times New Roman" panose="02020603050405020304" pitchFamily="18" charset="0"/>
                <a:cs typeface="Times New Roman" panose="02020603050405020304" pitchFamily="18" charset="0"/>
              </a:rPr>
            </a:br>
            <a:endParaRPr lang="ru-RU" sz="4800"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70456" y="1378039"/>
            <a:ext cx="10625071" cy="5306096"/>
          </a:xfrm>
        </p:spPr>
        <p:txBody>
          <a:bodyPr>
            <a:noAutofit/>
          </a:bodyPr>
          <a:lstStyle/>
          <a:p>
            <a:pPr marL="0" indent="0" algn="just">
              <a:buNone/>
            </a:pPr>
            <a:r>
              <a:rPr lang="ru-RU" sz="3200" dirty="0" smtClean="0">
                <a:solidFill>
                  <a:schemeClr val="tx1"/>
                </a:solidFill>
                <a:latin typeface="Times New Roman" panose="02020603050405020304" pitchFamily="18" charset="0"/>
                <a:cs typeface="Times New Roman" panose="02020603050405020304" pitchFamily="18" charset="0"/>
              </a:rPr>
              <a:t>1</a:t>
            </a:r>
            <a:r>
              <a:rPr lang="ru-RU" sz="3200" dirty="0">
                <a:solidFill>
                  <a:schemeClr val="tx1"/>
                </a:solidFill>
                <a:latin typeface="Times New Roman" panose="02020603050405020304" pitchFamily="18" charset="0"/>
                <a:cs typeface="Times New Roman" panose="02020603050405020304" pitchFamily="18" charset="0"/>
              </a:rPr>
              <a:t>) Сильно зажмурьте глаза на несколько секунд, откройте</a:t>
            </a:r>
            <a:r>
              <a:rPr lang="ru-RU" sz="3200" dirty="0" smtClean="0">
                <a:solidFill>
                  <a:schemeClr val="tx1"/>
                </a:solidFill>
                <a:latin typeface="Times New Roman" panose="02020603050405020304" pitchFamily="18" charset="0"/>
                <a:cs typeface="Times New Roman" panose="02020603050405020304" pitchFamily="18" charset="0"/>
              </a:rPr>
              <a:t>.</a:t>
            </a:r>
            <a:endParaRPr lang="ru-RU" sz="3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3200" dirty="0">
                <a:solidFill>
                  <a:schemeClr val="tx1"/>
                </a:solidFill>
                <a:latin typeface="Times New Roman" panose="02020603050405020304" pitchFamily="18" charset="0"/>
                <a:cs typeface="Times New Roman" panose="02020603050405020304" pitchFamily="18" charset="0"/>
              </a:rPr>
              <a:t>2) Делайте глазами круговые движения по часовой и против часовой стрелки</a:t>
            </a:r>
            <a:r>
              <a:rPr lang="ru-RU" sz="3200" dirty="0" smtClean="0">
                <a:solidFill>
                  <a:schemeClr val="tx1"/>
                </a:solidFill>
                <a:latin typeface="Times New Roman" panose="02020603050405020304" pitchFamily="18" charset="0"/>
                <a:cs typeface="Times New Roman" panose="02020603050405020304" pitchFamily="18" charset="0"/>
              </a:rPr>
              <a:t>.</a:t>
            </a:r>
            <a:endParaRPr lang="ru-RU" sz="3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3200" dirty="0">
                <a:solidFill>
                  <a:schemeClr val="tx1"/>
                </a:solidFill>
                <a:latin typeface="Times New Roman" panose="02020603050405020304" pitchFamily="18" charset="0"/>
                <a:cs typeface="Times New Roman" panose="02020603050405020304" pitchFamily="18" charset="0"/>
              </a:rPr>
              <a:t>3) Руки нужно вытянуть вперёд и направить взгляд на кончики пальцев, сделайте вдох</a:t>
            </a:r>
            <a:r>
              <a:rPr lang="ru-RU" sz="3200" dirty="0" smtClean="0">
                <a:solidFill>
                  <a:schemeClr val="tx1"/>
                </a:solidFill>
                <a:latin typeface="Times New Roman" panose="02020603050405020304" pitchFamily="18" charset="0"/>
                <a:cs typeface="Times New Roman" panose="02020603050405020304" pitchFamily="18" charset="0"/>
              </a:rPr>
              <a:t>.</a:t>
            </a:r>
            <a:endParaRPr lang="ru-RU" sz="3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3200" dirty="0">
                <a:solidFill>
                  <a:schemeClr val="tx1"/>
                </a:solidFill>
                <a:latin typeface="Times New Roman" panose="02020603050405020304" pitchFamily="18" charset="0"/>
                <a:cs typeface="Times New Roman" panose="02020603050405020304" pitchFamily="18" charset="0"/>
              </a:rPr>
              <a:t>Теперь медленно поднимайте руки вверх и следите глазами за кончиками пальцев,  голову  поднимать не надо. Опускаем руки, выдох</a:t>
            </a:r>
            <a:r>
              <a:rPr lang="ru-RU" sz="3200" dirty="0" smtClean="0">
                <a:solidFill>
                  <a:schemeClr val="tx1"/>
                </a:solidFill>
                <a:latin typeface="Times New Roman" panose="02020603050405020304" pitchFamily="18" charset="0"/>
                <a:cs typeface="Times New Roman" panose="02020603050405020304" pitchFamily="18" charset="0"/>
              </a:rPr>
              <a:t>.</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41182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207098" y="3640428"/>
            <a:ext cx="4962659" cy="3101662"/>
          </a:xfrm>
          <a:prstGeom prst="rect">
            <a:avLst/>
          </a:prstGeom>
        </p:spPr>
      </p:pic>
      <p:sp>
        <p:nvSpPr>
          <p:cNvPr id="2" name="Заголовок 1"/>
          <p:cNvSpPr>
            <a:spLocks noGrp="1"/>
          </p:cNvSpPr>
          <p:nvPr>
            <p:ph type="title"/>
          </p:nvPr>
        </p:nvSpPr>
        <p:spPr>
          <a:xfrm>
            <a:off x="136421" y="71838"/>
            <a:ext cx="8596668" cy="1320800"/>
          </a:xfrm>
        </p:spPr>
        <p:txBody>
          <a:bodyPr>
            <a:normAutofit/>
          </a:bodyPr>
          <a:lstStyle/>
          <a:p>
            <a:pPr algn="ctr"/>
            <a:r>
              <a:rPr lang="ru-RU" sz="40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Полезные советы как сохранить зрение:</a:t>
            </a:r>
          </a:p>
        </p:txBody>
      </p:sp>
      <p:sp>
        <p:nvSpPr>
          <p:cNvPr id="3" name="Объект 2"/>
          <p:cNvSpPr>
            <a:spLocks noGrp="1"/>
          </p:cNvSpPr>
          <p:nvPr>
            <p:ph idx="1"/>
          </p:nvPr>
        </p:nvSpPr>
        <p:spPr>
          <a:xfrm>
            <a:off x="-5246" y="1130279"/>
            <a:ext cx="11836638" cy="2269743"/>
          </a:xfrm>
        </p:spPr>
        <p:txBody>
          <a:bodyPr>
            <a:noAutofit/>
          </a:bodyPr>
          <a:lstStyle/>
          <a:p>
            <a:pPr marL="0" indent="0" algn="just">
              <a:buNone/>
            </a:pPr>
            <a:r>
              <a:rPr lang="ru-RU" sz="3200" dirty="0">
                <a:solidFill>
                  <a:schemeClr val="tx1"/>
                </a:solidFill>
                <a:latin typeface="Times New Roman" panose="02020603050405020304" pitchFamily="18" charset="0"/>
                <a:cs typeface="Times New Roman" panose="02020603050405020304" pitchFamily="18" charset="0"/>
              </a:rPr>
              <a:t>Самое приятное лекарство  сон. Учёные доказали что нарушение сна влияет на  нарушения зрения. Всем кто не досыпает, знакомо ощущение после пробуждения — нечёткое изображение и  как будто в глаза попал песок. Если у вас такие симптомы  изо дня в день, то </a:t>
            </a:r>
            <a:r>
              <a:rPr lang="ru-RU" sz="3200" dirty="0" smtClean="0">
                <a:solidFill>
                  <a:schemeClr val="tx1"/>
                </a:solidFill>
                <a:latin typeface="Times New Roman" panose="02020603050405020304" pitchFamily="18" charset="0"/>
                <a:cs typeface="Times New Roman" panose="02020603050405020304" pitchFamily="18" charset="0"/>
              </a:rPr>
              <a:t>зрение </a:t>
            </a:r>
            <a:r>
              <a:rPr lang="ru-RU" sz="3200" dirty="0">
                <a:solidFill>
                  <a:schemeClr val="tx1"/>
                </a:solidFill>
                <a:latin typeface="Times New Roman" panose="02020603050405020304" pitchFamily="18" charset="0"/>
                <a:cs typeface="Times New Roman" panose="02020603050405020304" pitchFamily="18" charset="0"/>
              </a:rPr>
              <a:t>ухудшится. </a:t>
            </a:r>
          </a:p>
        </p:txBody>
      </p:sp>
      <p:sp>
        <p:nvSpPr>
          <p:cNvPr id="5" name="Прямоугольник 4"/>
          <p:cNvSpPr/>
          <p:nvPr/>
        </p:nvSpPr>
        <p:spPr>
          <a:xfrm>
            <a:off x="788560" y="3995678"/>
            <a:ext cx="3100859" cy="2308324"/>
          </a:xfrm>
          <a:prstGeom prst="rect">
            <a:avLst/>
          </a:prstGeom>
        </p:spPr>
        <p:txBody>
          <a:bodyPr wrap="square">
            <a:sp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Поэтому важен обязательно хороший сон.</a:t>
            </a:r>
          </a:p>
        </p:txBody>
      </p:sp>
    </p:spTree>
    <p:extLst>
      <p:ext uri="{BB962C8B-B14F-4D97-AF65-F5344CB8AC3E}">
        <p14:creationId xmlns:p14="http://schemas.microsoft.com/office/powerpoint/2010/main" val="513280988"/>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24248" y="4498315"/>
            <a:ext cx="2768958" cy="1843088"/>
          </a:xfrm>
          <a:prstGeom prst="rect">
            <a:avLst/>
          </a:prstGeom>
        </p:spPr>
      </p:pic>
      <p:sp>
        <p:nvSpPr>
          <p:cNvPr id="2" name="Заголовок 1"/>
          <p:cNvSpPr>
            <a:spLocks noGrp="1"/>
          </p:cNvSpPr>
          <p:nvPr>
            <p:ph type="title"/>
          </p:nvPr>
        </p:nvSpPr>
        <p:spPr>
          <a:xfrm>
            <a:off x="715970" y="0"/>
            <a:ext cx="8596668" cy="1320800"/>
          </a:xfrm>
        </p:spPr>
        <p:txBody>
          <a:bodyPr>
            <a:normAutofit/>
          </a:bodyPr>
          <a:lstStyle/>
          <a:p>
            <a:pPr algn="ctr"/>
            <a:r>
              <a:rPr lang="ru-RU" sz="4400" dirty="0">
                <a:solidFill>
                  <a:srgbClr val="7030A0"/>
                </a:solidFill>
                <a:latin typeface="Times New Roman" panose="02020603050405020304" pitchFamily="18" charset="0"/>
                <a:cs typeface="Times New Roman" panose="02020603050405020304" pitchFamily="18" charset="0"/>
              </a:rPr>
              <a:t>Надёжная  защита глаз от солнца</a:t>
            </a:r>
          </a:p>
        </p:txBody>
      </p:sp>
      <p:sp>
        <p:nvSpPr>
          <p:cNvPr id="3" name="Объект 2"/>
          <p:cNvSpPr>
            <a:spLocks noGrp="1"/>
          </p:cNvSpPr>
          <p:nvPr>
            <p:ph idx="1"/>
          </p:nvPr>
        </p:nvSpPr>
        <p:spPr>
          <a:xfrm>
            <a:off x="103031" y="719070"/>
            <a:ext cx="11590986" cy="4430332"/>
          </a:xfrm>
        </p:spPr>
        <p:txBody>
          <a:bodyPr>
            <a:normAutofit/>
          </a:bodyPr>
          <a:lstStyle/>
          <a:p>
            <a:pPr marL="0" indent="0" algn="just">
              <a:buNone/>
            </a:pPr>
            <a:r>
              <a:rPr lang="ru-RU" sz="3200" dirty="0" smtClean="0">
                <a:solidFill>
                  <a:schemeClr val="tx1"/>
                </a:solidFill>
                <a:latin typeface="Times New Roman" panose="02020603050405020304" pitchFamily="18" charset="0"/>
                <a:cs typeface="Times New Roman" panose="02020603050405020304" pitchFamily="18" charset="0"/>
              </a:rPr>
              <a:t>Важно </a:t>
            </a:r>
            <a:r>
              <a:rPr lang="ru-RU" sz="3200" dirty="0">
                <a:solidFill>
                  <a:schemeClr val="tx1"/>
                </a:solidFill>
                <a:latin typeface="Times New Roman" panose="02020603050405020304" pitchFamily="18" charset="0"/>
                <a:cs typeface="Times New Roman" panose="02020603050405020304" pitchFamily="18" charset="0"/>
              </a:rPr>
              <a:t>защищать глаза от ультрафиолетового излучения. Для этого необходимо избегать прямо смотреть на солнечный свет и обязательно приобретать солнцезащитные очки. Причем стоит избегать покупки дешевых очков, так как они не принесут пользы, а лишь ухудшат зрение.</a:t>
            </a:r>
          </a:p>
        </p:txBody>
      </p:sp>
      <p:pic>
        <p:nvPicPr>
          <p:cNvPr id="5" name="Рисунок 4"/>
          <p:cNvPicPr>
            <a:picLocks noChangeAspect="1"/>
          </p:cNvPicPr>
          <p:nvPr/>
        </p:nvPicPr>
        <p:blipFill>
          <a:blip r:embed="rId3"/>
          <a:stretch>
            <a:fillRect/>
          </a:stretch>
        </p:blipFill>
        <p:spPr>
          <a:xfrm>
            <a:off x="3799267" y="3220847"/>
            <a:ext cx="4419600" cy="3505200"/>
          </a:xfrm>
          <a:prstGeom prst="rect">
            <a:avLst/>
          </a:prstGeom>
        </p:spPr>
      </p:pic>
    </p:spTree>
    <p:extLst>
      <p:ext uri="{BB962C8B-B14F-4D97-AF65-F5344CB8AC3E}">
        <p14:creationId xmlns:p14="http://schemas.microsoft.com/office/powerpoint/2010/main" val="1734996562"/>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0256" y="188272"/>
            <a:ext cx="8596668" cy="1320800"/>
          </a:xfrm>
        </p:spPr>
        <p:txBody>
          <a:bodyPr>
            <a:noAutofit/>
          </a:bodyPr>
          <a:lstStyle/>
          <a:p>
            <a:pPr algn="ctr"/>
            <a:r>
              <a:rPr lang="ru-RU" sz="4400" dirty="0" smtClean="0">
                <a:solidFill>
                  <a:srgbClr val="002060"/>
                </a:solidFill>
                <a:latin typeface="Times New Roman" panose="02020603050405020304" pitchFamily="18" charset="0"/>
                <a:cs typeface="Times New Roman" panose="02020603050405020304" pitchFamily="18" charset="0"/>
              </a:rPr>
              <a:t>Используйте </a:t>
            </a:r>
            <a:r>
              <a:rPr lang="ru-RU" sz="4400" dirty="0">
                <a:solidFill>
                  <a:srgbClr val="002060"/>
                </a:solidFill>
                <a:latin typeface="Times New Roman" panose="02020603050405020304" pitchFamily="18" charset="0"/>
                <a:cs typeface="Times New Roman" panose="02020603050405020304" pitchFamily="18" charset="0"/>
              </a:rPr>
              <a:t>качественное освещение. </a:t>
            </a:r>
          </a:p>
        </p:txBody>
      </p:sp>
      <p:sp>
        <p:nvSpPr>
          <p:cNvPr id="3" name="Объект 2"/>
          <p:cNvSpPr>
            <a:spLocks noGrp="1"/>
          </p:cNvSpPr>
          <p:nvPr>
            <p:ph idx="1"/>
          </p:nvPr>
        </p:nvSpPr>
        <p:spPr>
          <a:xfrm>
            <a:off x="329604" y="1362099"/>
            <a:ext cx="6959838" cy="5193247"/>
          </a:xfrm>
        </p:spPr>
        <p:txBody>
          <a:bodyPr>
            <a:normAutofit/>
          </a:bodyPr>
          <a:lstStyle/>
          <a:p>
            <a:pPr marL="0" indent="0" algn="just">
              <a:buNone/>
            </a:pPr>
            <a:r>
              <a:rPr lang="ru-RU" sz="3600" dirty="0" smtClean="0">
                <a:solidFill>
                  <a:schemeClr val="tx1"/>
                </a:solidFill>
                <a:latin typeface="Times New Roman" panose="02020603050405020304" pitchFamily="18" charset="0"/>
                <a:cs typeface="Times New Roman" panose="02020603050405020304" pitchFamily="18" charset="0"/>
              </a:rPr>
              <a:t>Прежде </a:t>
            </a:r>
            <a:r>
              <a:rPr lang="ru-RU" sz="3600" dirty="0">
                <a:solidFill>
                  <a:schemeClr val="tx1"/>
                </a:solidFill>
                <a:latin typeface="Times New Roman" panose="02020603050405020304" pitchFamily="18" charset="0"/>
                <a:cs typeface="Times New Roman" panose="02020603050405020304" pitchFamily="18" charset="0"/>
              </a:rPr>
              <a:t>чем начать работу за компьютером или приступить к чтению книги, обратите внимание, где находится источник света. Для глаз наиболее благоприятен рассеянный свет, падающий из-за левого плеча. По возможности пересядьте спиной к окну или лампе, если это не так.</a:t>
            </a:r>
          </a:p>
        </p:txBody>
      </p:sp>
      <p:pic>
        <p:nvPicPr>
          <p:cNvPr id="5" name="Рисунок 4"/>
          <p:cNvPicPr>
            <a:picLocks noChangeAspect="1"/>
          </p:cNvPicPr>
          <p:nvPr/>
        </p:nvPicPr>
        <p:blipFill>
          <a:blip r:embed="rId2"/>
          <a:stretch>
            <a:fillRect/>
          </a:stretch>
        </p:blipFill>
        <p:spPr>
          <a:xfrm>
            <a:off x="7803028" y="1442757"/>
            <a:ext cx="2032581" cy="2032581"/>
          </a:xfrm>
          <a:prstGeom prst="rect">
            <a:avLst/>
          </a:prstGeom>
        </p:spPr>
      </p:pic>
      <p:pic>
        <p:nvPicPr>
          <p:cNvPr id="6" name="Рисунок 5"/>
          <p:cNvPicPr>
            <a:picLocks noChangeAspect="1"/>
          </p:cNvPicPr>
          <p:nvPr/>
        </p:nvPicPr>
        <p:blipFill>
          <a:blip r:embed="rId3"/>
          <a:stretch>
            <a:fillRect/>
          </a:stretch>
        </p:blipFill>
        <p:spPr>
          <a:xfrm>
            <a:off x="7602345" y="3697846"/>
            <a:ext cx="3810000" cy="2857500"/>
          </a:xfrm>
          <a:prstGeom prst="rect">
            <a:avLst/>
          </a:prstGeom>
        </p:spPr>
      </p:pic>
    </p:spTree>
    <p:extLst>
      <p:ext uri="{BB962C8B-B14F-4D97-AF65-F5344CB8AC3E}">
        <p14:creationId xmlns:p14="http://schemas.microsoft.com/office/powerpoint/2010/main" val="394072708"/>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8297" y="434772"/>
            <a:ext cx="8596668" cy="904407"/>
          </a:xfrm>
        </p:spPr>
        <p:txBody>
          <a:bodyPr>
            <a:normAutofit/>
          </a:bodyPr>
          <a:lstStyle/>
          <a:p>
            <a:r>
              <a:rPr lang="ru-RU" sz="4800" b="1" dirty="0" smtClean="0">
                <a:solidFill>
                  <a:srgbClr val="0070C0"/>
                </a:solidFill>
                <a:latin typeface="Times New Roman" panose="02020603050405020304" pitchFamily="18" charset="0"/>
                <a:cs typeface="Times New Roman" panose="02020603050405020304" pitchFamily="18" charset="0"/>
              </a:rPr>
              <a:t>План:</a:t>
            </a:r>
            <a:endParaRPr lang="ru-RU" sz="40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1354" y="1339179"/>
            <a:ext cx="10806910" cy="5077119"/>
          </a:xfrm>
        </p:spPr>
        <p:txBody>
          <a:bodyPr>
            <a:normAutofit fontScale="92500" lnSpcReduction="20000"/>
          </a:bodyPr>
          <a:lstStyle/>
          <a:p>
            <a:r>
              <a:rPr lang="ru-RU" sz="3900" dirty="0" smtClean="0">
                <a:solidFill>
                  <a:schemeClr val="tx1"/>
                </a:solidFill>
                <a:latin typeface="Times New Roman" panose="02020603050405020304" pitchFamily="18" charset="0"/>
                <a:cs typeface="Times New Roman" panose="02020603050405020304" pitchFamily="18" charset="0"/>
              </a:rPr>
              <a:t>Введение</a:t>
            </a:r>
          </a:p>
          <a:p>
            <a:r>
              <a:rPr lang="ru-RU" sz="3900" dirty="0">
                <a:solidFill>
                  <a:schemeClr val="tx1"/>
                </a:solidFill>
                <a:latin typeface="Times New Roman" panose="02020603050405020304" pitchFamily="18" charset="0"/>
                <a:cs typeface="Times New Roman" panose="02020603050405020304" pitchFamily="18" charset="0"/>
              </a:rPr>
              <a:t>Как сохранить зрение при просмотре </a:t>
            </a:r>
            <a:r>
              <a:rPr lang="ru-RU" sz="3900" dirty="0" smtClean="0">
                <a:solidFill>
                  <a:schemeClr val="tx1"/>
                </a:solidFill>
                <a:latin typeface="Times New Roman" panose="02020603050405020304" pitchFamily="18" charset="0"/>
                <a:cs typeface="Times New Roman" panose="02020603050405020304" pitchFamily="18" charset="0"/>
              </a:rPr>
              <a:t>ТВ</a:t>
            </a:r>
          </a:p>
          <a:p>
            <a:r>
              <a:rPr lang="ru-RU" sz="3900" dirty="0">
                <a:solidFill>
                  <a:schemeClr val="tx1"/>
                </a:solidFill>
                <a:latin typeface="Times New Roman" panose="02020603050405020304" pitchFamily="18" charset="0"/>
                <a:cs typeface="Times New Roman" panose="02020603050405020304" pitchFamily="18" charset="0"/>
              </a:rPr>
              <a:t>Как сохранить зрение при работе за </a:t>
            </a:r>
            <a:r>
              <a:rPr lang="ru-RU" sz="3900" dirty="0" smtClean="0">
                <a:solidFill>
                  <a:schemeClr val="tx1"/>
                </a:solidFill>
                <a:latin typeface="Times New Roman" panose="02020603050405020304" pitchFamily="18" charset="0"/>
                <a:cs typeface="Times New Roman" panose="02020603050405020304" pitchFamily="18" charset="0"/>
              </a:rPr>
              <a:t>компьютером</a:t>
            </a:r>
          </a:p>
          <a:p>
            <a:r>
              <a:rPr lang="ru-RU" sz="3900" dirty="0">
                <a:solidFill>
                  <a:schemeClr val="tx1"/>
                </a:solidFill>
                <a:latin typeface="Times New Roman" panose="02020603050405020304" pitchFamily="18" charset="0"/>
                <a:cs typeface="Times New Roman" panose="02020603050405020304" pitchFamily="18" charset="0"/>
              </a:rPr>
              <a:t>Как снизить нагрузку на глаза при </a:t>
            </a:r>
            <a:r>
              <a:rPr lang="ru-RU" sz="3900" dirty="0" smtClean="0">
                <a:solidFill>
                  <a:schemeClr val="tx1"/>
                </a:solidFill>
                <a:latin typeface="Times New Roman" panose="02020603050405020304" pitchFamily="18" charset="0"/>
                <a:cs typeface="Times New Roman" panose="02020603050405020304" pitchFamily="18" charset="0"/>
              </a:rPr>
              <a:t>чтении</a:t>
            </a:r>
          </a:p>
          <a:p>
            <a:r>
              <a:rPr lang="ru-RU" sz="3900" dirty="0" smtClean="0">
                <a:solidFill>
                  <a:schemeClr val="tx1"/>
                </a:solidFill>
                <a:latin typeface="Times New Roman" panose="02020603050405020304" pitchFamily="18" charset="0"/>
                <a:cs typeface="Times New Roman" panose="02020603050405020304" pitchFamily="18" charset="0"/>
              </a:rPr>
              <a:t>Питание для сохранения зрения</a:t>
            </a:r>
          </a:p>
          <a:p>
            <a:r>
              <a:rPr lang="ru-RU" sz="3900" dirty="0">
                <a:solidFill>
                  <a:schemeClr val="tx1"/>
                </a:solidFill>
                <a:latin typeface="Times New Roman" panose="02020603050405020304" pitchFamily="18" charset="0"/>
                <a:cs typeface="Times New Roman" panose="02020603050405020304" pitchFamily="18" charset="0"/>
              </a:rPr>
              <a:t>Как делать гимнастику для глаз</a:t>
            </a:r>
            <a:r>
              <a:rPr lang="ru-RU" sz="3900" dirty="0" smtClean="0">
                <a:solidFill>
                  <a:schemeClr val="tx1"/>
                </a:solidFill>
                <a:latin typeface="Times New Roman" panose="02020603050405020304" pitchFamily="18" charset="0"/>
                <a:cs typeface="Times New Roman" panose="02020603050405020304" pitchFamily="18" charset="0"/>
              </a:rPr>
              <a:t>?</a:t>
            </a:r>
          </a:p>
          <a:p>
            <a:r>
              <a:rPr lang="ru-RU" sz="39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Полезные советы как сохранить </a:t>
            </a:r>
            <a:r>
              <a:rPr lang="ru-RU" sz="39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зрение</a:t>
            </a:r>
          </a:p>
          <a:p>
            <a:r>
              <a:rPr lang="ru-RU" sz="39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Вывод</a:t>
            </a:r>
            <a:r>
              <a:rPr lang="ru-RU" sz="3200" dirty="0">
                <a:solidFill>
                  <a:schemeClr val="tx1"/>
                </a:solidFill>
                <a:latin typeface="Times New Roman" panose="02020603050405020304" pitchFamily="18" charset="0"/>
                <a:cs typeface="Times New Roman" panose="02020603050405020304" pitchFamily="18" charset="0"/>
              </a:rPr>
              <a:t/>
            </a:r>
            <a:br>
              <a:rPr lang="ru-RU" sz="3200" dirty="0">
                <a:solidFill>
                  <a:schemeClr val="tx1"/>
                </a:solidFill>
                <a:latin typeface="Times New Roman" panose="02020603050405020304" pitchFamily="18" charset="0"/>
                <a:cs typeface="Times New Roman" panose="02020603050405020304" pitchFamily="18" charset="0"/>
              </a:rPr>
            </a:br>
            <a:r>
              <a:rPr lang="ru-RU" dirty="0"/>
              <a:t/>
            </a:r>
            <a:br>
              <a:rPr lang="ru-RU" dirty="0"/>
            </a:br>
            <a:endParaRPr lang="ru-RU" b="1" dirty="0" smtClean="0">
              <a:solidFill>
                <a:schemeClr val="tx2">
                  <a:lumMod val="50000"/>
                </a:schemeClr>
              </a:solidFill>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6547566" y="0"/>
            <a:ext cx="2857500" cy="1905000"/>
          </a:xfrm>
          <a:prstGeom prst="rect">
            <a:avLst/>
          </a:prstGeom>
        </p:spPr>
      </p:pic>
    </p:spTree>
    <p:extLst>
      <p:ext uri="{BB962C8B-B14F-4D97-AF65-F5344CB8AC3E}">
        <p14:creationId xmlns:p14="http://schemas.microsoft.com/office/powerpoint/2010/main" val="860283441"/>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rot="584384">
            <a:off x="7110376" y="3314265"/>
            <a:ext cx="4863513" cy="2992931"/>
          </a:xfrm>
          <a:prstGeom prst="rect">
            <a:avLst/>
          </a:prstGeom>
        </p:spPr>
      </p:pic>
      <p:sp>
        <p:nvSpPr>
          <p:cNvPr id="2" name="Заголовок 1"/>
          <p:cNvSpPr>
            <a:spLocks noGrp="1"/>
          </p:cNvSpPr>
          <p:nvPr>
            <p:ph type="title"/>
          </p:nvPr>
        </p:nvSpPr>
        <p:spPr>
          <a:xfrm>
            <a:off x="98922" y="41299"/>
            <a:ext cx="8596668" cy="1320800"/>
          </a:xfrm>
        </p:spPr>
        <p:txBody>
          <a:bodyPr>
            <a:normAutofit/>
          </a:bodyPr>
          <a:lstStyle/>
          <a:p>
            <a:pPr algn="ctr"/>
            <a:r>
              <a:rPr lang="ru-RU" sz="4400" dirty="0" smtClean="0">
                <a:solidFill>
                  <a:srgbClr val="0070C0"/>
                </a:solidFill>
                <a:latin typeface="Times New Roman" panose="02020603050405020304" pitchFamily="18" charset="0"/>
                <a:cs typeface="Times New Roman" panose="02020603050405020304" pitchFamily="18" charset="0"/>
              </a:rPr>
              <a:t>Лечение свежим воздухом </a:t>
            </a:r>
            <a:endParaRPr lang="ru-RU" sz="4400"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8923" y="721217"/>
            <a:ext cx="8426892" cy="5975797"/>
          </a:xfrm>
        </p:spPr>
        <p:txBody>
          <a:bodyPr>
            <a:normAutofit fontScale="92500"/>
          </a:bodyPr>
          <a:lstStyle/>
          <a:p>
            <a:pPr marL="0" indent="0" algn="just">
              <a:buNone/>
            </a:pPr>
            <a:r>
              <a:rPr lang="ru-RU" sz="3600" dirty="0" smtClean="0">
                <a:solidFill>
                  <a:schemeClr val="tx1"/>
                </a:solidFill>
                <a:latin typeface="Times New Roman" panose="02020603050405020304" pitchFamily="18" charset="0"/>
                <a:cs typeface="Times New Roman" panose="02020603050405020304" pitchFamily="18" charset="0"/>
              </a:rPr>
              <a:t>Свежий воздух способен творить чудеса. При многих заболеваниях пациентам рекомендуют прогулки. Не исключение и глазные болезни. Свежий воздух помогает нам восстанавливать силы, получать освежение и улучшать общее самочувствие организма. Почаще бывайте на природе, наслаждайтесь окружающим вас пейзажем. Полноценный отдых способствует восстановлению многих функций в организме, в том числе и зрения.</a:t>
            </a:r>
          </a:p>
          <a:p>
            <a:pPr marL="0" indent="0">
              <a:buNone/>
            </a:pPr>
            <a:endParaRPr lang="ru-RU" dirty="0"/>
          </a:p>
        </p:txBody>
      </p:sp>
    </p:spTree>
    <p:extLst>
      <p:ext uri="{BB962C8B-B14F-4D97-AF65-F5344CB8AC3E}">
        <p14:creationId xmlns:p14="http://schemas.microsoft.com/office/powerpoint/2010/main" val="3364301442"/>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488" y="180305"/>
            <a:ext cx="10354614" cy="6690574"/>
          </a:xfrm>
        </p:spPr>
        <p:txBody>
          <a:bodyPr>
            <a:normAutofit/>
          </a:bodyPr>
          <a:lstStyle/>
          <a:p>
            <a:pPr marL="0" indent="0" algn="just">
              <a:buNone/>
            </a:pPr>
            <a:r>
              <a:rPr lang="ru-RU" sz="3600" dirty="0">
                <a:latin typeface="Times New Roman" panose="02020603050405020304" pitchFamily="18" charset="0"/>
                <a:cs typeface="Times New Roman" panose="02020603050405020304" pitchFamily="18" charset="0"/>
              </a:rPr>
              <a:t>4) Положим пальчики на кончик носа  и  в течение нескольких  секунд смотрим на эту точку.</a:t>
            </a:r>
          </a:p>
          <a:p>
            <a:pPr marL="0" indent="0" algn="just">
              <a:buNone/>
            </a:pPr>
            <a:r>
              <a:rPr lang="ru-RU" sz="3600" dirty="0">
                <a:latin typeface="Times New Roman" panose="02020603050405020304" pitchFamily="18" charset="0"/>
                <a:cs typeface="Times New Roman" panose="02020603050405020304" pitchFamily="18" charset="0"/>
              </a:rPr>
              <a:t>5) Быстро моргаем в течение десяти секунд.</a:t>
            </a:r>
          </a:p>
          <a:p>
            <a:pPr marL="0" indent="0" algn="just">
              <a:buNone/>
            </a:pPr>
            <a:r>
              <a:rPr lang="ru-RU" sz="3600" dirty="0">
                <a:latin typeface="Times New Roman" panose="02020603050405020304" pitchFamily="18" charset="0"/>
                <a:cs typeface="Times New Roman" panose="02020603050405020304" pitchFamily="18" charset="0"/>
              </a:rPr>
              <a:t>6) Положите  ладошки на глаза, перекрестив пальцы на лбу и дождитесь темноты перед глазами.</a:t>
            </a:r>
          </a:p>
          <a:p>
            <a:pPr marL="0" indent="0" algn="just">
              <a:buNone/>
            </a:pPr>
            <a:r>
              <a:rPr lang="ru-RU" sz="3600" dirty="0">
                <a:latin typeface="Times New Roman" panose="02020603050405020304" pitchFamily="18" charset="0"/>
                <a:cs typeface="Times New Roman" panose="02020603050405020304" pitchFamily="18" charset="0"/>
              </a:rPr>
              <a:t>7) Очень полезно рассматривать предметы находящиеся вдали, за окном.</a:t>
            </a:r>
          </a:p>
          <a:p>
            <a:pPr marL="0" indent="0" algn="just">
              <a:buNone/>
            </a:pPr>
            <a:endParaRPr lang="ru-RU" sz="3200" dirty="0"/>
          </a:p>
        </p:txBody>
      </p:sp>
      <p:pic>
        <p:nvPicPr>
          <p:cNvPr id="4" name="Рисунок 3"/>
          <p:cNvPicPr>
            <a:picLocks noChangeAspect="1"/>
          </p:cNvPicPr>
          <p:nvPr/>
        </p:nvPicPr>
        <p:blipFill>
          <a:blip r:embed="rId2"/>
          <a:stretch>
            <a:fillRect/>
          </a:stretch>
        </p:blipFill>
        <p:spPr>
          <a:xfrm>
            <a:off x="4124970" y="4352925"/>
            <a:ext cx="4829175" cy="2505075"/>
          </a:xfrm>
          <a:prstGeom prst="rect">
            <a:avLst/>
          </a:prstGeom>
        </p:spPr>
      </p:pic>
    </p:spTree>
    <p:extLst>
      <p:ext uri="{BB962C8B-B14F-4D97-AF65-F5344CB8AC3E}">
        <p14:creationId xmlns:p14="http://schemas.microsoft.com/office/powerpoint/2010/main" val="388447030"/>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1668" y="386367"/>
            <a:ext cx="9132334" cy="5654996"/>
          </a:xfrm>
        </p:spPr>
        <p:txBody>
          <a:bodyPr>
            <a:normAutofit/>
          </a:bodyPr>
          <a:lstStyle/>
          <a:p>
            <a:pPr marL="0" indent="0" algn="just">
              <a:buNone/>
            </a:pPr>
            <a:r>
              <a:rPr lang="ru-RU" sz="5400" dirty="0">
                <a:latin typeface="Times New Roman" panose="02020603050405020304" pitchFamily="18" charset="0"/>
                <a:cs typeface="Times New Roman" panose="02020603050405020304" pitchFamily="18" charset="0"/>
              </a:rPr>
              <a:t>не щурьтесь, чтобы глаза не сжимались  и веки не испытывали сильного напряжения</a:t>
            </a:r>
          </a:p>
        </p:txBody>
      </p:sp>
      <p:pic>
        <p:nvPicPr>
          <p:cNvPr id="4" name="Рисунок 3"/>
          <p:cNvPicPr>
            <a:picLocks noChangeAspect="1"/>
          </p:cNvPicPr>
          <p:nvPr/>
        </p:nvPicPr>
        <p:blipFill>
          <a:blip r:embed="rId2"/>
          <a:stretch>
            <a:fillRect/>
          </a:stretch>
        </p:blipFill>
        <p:spPr>
          <a:xfrm>
            <a:off x="4707835" y="3213865"/>
            <a:ext cx="5715000" cy="3209925"/>
          </a:xfrm>
          <a:prstGeom prst="rect">
            <a:avLst/>
          </a:prstGeom>
        </p:spPr>
      </p:pic>
      <p:sp>
        <p:nvSpPr>
          <p:cNvPr id="5" name="Умножение 4"/>
          <p:cNvSpPr/>
          <p:nvPr/>
        </p:nvSpPr>
        <p:spPr>
          <a:xfrm>
            <a:off x="6478072" y="1578248"/>
            <a:ext cx="6389135" cy="429510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08301212"/>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120" y="705277"/>
            <a:ext cx="8596668" cy="3880773"/>
          </a:xfrm>
        </p:spPr>
        <p:txBody>
          <a:bodyPr>
            <a:normAutofit/>
          </a:bodyPr>
          <a:lstStyle/>
          <a:p>
            <a:pPr marL="0" indent="0" algn="just">
              <a:buNone/>
            </a:pPr>
            <a:r>
              <a:rPr lang="ru-RU" sz="6000" dirty="0">
                <a:solidFill>
                  <a:schemeClr val="tx1"/>
                </a:solidFill>
                <a:latin typeface="Times New Roman" panose="02020603050405020304" pitchFamily="18" charset="0"/>
                <a:cs typeface="Times New Roman" panose="02020603050405020304" pitchFamily="18" charset="0"/>
              </a:rPr>
              <a:t>избавьтесь от привычки читать в транспорте</a:t>
            </a:r>
          </a:p>
        </p:txBody>
      </p:sp>
      <p:pic>
        <p:nvPicPr>
          <p:cNvPr id="6" name="Рисунок 5"/>
          <p:cNvPicPr>
            <a:picLocks noChangeAspect="1"/>
          </p:cNvPicPr>
          <p:nvPr/>
        </p:nvPicPr>
        <p:blipFill>
          <a:blip r:embed="rId2"/>
          <a:stretch>
            <a:fillRect/>
          </a:stretch>
        </p:blipFill>
        <p:spPr>
          <a:xfrm>
            <a:off x="5298316" y="3002754"/>
            <a:ext cx="2857500" cy="2857500"/>
          </a:xfrm>
          <a:prstGeom prst="rect">
            <a:avLst/>
          </a:prstGeom>
        </p:spPr>
      </p:pic>
      <p:sp>
        <p:nvSpPr>
          <p:cNvPr id="8" name="Умножение 7"/>
          <p:cNvSpPr/>
          <p:nvPr/>
        </p:nvSpPr>
        <p:spPr>
          <a:xfrm>
            <a:off x="1281776" y="3213865"/>
            <a:ext cx="6389135" cy="429510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9998193"/>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9604" y="524972"/>
            <a:ext cx="8596668" cy="3880773"/>
          </a:xfrm>
        </p:spPr>
        <p:txBody>
          <a:bodyPr>
            <a:normAutofit/>
          </a:bodyPr>
          <a:lstStyle/>
          <a:p>
            <a:pPr marL="0" indent="0" algn="just">
              <a:buNone/>
            </a:pPr>
            <a:r>
              <a:rPr lang="ru-RU" sz="4400" dirty="0">
                <a:latin typeface="Times New Roman" panose="02020603050405020304" pitchFamily="18" charset="0"/>
                <a:cs typeface="Times New Roman" panose="02020603050405020304" pitchFamily="18" charset="0"/>
              </a:rPr>
              <a:t>Не забывайте почаще моргать. Так вы увлажните слизистую оболочку глаз и сохраните их от пересыхания</a:t>
            </a:r>
            <a:r>
              <a:rPr lang="ru-RU" sz="4400" dirty="0" smtClean="0">
                <a:latin typeface="Times New Roman" panose="02020603050405020304" pitchFamily="18" charset="0"/>
                <a:cs typeface="Times New Roman" panose="02020603050405020304" pitchFamily="18" charset="0"/>
              </a:rPr>
              <a:t>.</a:t>
            </a:r>
          </a:p>
          <a:p>
            <a:pPr marL="0" indent="0">
              <a:buNone/>
            </a:pPr>
            <a:endParaRPr lang="ru-RU" sz="4000" dirty="0"/>
          </a:p>
        </p:txBody>
      </p:sp>
      <p:pic>
        <p:nvPicPr>
          <p:cNvPr id="5" name="Рисунок 4"/>
          <p:cNvPicPr>
            <a:picLocks noChangeAspect="1"/>
          </p:cNvPicPr>
          <p:nvPr/>
        </p:nvPicPr>
        <p:blipFill>
          <a:blip r:embed="rId2"/>
          <a:stretch>
            <a:fillRect/>
          </a:stretch>
        </p:blipFill>
        <p:spPr>
          <a:xfrm>
            <a:off x="1276886" y="3311279"/>
            <a:ext cx="6057900" cy="3171825"/>
          </a:xfrm>
          <a:prstGeom prst="rect">
            <a:avLst/>
          </a:prstGeom>
        </p:spPr>
      </p:pic>
    </p:spTree>
    <p:extLst>
      <p:ext uri="{BB962C8B-B14F-4D97-AF65-F5344CB8AC3E}">
        <p14:creationId xmlns:p14="http://schemas.microsoft.com/office/powerpoint/2010/main" val="204494768"/>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2642"/>
            <a:ext cx="7693935" cy="6345907"/>
          </a:xfrm>
        </p:spPr>
        <p:txBody>
          <a:bodyPr>
            <a:normAutofit/>
          </a:bodyPr>
          <a:lstStyle/>
          <a:p>
            <a:pPr marL="0" indent="0" algn="ctr">
              <a:buNone/>
            </a:pPr>
            <a:r>
              <a:rPr lang="ru-RU" sz="4000" dirty="0">
                <a:solidFill>
                  <a:srgbClr val="C00000"/>
                </a:solidFill>
              </a:rPr>
              <a:t>Долой вредные привычки!</a:t>
            </a:r>
          </a:p>
          <a:p>
            <a:pPr marL="0" indent="0" algn="ctr">
              <a:buNone/>
            </a:pPr>
            <a:r>
              <a:rPr lang="ru-RU" sz="3600" dirty="0">
                <a:solidFill>
                  <a:schemeClr val="tx1"/>
                </a:solidFill>
                <a:latin typeface="Times New Roman" panose="02020603050405020304" pitchFamily="18" charset="0"/>
                <a:cs typeface="Times New Roman" panose="02020603050405020304" pitchFamily="18" charset="0"/>
              </a:rPr>
              <a:t>Не все знают, что при курении повышается внутриглазное давление. Поэтому для сохранения здоровья своего органа зрения необходимо избавляться от этой вредной привычки. К тому же, при отказе от курения пользу получат не только глаза, но и весь организм в целом. Ради собственного здоровья стоит приложить усилия</a:t>
            </a:r>
          </a:p>
          <a:p>
            <a:pPr marL="0" indent="0">
              <a:buNone/>
            </a:pPr>
            <a:endParaRPr lang="ru-RU" dirty="0"/>
          </a:p>
        </p:txBody>
      </p:sp>
      <p:pic>
        <p:nvPicPr>
          <p:cNvPr id="4" name="Рисунок 3"/>
          <p:cNvPicPr>
            <a:picLocks noChangeAspect="1"/>
          </p:cNvPicPr>
          <p:nvPr/>
        </p:nvPicPr>
        <p:blipFill>
          <a:blip r:embed="rId2"/>
          <a:stretch>
            <a:fillRect/>
          </a:stretch>
        </p:blipFill>
        <p:spPr>
          <a:xfrm rot="20451492">
            <a:off x="7699124" y="1147381"/>
            <a:ext cx="4323411" cy="2660561"/>
          </a:xfrm>
          <a:prstGeom prst="rect">
            <a:avLst/>
          </a:prstGeom>
        </p:spPr>
      </p:pic>
      <p:pic>
        <p:nvPicPr>
          <p:cNvPr id="5" name="Рисунок 4"/>
          <p:cNvPicPr>
            <a:picLocks noChangeAspect="1"/>
          </p:cNvPicPr>
          <p:nvPr/>
        </p:nvPicPr>
        <p:blipFill>
          <a:blip r:embed="rId3"/>
          <a:stretch>
            <a:fillRect/>
          </a:stretch>
        </p:blipFill>
        <p:spPr>
          <a:xfrm>
            <a:off x="9035716" y="4443230"/>
            <a:ext cx="2695485" cy="1795193"/>
          </a:xfrm>
          <a:prstGeom prst="rect">
            <a:avLst/>
          </a:prstGeom>
        </p:spPr>
      </p:pic>
    </p:spTree>
    <p:extLst>
      <p:ext uri="{BB962C8B-B14F-4D97-AF65-F5344CB8AC3E}">
        <p14:creationId xmlns:p14="http://schemas.microsoft.com/office/powerpoint/2010/main" val="2993595467"/>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487" y="257577"/>
            <a:ext cx="11818513" cy="4997003"/>
          </a:xfrm>
        </p:spPr>
        <p:txBody>
          <a:bodyPr/>
          <a:lstStyle/>
          <a:p>
            <a:pPr marL="0" indent="0" algn="ctr">
              <a:buNone/>
            </a:pPr>
            <a:r>
              <a:rPr lang="ru-RU" sz="4000" b="1" dirty="0">
                <a:solidFill>
                  <a:srgbClr val="C00000"/>
                </a:solidFill>
                <a:latin typeface="Times New Roman" panose="02020603050405020304" pitchFamily="18" charset="0"/>
                <a:cs typeface="Times New Roman" panose="02020603050405020304" pitchFamily="18" charset="0"/>
              </a:rPr>
              <a:t>Давление под </a:t>
            </a:r>
            <a:r>
              <a:rPr lang="ru-RU" sz="4000" b="1" dirty="0" smtClean="0">
                <a:solidFill>
                  <a:srgbClr val="C00000"/>
                </a:solidFill>
                <a:latin typeface="Times New Roman" panose="02020603050405020304" pitchFamily="18" charset="0"/>
                <a:cs typeface="Times New Roman" panose="02020603050405020304" pitchFamily="18" charset="0"/>
              </a:rPr>
              <a:t>контроль.</a:t>
            </a:r>
          </a:p>
          <a:p>
            <a:pPr marL="0" indent="0" algn="just">
              <a:buNone/>
            </a:pPr>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Специалистами было установлено, что многие заболевания глаз имеют прямую зависимость от повышенного артериального давления. Чтобы исключить возможность ухудшения зрения по этой причине, нужно установить контроль над своим давлением и своевременно измерять его. </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393444" y="3227139"/>
            <a:ext cx="5439580" cy="3347434"/>
          </a:xfrm>
          <a:prstGeom prst="rect">
            <a:avLst/>
          </a:prstGeom>
        </p:spPr>
      </p:pic>
      <p:pic>
        <p:nvPicPr>
          <p:cNvPr id="5" name="Рисунок 4"/>
          <p:cNvPicPr>
            <a:picLocks noChangeAspect="1"/>
          </p:cNvPicPr>
          <p:nvPr/>
        </p:nvPicPr>
        <p:blipFill>
          <a:blip r:embed="rId3"/>
          <a:stretch>
            <a:fillRect/>
          </a:stretch>
        </p:blipFill>
        <p:spPr>
          <a:xfrm>
            <a:off x="599814" y="3541598"/>
            <a:ext cx="4567304" cy="3032975"/>
          </a:xfrm>
          <a:prstGeom prst="rect">
            <a:avLst/>
          </a:prstGeom>
        </p:spPr>
      </p:pic>
    </p:spTree>
    <p:extLst>
      <p:ext uri="{BB962C8B-B14F-4D97-AF65-F5344CB8AC3E}">
        <p14:creationId xmlns:p14="http://schemas.microsoft.com/office/powerpoint/2010/main" val="705667712"/>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246" y="261871"/>
            <a:ext cx="8596668" cy="1320800"/>
          </a:xfrm>
        </p:spPr>
        <p:txBody>
          <a:bodyPr/>
          <a:lstStyle/>
          <a:p>
            <a:pPr algn="ctr"/>
            <a:r>
              <a:rPr lang="ru-RU" sz="4400" b="1" dirty="0">
                <a:solidFill>
                  <a:srgbClr val="FF0000"/>
                </a:solidFill>
              </a:rPr>
              <a:t>Вывод: </a:t>
            </a:r>
            <a:endParaRPr lang="ru-RU" b="1" dirty="0">
              <a:solidFill>
                <a:srgbClr val="FF0000"/>
              </a:solidFill>
            </a:endParaRPr>
          </a:p>
        </p:txBody>
      </p:sp>
      <p:sp>
        <p:nvSpPr>
          <p:cNvPr id="3" name="Объект 2"/>
          <p:cNvSpPr>
            <a:spLocks noGrp="1"/>
          </p:cNvSpPr>
          <p:nvPr>
            <p:ph idx="1"/>
          </p:nvPr>
        </p:nvSpPr>
        <p:spPr>
          <a:xfrm>
            <a:off x="464246" y="922271"/>
            <a:ext cx="8861878" cy="4624686"/>
          </a:xfrm>
        </p:spPr>
        <p:txBody>
          <a:bodyPr>
            <a:normAutofit lnSpcReduction="10000"/>
          </a:bodyPr>
          <a:lstStyle/>
          <a:p>
            <a:pPr marL="0" indent="0" algn="ctr">
              <a:buNone/>
            </a:pPr>
            <a:r>
              <a:rPr lang="ru-RU" sz="3200" dirty="0"/>
              <a:t>С</a:t>
            </a:r>
            <a:r>
              <a:rPr lang="ru-RU" sz="3200" dirty="0" smtClean="0"/>
              <a:t>тарайтесь </a:t>
            </a:r>
            <a:r>
              <a:rPr lang="ru-RU" sz="3200" dirty="0"/>
              <a:t>как можно  меньше времени сидеть за телевизором, компьютером, если вам приходиться работать за компьютером делайте перерывы, гимнастику, больше бывайте на свежем воздухе на природе, рассматривайте деревья, цветы, растения, по чаще смотрите вдаль — все это поможет сохранить хорошее зрение</a:t>
            </a:r>
            <a:r>
              <a:rPr lang="ru-RU" sz="3200" dirty="0" smtClean="0"/>
              <a:t>.</a:t>
            </a:r>
            <a:endParaRPr lang="ru-RU" dirty="0"/>
          </a:p>
          <a:p>
            <a:pPr marL="0" indent="0" algn="ctr">
              <a:buNone/>
            </a:pPr>
            <a:r>
              <a:rPr lang="ru-RU" sz="3600" b="1" i="1" dirty="0">
                <a:solidFill>
                  <a:schemeClr val="accent1">
                    <a:lumMod val="75000"/>
                  </a:schemeClr>
                </a:solidFill>
                <a:effectLst>
                  <a:outerShdw blurRad="38100" dist="38100" dir="2700000" algn="tl">
                    <a:srgbClr val="000000">
                      <a:alpha val="43137"/>
                    </a:srgbClr>
                  </a:outerShdw>
                </a:effectLst>
              </a:rPr>
              <a:t>Будьте здоровы!</a:t>
            </a:r>
          </a:p>
        </p:txBody>
      </p:sp>
      <p:pic>
        <p:nvPicPr>
          <p:cNvPr id="5" name="Рисунок 4"/>
          <p:cNvPicPr>
            <a:picLocks noChangeAspect="1"/>
          </p:cNvPicPr>
          <p:nvPr/>
        </p:nvPicPr>
        <p:blipFill>
          <a:blip r:embed="rId2"/>
          <a:stretch>
            <a:fillRect/>
          </a:stretch>
        </p:blipFill>
        <p:spPr>
          <a:xfrm>
            <a:off x="3683972" y="5213492"/>
            <a:ext cx="2157215" cy="1438143"/>
          </a:xfrm>
          <a:prstGeom prst="rect">
            <a:avLst/>
          </a:prstGeom>
        </p:spPr>
      </p:pic>
    </p:spTree>
    <p:extLst>
      <p:ext uri="{BB962C8B-B14F-4D97-AF65-F5344CB8AC3E}">
        <p14:creationId xmlns:p14="http://schemas.microsoft.com/office/powerpoint/2010/main" val="159730858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br>
              <a:rPr lang="ru-RU" dirty="0" smtClean="0"/>
            </a:br>
            <a:endParaRPr lang="ru-RU" dirty="0"/>
          </a:p>
        </p:txBody>
      </p:sp>
      <p:sp>
        <p:nvSpPr>
          <p:cNvPr id="3" name="Объект 2"/>
          <p:cNvSpPr>
            <a:spLocks noGrp="1"/>
          </p:cNvSpPr>
          <p:nvPr>
            <p:ph idx="1"/>
          </p:nvPr>
        </p:nvSpPr>
        <p:spPr/>
        <p:txBody>
          <a:bodyPr/>
          <a:lstStyle/>
          <a:p>
            <a:r>
              <a:rPr lang="en-US" dirty="0">
                <a:solidFill>
                  <a:schemeClr val="tx1">
                    <a:lumMod val="95000"/>
                    <a:lumOff val="5000"/>
                  </a:schemeClr>
                </a:solidFill>
                <a:hlinkClick r:id="rId2"/>
              </a:rPr>
              <a:t>http://blogopic.ru/post342723737</a:t>
            </a:r>
            <a:r>
              <a:rPr lang="en-US" dirty="0" smtClean="0">
                <a:solidFill>
                  <a:schemeClr val="tx1">
                    <a:lumMod val="95000"/>
                    <a:lumOff val="5000"/>
                  </a:schemeClr>
                </a:solidFill>
                <a:hlinkClick r:id="rId2"/>
              </a:rPr>
              <a:t>/</a:t>
            </a:r>
            <a:endParaRPr lang="ru-RU" dirty="0" smtClean="0">
              <a:solidFill>
                <a:schemeClr val="tx1">
                  <a:lumMod val="95000"/>
                  <a:lumOff val="5000"/>
                </a:schemeClr>
              </a:solidFill>
            </a:endParaRPr>
          </a:p>
          <a:p>
            <a:r>
              <a:rPr lang="en-US" dirty="0">
                <a:solidFill>
                  <a:schemeClr val="tx1">
                    <a:lumMod val="95000"/>
                    <a:lumOff val="5000"/>
                  </a:schemeClr>
                </a:solidFill>
                <a:hlinkClick r:id="rId3"/>
              </a:rPr>
              <a:t>http://www.horosheezrenie.ru/rekomendacii-po-sohraneniju-zrenija</a:t>
            </a:r>
            <a:r>
              <a:rPr lang="en-US" dirty="0" smtClean="0">
                <a:solidFill>
                  <a:schemeClr val="tx1">
                    <a:lumMod val="95000"/>
                    <a:lumOff val="5000"/>
                  </a:schemeClr>
                </a:solidFill>
                <a:hlinkClick r:id="rId3"/>
              </a:rPr>
              <a:t>/</a:t>
            </a:r>
            <a:endParaRPr lang="ru-RU" dirty="0" smtClean="0">
              <a:solidFill>
                <a:schemeClr val="tx1">
                  <a:lumMod val="95000"/>
                  <a:lumOff val="5000"/>
                </a:schemeClr>
              </a:solidFill>
            </a:endParaRPr>
          </a:p>
          <a:p>
            <a:r>
              <a:rPr lang="ru-RU" dirty="0"/>
              <a:t>Грегори Р. Разумный глаз. — М., 2003</a:t>
            </a:r>
            <a:r>
              <a:rPr lang="ru-RU" dirty="0" smtClean="0"/>
              <a:t>.</a:t>
            </a:r>
          </a:p>
          <a:p>
            <a:r>
              <a:rPr lang="ru-RU" dirty="0" err="1"/>
              <a:t>Молковский</a:t>
            </a:r>
            <a:r>
              <a:rPr lang="ru-RU" dirty="0"/>
              <a:t> А. Зрение человека. — С.: «Слово», 1983. — 347 с.</a:t>
            </a:r>
          </a:p>
        </p:txBody>
      </p:sp>
    </p:spTree>
    <p:extLst>
      <p:ext uri="{BB962C8B-B14F-4D97-AF65-F5344CB8AC3E}">
        <p14:creationId xmlns:p14="http://schemas.microsoft.com/office/powerpoint/2010/main" val="3053900698"/>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rot="296296">
            <a:off x="7073885" y="473123"/>
            <a:ext cx="4792882" cy="3805507"/>
          </a:xfrm>
          <a:prstGeom prst="rect">
            <a:avLst/>
          </a:prstGeom>
        </p:spPr>
      </p:pic>
      <p:sp>
        <p:nvSpPr>
          <p:cNvPr id="7" name="Прямоугольник 6"/>
          <p:cNvSpPr/>
          <p:nvPr/>
        </p:nvSpPr>
        <p:spPr>
          <a:xfrm>
            <a:off x="471497" y="273894"/>
            <a:ext cx="5241702" cy="6463308"/>
          </a:xfrm>
          <a:prstGeom prst="rect">
            <a:avLst/>
          </a:prstGeom>
        </p:spPr>
        <p:txBody>
          <a:bodyPr wrap="square">
            <a:spAutoFit/>
          </a:bodyPr>
          <a:lstStyle/>
          <a:p>
            <a:pPr algn="ctr"/>
            <a:r>
              <a:rPr lang="ru-RU" sz="5400" b="1" dirty="0" smtClean="0">
                <a:solidFill>
                  <a:srgbClr val="0070C0"/>
                </a:solidFill>
                <a:latin typeface="Times New Roman" panose="02020603050405020304" pitchFamily="18" charset="0"/>
                <a:cs typeface="Times New Roman" panose="02020603050405020304" pitchFamily="18" charset="0"/>
              </a:rPr>
              <a:t>ВВЕДЕНИЕ:</a:t>
            </a:r>
          </a:p>
          <a:p>
            <a:pPr algn="just"/>
            <a:r>
              <a:rPr lang="ru-RU" sz="3600" b="1" dirty="0" smtClean="0">
                <a:latin typeface="Times New Roman" panose="02020603050405020304" pitchFamily="18" charset="0"/>
                <a:cs typeface="Times New Roman" panose="02020603050405020304" pitchFamily="18" charset="0"/>
              </a:rPr>
              <a:t>Хорошее </a:t>
            </a:r>
            <a:r>
              <a:rPr lang="ru-RU" sz="3600" b="1" dirty="0">
                <a:latin typeface="Times New Roman" panose="02020603050405020304" pitchFamily="18" charset="0"/>
                <a:cs typeface="Times New Roman" panose="02020603050405020304" pitchFamily="18" charset="0"/>
              </a:rPr>
              <a:t>зрение – это залог комфортной жизни без всяческих ограничений. Визуально человек воспринимает 90% информации, и это весомый аргумент, когда дело заходит об уходе за </a:t>
            </a:r>
            <a:r>
              <a:rPr lang="ru-RU" sz="3600" b="1" dirty="0" smtClean="0">
                <a:latin typeface="Times New Roman" panose="02020603050405020304" pitchFamily="18" charset="0"/>
                <a:cs typeface="Times New Roman" panose="02020603050405020304" pitchFamily="18" charset="0"/>
              </a:rPr>
              <a:t>глазами.</a:t>
            </a:r>
            <a:endParaRPr lang="ru-RU" sz="3600"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a:stretch>
            <a:fillRect/>
          </a:stretch>
        </p:blipFill>
        <p:spPr>
          <a:xfrm>
            <a:off x="6027845" y="4176464"/>
            <a:ext cx="3026003" cy="2681536"/>
          </a:xfrm>
          <a:prstGeom prst="rect">
            <a:avLst/>
          </a:prstGeom>
        </p:spPr>
      </p:pic>
    </p:spTree>
    <p:extLst>
      <p:ext uri="{BB962C8B-B14F-4D97-AF65-F5344CB8AC3E}">
        <p14:creationId xmlns:p14="http://schemas.microsoft.com/office/powerpoint/2010/main" val="3764347177"/>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6062" y="141668"/>
            <a:ext cx="9067940" cy="5899695"/>
          </a:xfrm>
        </p:spPr>
        <p:txBody>
          <a:bodyPr/>
          <a:lstStyle/>
          <a:p>
            <a:pPr marL="0" indent="0" algn="just">
              <a:buNone/>
            </a:pPr>
            <a:r>
              <a:rPr lang="ru-RU" sz="4400" dirty="0">
                <a:latin typeface="Times New Roman" panose="02020603050405020304" pitchFamily="18" charset="0"/>
                <a:cs typeface="Times New Roman" panose="02020603050405020304" pitchFamily="18" charset="0"/>
              </a:rPr>
              <a:t>Чтобы не утратить способность видеть «все как есть», следует соблюдать некоторые рекомендации для сохранения хорошего </a:t>
            </a:r>
            <a:r>
              <a:rPr lang="ru-RU" sz="4400" dirty="0" smtClean="0">
                <a:latin typeface="Times New Roman" panose="02020603050405020304" pitchFamily="18" charset="0"/>
                <a:cs typeface="Times New Roman" panose="02020603050405020304" pitchFamily="18" charset="0"/>
              </a:rPr>
              <a:t>зрения!</a:t>
            </a:r>
            <a:endParaRPr lang="ru-RU" sz="4400"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5" name="Рисунок 4"/>
          <p:cNvPicPr>
            <a:picLocks noChangeAspect="1"/>
          </p:cNvPicPr>
          <p:nvPr/>
        </p:nvPicPr>
        <p:blipFill>
          <a:blip r:embed="rId2"/>
          <a:stretch>
            <a:fillRect/>
          </a:stretch>
        </p:blipFill>
        <p:spPr>
          <a:xfrm rot="1270610">
            <a:off x="8304577" y="3069373"/>
            <a:ext cx="3350271" cy="2184959"/>
          </a:xfrm>
          <a:prstGeom prst="rect">
            <a:avLst/>
          </a:prstGeom>
        </p:spPr>
      </p:pic>
      <p:pic>
        <p:nvPicPr>
          <p:cNvPr id="7" name="Рисунок 6"/>
          <p:cNvPicPr>
            <a:picLocks noChangeAspect="1"/>
          </p:cNvPicPr>
          <p:nvPr/>
        </p:nvPicPr>
        <p:blipFill>
          <a:blip r:embed="rId3"/>
          <a:stretch>
            <a:fillRect/>
          </a:stretch>
        </p:blipFill>
        <p:spPr>
          <a:xfrm>
            <a:off x="1084627" y="3091515"/>
            <a:ext cx="6487653" cy="3479741"/>
          </a:xfrm>
          <a:prstGeom prst="rect">
            <a:avLst/>
          </a:prstGeom>
        </p:spPr>
      </p:pic>
    </p:spTree>
    <p:extLst>
      <p:ext uri="{BB962C8B-B14F-4D97-AF65-F5344CB8AC3E}">
        <p14:creationId xmlns:p14="http://schemas.microsoft.com/office/powerpoint/2010/main" val="2348356324"/>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87628"/>
            <a:ext cx="10771984" cy="948744"/>
          </a:xfrm>
        </p:spPr>
        <p:txBody>
          <a:bodyPr>
            <a:noAutofit/>
          </a:bodyPr>
          <a:lstStyle/>
          <a:p>
            <a:pPr algn="ctr"/>
            <a:r>
              <a:rPr lang="ru-RU" sz="4800" b="1" dirty="0">
                <a:solidFill>
                  <a:srgbClr val="0070C0"/>
                </a:solidFill>
                <a:latin typeface="Times New Roman" panose="02020603050405020304" pitchFamily="18" charset="0"/>
                <a:cs typeface="Times New Roman" panose="02020603050405020304" pitchFamily="18" charset="0"/>
              </a:rPr>
              <a:t>Как сохранить зрение при просмотре ТВ</a:t>
            </a:r>
            <a:r>
              <a:rPr lang="ru-RU" sz="4400" b="1" dirty="0">
                <a:solidFill>
                  <a:schemeClr val="tx2">
                    <a:lumMod val="50000"/>
                  </a:schemeClr>
                </a:solidFill>
              </a:rPr>
              <a:t/>
            </a:r>
            <a:br>
              <a:rPr lang="ru-RU" sz="4400" b="1" dirty="0">
                <a:solidFill>
                  <a:schemeClr val="tx2">
                    <a:lumMod val="50000"/>
                  </a:schemeClr>
                </a:solidFill>
              </a:rPr>
            </a:br>
            <a:endParaRPr lang="ru-RU" sz="4400" b="1" dirty="0">
              <a:solidFill>
                <a:schemeClr val="tx2">
                  <a:lumMod val="50000"/>
                </a:schemeClr>
              </a:solidFill>
            </a:endParaRPr>
          </a:p>
        </p:txBody>
      </p:sp>
      <p:sp>
        <p:nvSpPr>
          <p:cNvPr id="3" name="Объект 2"/>
          <p:cNvSpPr>
            <a:spLocks noGrp="1"/>
          </p:cNvSpPr>
          <p:nvPr>
            <p:ph idx="1"/>
          </p:nvPr>
        </p:nvSpPr>
        <p:spPr>
          <a:xfrm>
            <a:off x="360608" y="1558345"/>
            <a:ext cx="4919730" cy="4507604"/>
          </a:xfrm>
        </p:spPr>
        <p:txBody>
          <a:bodyPr>
            <a:noAutofit/>
          </a:bodyPr>
          <a:lstStyle/>
          <a:p>
            <a:pPr marL="0" indent="0" algn="just">
              <a:buNone/>
            </a:pPr>
            <a:r>
              <a:rPr lang="ru-RU" sz="3600" dirty="0" smtClean="0">
                <a:solidFill>
                  <a:schemeClr val="tx1"/>
                </a:solidFill>
                <a:latin typeface="Times New Roman" panose="02020603050405020304" pitchFamily="18" charset="0"/>
                <a:cs typeface="Times New Roman" panose="02020603050405020304" pitchFamily="18" charset="0"/>
              </a:rPr>
              <a:t>Один </a:t>
            </a:r>
            <a:r>
              <a:rPr lang="ru-RU" sz="3600" dirty="0">
                <a:solidFill>
                  <a:schemeClr val="tx1"/>
                </a:solidFill>
                <a:latin typeface="Times New Roman" panose="02020603050405020304" pitchFamily="18" charset="0"/>
                <a:cs typeface="Times New Roman" panose="02020603050405020304" pitchFamily="18" charset="0"/>
              </a:rPr>
              <a:t>из основных факторов развития болезней </a:t>
            </a:r>
            <a:r>
              <a:rPr lang="ru-RU" sz="3600" dirty="0" smtClean="0">
                <a:solidFill>
                  <a:schemeClr val="tx1"/>
                </a:solidFill>
                <a:latin typeface="Times New Roman" panose="02020603050405020304" pitchFamily="18" charset="0"/>
                <a:cs typeface="Times New Roman" panose="02020603050405020304" pitchFamily="18" charset="0"/>
              </a:rPr>
              <a:t>глаз</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smtClean="0">
                <a:solidFill>
                  <a:schemeClr val="tx1"/>
                </a:solidFill>
                <a:latin typeface="Times New Roman" panose="02020603050405020304" pitchFamily="18" charset="0"/>
                <a:cs typeface="Times New Roman" panose="02020603050405020304" pitchFamily="18" charset="0"/>
              </a:rPr>
              <a:t>– </a:t>
            </a:r>
            <a:r>
              <a:rPr lang="ru-RU" sz="3600" dirty="0">
                <a:solidFill>
                  <a:schemeClr val="tx1"/>
                </a:solidFill>
                <a:latin typeface="Times New Roman" panose="02020603050405020304" pitchFamily="18" charset="0"/>
                <a:cs typeface="Times New Roman" panose="02020603050405020304" pitchFamily="18" charset="0"/>
              </a:rPr>
              <a:t>длительный просмотр телевизора</a:t>
            </a:r>
            <a:r>
              <a:rPr lang="ru-RU" sz="3600" dirty="0" smtClean="0">
                <a:solidFill>
                  <a:schemeClr val="tx1"/>
                </a:solidFill>
                <a:latin typeface="Times New Roman" panose="02020603050405020304" pitchFamily="18" charset="0"/>
                <a:cs typeface="Times New Roman" panose="02020603050405020304" pitchFamily="18" charset="0"/>
              </a:rPr>
              <a:t>. </a:t>
            </a:r>
            <a:r>
              <a:rPr lang="ru-RU" sz="3600" dirty="0">
                <a:solidFill>
                  <a:schemeClr val="tx1"/>
                </a:solidFill>
                <a:latin typeface="Times New Roman" panose="02020603050405020304" pitchFamily="18" charset="0"/>
                <a:cs typeface="Times New Roman" panose="02020603050405020304" pitchFamily="18" charset="0"/>
              </a:rPr>
              <a:t>Для сохранения хорошего зрения важно придерживаться следующих правил</a:t>
            </a:r>
            <a:r>
              <a:rPr lang="ru-RU" sz="3600" dirty="0" smtClean="0">
                <a:solidFill>
                  <a:schemeClr val="tx1"/>
                </a:solidFill>
                <a:latin typeface="Times New Roman" panose="02020603050405020304" pitchFamily="18" charset="0"/>
                <a:cs typeface="Times New Roman" panose="02020603050405020304" pitchFamily="18" charset="0"/>
              </a:rPr>
              <a:t>:</a:t>
            </a:r>
            <a:endParaRPr lang="ru-RU" sz="36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648727" y="1873519"/>
            <a:ext cx="6071047" cy="4507292"/>
          </a:xfrm>
          <a:prstGeom prst="rect">
            <a:avLst/>
          </a:prstGeom>
        </p:spPr>
      </p:pic>
    </p:spTree>
    <p:extLst>
      <p:ext uri="{BB962C8B-B14F-4D97-AF65-F5344CB8AC3E}">
        <p14:creationId xmlns:p14="http://schemas.microsoft.com/office/powerpoint/2010/main" val="4230672491"/>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929" t="1007" r="12238" b="548"/>
          <a:stretch/>
        </p:blipFill>
        <p:spPr>
          <a:xfrm>
            <a:off x="4912410" y="4339204"/>
            <a:ext cx="3687511" cy="2518796"/>
          </a:xfrm>
          <a:prstGeom prst="rect">
            <a:avLst/>
          </a:prstGeom>
        </p:spPr>
      </p:pic>
      <p:sp>
        <p:nvSpPr>
          <p:cNvPr id="3" name="Объект 2"/>
          <p:cNvSpPr>
            <a:spLocks noGrp="1"/>
          </p:cNvSpPr>
          <p:nvPr>
            <p:ph idx="1"/>
          </p:nvPr>
        </p:nvSpPr>
        <p:spPr>
          <a:xfrm>
            <a:off x="0" y="244699"/>
            <a:ext cx="12192000" cy="4702055"/>
          </a:xfrm>
        </p:spPr>
        <p:txBody>
          <a:bodyPr>
            <a:normAutofit fontScale="70000" lnSpcReduction="20000"/>
          </a:bodyPr>
          <a:lstStyle/>
          <a:p>
            <a:pPr algn="just"/>
            <a:r>
              <a:rPr lang="ru-RU" sz="4600" dirty="0">
                <a:solidFill>
                  <a:schemeClr val="tx1"/>
                </a:solidFill>
                <a:latin typeface="Times New Roman" panose="02020603050405020304" pitchFamily="18" charset="0"/>
                <a:cs typeface="Times New Roman" panose="02020603050405020304" pitchFamily="18" charset="0"/>
              </a:rPr>
              <a:t>расстояние между глазами и телевизором должно в 5 раз превышать его диагональ;</a:t>
            </a:r>
          </a:p>
          <a:p>
            <a:pPr algn="just"/>
            <a:r>
              <a:rPr lang="ru-RU" sz="4600" dirty="0">
                <a:solidFill>
                  <a:schemeClr val="tx1"/>
                </a:solidFill>
                <a:latin typeface="Times New Roman" panose="02020603050405020304" pitchFamily="18" charset="0"/>
                <a:cs typeface="Times New Roman" panose="02020603050405020304" pitchFamily="18" charset="0"/>
              </a:rPr>
              <a:t>днем при просмотре ТВ задергивайте шторы, а вечером включите неяркий свет;</a:t>
            </a:r>
          </a:p>
          <a:p>
            <a:pPr algn="just"/>
            <a:r>
              <a:rPr lang="ru-RU" sz="4600" dirty="0">
                <a:solidFill>
                  <a:schemeClr val="tx1"/>
                </a:solidFill>
                <a:latin typeface="Times New Roman" panose="02020603050405020304" pitchFamily="18" charset="0"/>
                <a:cs typeface="Times New Roman" panose="02020603050405020304" pitchFamily="18" charset="0"/>
              </a:rPr>
              <a:t>смотрите телевизор не больше 3 часов в день;</a:t>
            </a:r>
          </a:p>
          <a:p>
            <a:pPr algn="just"/>
            <a:r>
              <a:rPr lang="ru-RU" sz="4600" dirty="0">
                <a:solidFill>
                  <a:schemeClr val="tx1"/>
                </a:solidFill>
                <a:latin typeface="Times New Roman" panose="02020603050405020304" pitchFamily="18" charset="0"/>
                <a:cs typeface="Times New Roman" panose="02020603050405020304" pitchFamily="18" charset="0"/>
              </a:rPr>
              <a:t>каждый полчаса давайте отдых глазам – делайте перерыв хотя бы на 5 минут.</a:t>
            </a:r>
          </a:p>
          <a:p>
            <a:pPr algn="just"/>
            <a:r>
              <a:rPr lang="ru-RU" sz="4600" dirty="0">
                <a:solidFill>
                  <a:schemeClr val="tx1"/>
                </a:solidFill>
                <a:latin typeface="Times New Roman" panose="02020603050405020304" pitchFamily="18" charset="0"/>
                <a:cs typeface="Times New Roman" panose="02020603050405020304" pitchFamily="18" charset="0"/>
              </a:rPr>
              <a:t>м</a:t>
            </a:r>
            <a:r>
              <a:rPr lang="ru-RU" sz="4600" dirty="0" smtClean="0">
                <a:solidFill>
                  <a:schemeClr val="tx1"/>
                </a:solidFill>
                <a:latin typeface="Times New Roman" panose="02020603050405020304" pitchFamily="18" charset="0"/>
                <a:cs typeface="Times New Roman" panose="02020603050405020304" pitchFamily="18" charset="0"/>
              </a:rPr>
              <a:t>аленьким </a:t>
            </a:r>
            <a:r>
              <a:rPr lang="ru-RU" sz="4600" dirty="0">
                <a:solidFill>
                  <a:schemeClr val="tx1"/>
                </a:solidFill>
                <a:latin typeface="Times New Roman" panose="02020603050405020304" pitchFamily="18" charset="0"/>
                <a:cs typeface="Times New Roman" panose="02020603050405020304" pitchFamily="18" charset="0"/>
              </a:rPr>
              <a:t>детям смотреть телевизор не рекомендуется. С 10 лет допускается проводить перед телеэкраном не более 60 минут в </a:t>
            </a:r>
            <a:r>
              <a:rPr lang="ru-RU" sz="4600" dirty="0" smtClean="0">
                <a:solidFill>
                  <a:schemeClr val="tx1"/>
                </a:solidFill>
                <a:latin typeface="Times New Roman" panose="02020603050405020304" pitchFamily="18" charset="0"/>
                <a:cs typeface="Times New Roman" panose="02020603050405020304" pitchFamily="18" charset="0"/>
              </a:rPr>
              <a:t>день.</a:t>
            </a:r>
            <a:endParaRPr lang="ru-RU" sz="46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8700775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5973981" y="1936284"/>
            <a:ext cx="5984053" cy="3608295"/>
          </a:xfrm>
          <a:prstGeom prst="rect">
            <a:avLst/>
          </a:prstGeom>
        </p:spPr>
      </p:pic>
      <p:sp>
        <p:nvSpPr>
          <p:cNvPr id="2" name="Заголовок 1"/>
          <p:cNvSpPr>
            <a:spLocks noGrp="1"/>
          </p:cNvSpPr>
          <p:nvPr>
            <p:ph type="title"/>
          </p:nvPr>
        </p:nvSpPr>
        <p:spPr>
          <a:xfrm>
            <a:off x="746352" y="169618"/>
            <a:ext cx="8596668" cy="1320800"/>
          </a:xfrm>
        </p:spPr>
        <p:txBody>
          <a:bodyPr/>
          <a:lstStyle/>
          <a:p>
            <a:pPr algn="ctr"/>
            <a:r>
              <a:rPr lang="ru-RU" b="1" dirty="0">
                <a:solidFill>
                  <a:srgbClr val="0070C0"/>
                </a:solidFill>
                <a:latin typeface="Times New Roman" panose="02020603050405020304" pitchFamily="18" charset="0"/>
                <a:cs typeface="Times New Roman" panose="02020603050405020304" pitchFamily="18" charset="0"/>
              </a:rPr>
              <a:t>Как сохранить зрение при работе за компьютером</a:t>
            </a:r>
          </a:p>
        </p:txBody>
      </p:sp>
      <p:sp>
        <p:nvSpPr>
          <p:cNvPr id="3" name="Объект 2"/>
          <p:cNvSpPr>
            <a:spLocks noGrp="1"/>
          </p:cNvSpPr>
          <p:nvPr>
            <p:ph idx="1"/>
          </p:nvPr>
        </p:nvSpPr>
        <p:spPr>
          <a:xfrm>
            <a:off x="147484" y="1278610"/>
            <a:ext cx="5826497" cy="4265969"/>
          </a:xfrm>
        </p:spPr>
        <p:txBody>
          <a:bodyPr>
            <a:noAutofit/>
          </a:bodyPr>
          <a:lstStyle/>
          <a:p>
            <a:pPr marL="0" indent="0" algn="just">
              <a:buNone/>
            </a:pPr>
            <a:r>
              <a:rPr lang="ru-RU" sz="3600" dirty="0">
                <a:solidFill>
                  <a:schemeClr val="tx1"/>
                </a:solidFill>
                <a:latin typeface="Times New Roman" panose="02020603050405020304" pitchFamily="18" charset="0"/>
                <a:cs typeface="Times New Roman" panose="02020603050405020304" pitchFamily="18" charset="0"/>
              </a:rPr>
              <a:t>Сегодня работа, общение и игры за компьютером по количеству времени, которое им уделяется, уже опередили просмотр ТВ. Для сохранения здоровья глаз нужно придерживаться следующих рекомендаций для хорошего зрения</a:t>
            </a:r>
          </a:p>
        </p:txBody>
      </p:sp>
    </p:spTree>
    <p:extLst>
      <p:ext uri="{BB962C8B-B14F-4D97-AF65-F5344CB8AC3E}">
        <p14:creationId xmlns:p14="http://schemas.microsoft.com/office/powerpoint/2010/main" val="512092000"/>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4150" y="138607"/>
            <a:ext cx="11415929" cy="5322036"/>
          </a:xfrm>
        </p:spPr>
        <p:txBody>
          <a:bodyPr>
            <a:noAutofit/>
          </a:bodyPr>
          <a:lstStyle/>
          <a:p>
            <a:pPr algn="just"/>
            <a:r>
              <a:rPr lang="ru-RU" sz="3200" dirty="0">
                <a:solidFill>
                  <a:schemeClr val="tx1"/>
                </a:solidFill>
                <a:latin typeface="Times New Roman" panose="02020603050405020304" pitchFamily="18" charset="0"/>
                <a:cs typeface="Times New Roman" panose="02020603050405020304" pitchFamily="18" charset="0"/>
              </a:rPr>
              <a:t>установите монитор так, чтобы его верхний край был ниже уровня глаз на 10 см;</a:t>
            </a:r>
          </a:p>
          <a:p>
            <a:pPr algn="just"/>
            <a:r>
              <a:rPr lang="ru-RU" sz="3200" dirty="0" smtClean="0">
                <a:solidFill>
                  <a:schemeClr val="tx1"/>
                </a:solidFill>
                <a:latin typeface="Times New Roman" panose="02020603050405020304" pitchFamily="18" charset="0"/>
                <a:cs typeface="Times New Roman" panose="02020603050405020304" pitchFamily="18" charset="0"/>
              </a:rPr>
              <a:t>расстояние </a:t>
            </a:r>
            <a:r>
              <a:rPr lang="ru-RU" sz="3200" dirty="0">
                <a:solidFill>
                  <a:schemeClr val="tx1"/>
                </a:solidFill>
                <a:latin typeface="Times New Roman" panose="02020603050405020304" pitchFamily="18" charset="0"/>
                <a:cs typeface="Times New Roman" panose="02020603050405020304" pitchFamily="18" charset="0"/>
              </a:rPr>
              <a:t>от монитора до глаз было 30 см или больше;</a:t>
            </a:r>
          </a:p>
          <a:p>
            <a:pPr algn="just"/>
            <a:r>
              <a:rPr lang="ru-RU" sz="3200" dirty="0">
                <a:solidFill>
                  <a:schemeClr val="tx1"/>
                </a:solidFill>
                <a:latin typeface="Times New Roman" panose="02020603050405020304" pitchFamily="18" charset="0"/>
                <a:cs typeface="Times New Roman" panose="02020603050405020304" pitchFamily="18" charset="0"/>
              </a:rPr>
              <a:t>через каждый час </a:t>
            </a:r>
            <a:r>
              <a:rPr lang="ru-RU" sz="3200" dirty="0" smtClean="0">
                <a:solidFill>
                  <a:schemeClr val="tx1"/>
                </a:solidFill>
                <a:latin typeface="Times New Roman" panose="02020603050405020304" pitchFamily="18" charset="0"/>
                <a:cs typeface="Times New Roman" panose="02020603050405020304" pitchFamily="18" charset="0"/>
              </a:rPr>
              <a:t>делайте </a:t>
            </a:r>
            <a:r>
              <a:rPr lang="ru-RU" sz="3200" dirty="0">
                <a:solidFill>
                  <a:schemeClr val="tx1"/>
                </a:solidFill>
                <a:latin typeface="Times New Roman" panose="02020603050405020304" pitchFamily="18" charset="0"/>
                <a:cs typeface="Times New Roman" panose="02020603050405020304" pitchFamily="18" charset="0"/>
              </a:rPr>
              <a:t>15-минутный перерыв;</a:t>
            </a:r>
          </a:p>
          <a:p>
            <a:pPr algn="just"/>
            <a:r>
              <a:rPr lang="ru-RU" sz="3200" dirty="0">
                <a:solidFill>
                  <a:schemeClr val="tx1"/>
                </a:solidFill>
                <a:latin typeface="Times New Roman" panose="02020603050405020304" pitchFamily="18" charset="0"/>
                <a:cs typeface="Times New Roman" panose="02020603050405020304" pitchFamily="18" charset="0"/>
              </a:rPr>
              <a:t>постарайтесь чаще моргать или используйте увлажняющие капли для глаз;</a:t>
            </a:r>
          </a:p>
          <a:p>
            <a:pPr algn="just"/>
            <a:r>
              <a:rPr lang="ru-RU" sz="3200" dirty="0">
                <a:solidFill>
                  <a:schemeClr val="tx1"/>
                </a:solidFill>
                <a:latin typeface="Times New Roman" panose="02020603050405020304" pitchFamily="18" charset="0"/>
                <a:cs typeface="Times New Roman" panose="02020603050405020304" pitchFamily="18" charset="0"/>
              </a:rPr>
              <a:t>регулярно протирайте экран компьютера от пыли;</a:t>
            </a:r>
          </a:p>
          <a:p>
            <a:pPr algn="just"/>
            <a:r>
              <a:rPr lang="ru-RU" sz="3200" dirty="0">
                <a:solidFill>
                  <a:schemeClr val="tx1"/>
                </a:solidFill>
                <a:latin typeface="Times New Roman" panose="02020603050405020304" pitchFamily="18" charset="0"/>
                <a:cs typeface="Times New Roman" panose="02020603050405020304" pitchFamily="18" charset="0"/>
              </a:rPr>
              <a:t>если Вы носите очки, не забывайте надевать их, садясь за компьютер;</a:t>
            </a:r>
          </a:p>
          <a:p>
            <a:pPr algn="just"/>
            <a:r>
              <a:rPr lang="ru-RU" sz="3200" dirty="0">
                <a:solidFill>
                  <a:schemeClr val="tx1"/>
                </a:solidFill>
                <a:latin typeface="Times New Roman" panose="02020603050405020304" pitchFamily="18" charset="0"/>
                <a:cs typeface="Times New Roman" panose="02020603050405020304" pitchFamily="18" charset="0"/>
              </a:rPr>
              <a:t>периодически выполняйте упражнения для глаз или несложную разминку.</a:t>
            </a:r>
          </a:p>
        </p:txBody>
      </p:sp>
    </p:spTree>
    <p:extLst>
      <p:ext uri="{BB962C8B-B14F-4D97-AF65-F5344CB8AC3E}">
        <p14:creationId xmlns:p14="http://schemas.microsoft.com/office/powerpoint/2010/main" val="1677864133"/>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1990" y="67057"/>
            <a:ext cx="8596668" cy="1320800"/>
          </a:xfrm>
        </p:spPr>
        <p:txBody>
          <a:bodyPr>
            <a:noAutofit/>
          </a:bodyPr>
          <a:lstStyle/>
          <a:p>
            <a:pPr algn="ctr"/>
            <a:r>
              <a:rPr lang="ru-RU" sz="4000" b="1" dirty="0">
                <a:solidFill>
                  <a:srgbClr val="0070C0"/>
                </a:solidFill>
                <a:latin typeface="Times New Roman" panose="02020603050405020304" pitchFamily="18" charset="0"/>
                <a:cs typeface="Times New Roman" panose="02020603050405020304" pitchFamily="18" charset="0"/>
              </a:rPr>
              <a:t>Как снизить нагрузку на глаза при чтении</a:t>
            </a:r>
            <a:r>
              <a:rPr lang="ru-RU" sz="4000" b="1" dirty="0">
                <a:solidFill>
                  <a:srgbClr val="0070C0"/>
                </a:solidFill>
              </a:rPr>
              <a:t/>
            </a:r>
            <a:br>
              <a:rPr lang="ru-RU" sz="4000" b="1" dirty="0">
                <a:solidFill>
                  <a:srgbClr val="0070C0"/>
                </a:solidFill>
              </a:rPr>
            </a:br>
            <a:endParaRPr lang="ru-RU" sz="4000" b="1" dirty="0">
              <a:solidFill>
                <a:srgbClr val="0070C0"/>
              </a:solidFill>
            </a:endParaRPr>
          </a:p>
        </p:txBody>
      </p:sp>
      <p:sp>
        <p:nvSpPr>
          <p:cNvPr id="3" name="Объект 2"/>
          <p:cNvSpPr>
            <a:spLocks noGrp="1"/>
          </p:cNvSpPr>
          <p:nvPr>
            <p:ph idx="1"/>
          </p:nvPr>
        </p:nvSpPr>
        <p:spPr>
          <a:xfrm>
            <a:off x="342483" y="1387857"/>
            <a:ext cx="8596668" cy="3880773"/>
          </a:xfrm>
        </p:spPr>
        <p:txBody>
          <a:bodyPr>
            <a:normAutofit/>
          </a:bodyPr>
          <a:lstStyle/>
          <a:p>
            <a:pPr marL="0" indent="0" algn="just">
              <a:buNone/>
            </a:pPr>
            <a:r>
              <a:rPr lang="ru-RU" sz="3600" dirty="0" smtClean="0">
                <a:solidFill>
                  <a:schemeClr val="tx1"/>
                </a:solidFill>
                <a:latin typeface="Times New Roman" panose="02020603050405020304" pitchFamily="18" charset="0"/>
                <a:cs typeface="Times New Roman" panose="02020603050405020304" pitchFamily="18" charset="0"/>
              </a:rPr>
              <a:t>Чтение </a:t>
            </a:r>
            <a:r>
              <a:rPr lang="ru-RU" sz="3600" dirty="0">
                <a:solidFill>
                  <a:schemeClr val="tx1"/>
                </a:solidFill>
                <a:latin typeface="Times New Roman" panose="02020603050405020304" pitchFamily="18" charset="0"/>
                <a:cs typeface="Times New Roman" panose="02020603050405020304" pitchFamily="18" charset="0"/>
              </a:rPr>
              <a:t>вызывает повышенную нагрузку на органы зрения</a:t>
            </a:r>
            <a:r>
              <a:rPr lang="ru-RU" sz="36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3600" dirty="0" smtClean="0">
                <a:solidFill>
                  <a:schemeClr val="tx1"/>
                </a:solidFill>
                <a:latin typeface="Times New Roman" panose="02020603050405020304" pitchFamily="18" charset="0"/>
                <a:cs typeface="Times New Roman" panose="02020603050405020304" pitchFamily="18" charset="0"/>
              </a:rPr>
              <a:t> </a:t>
            </a:r>
            <a:r>
              <a:rPr lang="ru-RU" sz="3600" dirty="0">
                <a:solidFill>
                  <a:schemeClr val="tx1"/>
                </a:solidFill>
                <a:latin typeface="Times New Roman" panose="02020603050405020304" pitchFamily="18" charset="0"/>
                <a:cs typeface="Times New Roman" panose="02020603050405020304" pitchFamily="18" charset="0"/>
              </a:rPr>
              <a:t>Следующие </a:t>
            </a:r>
            <a:r>
              <a:rPr lang="ru-RU" sz="3600" dirty="0" smtClean="0">
                <a:solidFill>
                  <a:schemeClr val="tx1"/>
                </a:solidFill>
                <a:latin typeface="Times New Roman" panose="02020603050405020304" pitchFamily="18" charset="0"/>
                <a:cs typeface="Times New Roman" panose="02020603050405020304" pitchFamily="18" charset="0"/>
              </a:rPr>
              <a:t>рекомендации подходят </a:t>
            </a:r>
            <a:r>
              <a:rPr lang="ru-RU" sz="3600" dirty="0">
                <a:solidFill>
                  <a:schemeClr val="tx1"/>
                </a:solidFill>
                <a:latin typeface="Times New Roman" panose="02020603050405020304" pitchFamily="18" charset="0"/>
                <a:cs typeface="Times New Roman" panose="02020603050405020304" pitchFamily="18" charset="0"/>
              </a:rPr>
              <a:t>для читателей обычных и электронных </a:t>
            </a:r>
            <a:r>
              <a:rPr lang="ru-RU" sz="3600" dirty="0" smtClean="0">
                <a:solidFill>
                  <a:schemeClr val="tx1"/>
                </a:solidFill>
                <a:latin typeface="Times New Roman" panose="02020603050405020304" pitchFamily="18" charset="0"/>
                <a:cs typeface="Times New Roman" panose="02020603050405020304" pitchFamily="18" charset="0"/>
              </a:rPr>
              <a:t>книг</a:t>
            </a:r>
            <a:endParaRPr lang="ru-RU" sz="36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606628" y="3864329"/>
            <a:ext cx="5507061" cy="2808601"/>
          </a:xfrm>
          <a:prstGeom prst="rect">
            <a:avLst/>
          </a:prstGeom>
        </p:spPr>
      </p:pic>
    </p:spTree>
    <p:extLst>
      <p:ext uri="{BB962C8B-B14F-4D97-AF65-F5344CB8AC3E}">
        <p14:creationId xmlns:p14="http://schemas.microsoft.com/office/powerpoint/2010/main" val="1365481406"/>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4487</TotalTime>
  <Words>1231</Words>
  <Application>Microsoft Office PowerPoint</Application>
  <PresentationFormat>Широкоэкранный</PresentationFormat>
  <Paragraphs>84</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Times New Roman</vt:lpstr>
      <vt:lpstr>Trebuchet MS</vt:lpstr>
      <vt:lpstr>Wingdings 3</vt:lpstr>
      <vt:lpstr>Грань</vt:lpstr>
      <vt:lpstr>Рекомендации по сохранению зрения</vt:lpstr>
      <vt:lpstr>План:</vt:lpstr>
      <vt:lpstr>Презентация PowerPoint</vt:lpstr>
      <vt:lpstr>Презентация PowerPoint</vt:lpstr>
      <vt:lpstr>Как сохранить зрение при просмотре ТВ </vt:lpstr>
      <vt:lpstr>Презентация PowerPoint</vt:lpstr>
      <vt:lpstr>Как сохранить зрение при работе за компьютером</vt:lpstr>
      <vt:lpstr>Презентация PowerPoint</vt:lpstr>
      <vt:lpstr>Как снизить нагрузку на глаза при чтении </vt:lpstr>
      <vt:lpstr>Презентация PowerPoint</vt:lpstr>
      <vt:lpstr>Презентация PowerPoint</vt:lpstr>
      <vt:lpstr>Презентация PowerPoint</vt:lpstr>
      <vt:lpstr>Больше овощей и зелени  </vt:lpstr>
      <vt:lpstr>Мультивитамины в помощь</vt:lpstr>
      <vt:lpstr>Упражнения для глаз  </vt:lpstr>
      <vt:lpstr>Как делать гимнастику для глаз </vt:lpstr>
      <vt:lpstr>Полезные советы как сохранить зрение:</vt:lpstr>
      <vt:lpstr>Надёжная  защита глаз от солнца</vt:lpstr>
      <vt:lpstr>Используйте качественное освещение. </vt:lpstr>
      <vt:lpstr>Лечение свежим воздухом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 </vt:lpstr>
      <vt:lpstr>Литература: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Рекомендации по сохранению зрения</dc:title>
  <dc:creator>Пользователь</dc:creator>
  <cp:lastModifiedBy>Пользователь</cp:lastModifiedBy>
  <cp:revision>30</cp:revision>
  <dcterms:created xsi:type="dcterms:W3CDTF">2015-03-07T15:16:03Z</dcterms:created>
  <dcterms:modified xsi:type="dcterms:W3CDTF">2015-03-10T18:03:49Z</dcterms:modified>
</cp:coreProperties>
</file>