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3DED3-89BD-4C36-B42A-F968E9237D77}" type="datetimeFigureOut">
              <a:rPr lang="ru-RU" smtClean="0"/>
              <a:t>01.03.2015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39846-972A-4F54-8B0C-8B53B83BAD9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7556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активного преодоления стрессовых и дистрессовых ситуаций.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944216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/>
              <a:t>Подготовила студентка 4 курса лечебного факультета </a:t>
            </a:r>
          </a:p>
          <a:p>
            <a:pPr algn="r"/>
            <a:r>
              <a:rPr lang="ru-RU" dirty="0" smtClean="0"/>
              <a:t>27 группы </a:t>
            </a:r>
          </a:p>
          <a:p>
            <a:pPr algn="r"/>
            <a:r>
              <a:rPr lang="ru-RU" dirty="0" smtClean="0"/>
              <a:t>Катульская Ирина Юрьевна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Второй метод- питание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5698976" cy="536145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sz="3200" dirty="0"/>
              <a:t>Больше овощей и фруктов .</a:t>
            </a:r>
          </a:p>
          <a:p>
            <a:pPr fontAlgn="base"/>
            <a:r>
              <a:rPr lang="ru-RU" sz="3200" dirty="0"/>
              <a:t>Отказ от спиртных напитков и тяжёлой пищи </a:t>
            </a:r>
            <a:r>
              <a:rPr lang="ru-RU" sz="3200" dirty="0" smtClean="0"/>
              <a:t>–усугубляет </a:t>
            </a:r>
            <a:r>
              <a:rPr lang="ru-RU" sz="3200" dirty="0"/>
              <a:t>стресс, а тяжёлая </a:t>
            </a:r>
            <a:r>
              <a:rPr lang="ru-RU" sz="3200" dirty="0" smtClean="0"/>
              <a:t>пища </a:t>
            </a:r>
            <a:r>
              <a:rPr lang="ru-RU" sz="3200" dirty="0"/>
              <a:t>нарушает сон и покой.</a:t>
            </a:r>
          </a:p>
          <a:p>
            <a:pPr fontAlgn="base"/>
            <a:r>
              <a:rPr lang="ru-RU" sz="3200" dirty="0"/>
              <a:t>Ежедневный приём натуральных соков и обильное питье .</a:t>
            </a:r>
          </a:p>
          <a:p>
            <a:pPr fontAlgn="base"/>
            <a:r>
              <a:rPr lang="ru-RU" sz="3200" dirty="0"/>
              <a:t>Немного шоколада и мороженое </a:t>
            </a:r>
            <a:r>
              <a:rPr lang="ru-RU" sz="3200" dirty="0" smtClean="0"/>
              <a:t>–для </a:t>
            </a:r>
            <a:r>
              <a:rPr lang="ru-RU" sz="3200" dirty="0"/>
              <a:t>стимуляции активности головного мозга и подъёма настроения.</a:t>
            </a:r>
          </a:p>
          <a:p>
            <a:endParaRPr lang="ru-RU" dirty="0"/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084168" y="1647751"/>
            <a:ext cx="2736303" cy="2429321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3200" b="1" dirty="0"/>
              <a:t>Третий метод – </a:t>
            </a:r>
            <a:r>
              <a:rPr lang="ru-RU" sz="3200" b="1" dirty="0" smtClean="0"/>
              <a:t>хобби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692696"/>
            <a:ext cx="6851104" cy="5832648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sz="3200" dirty="0"/>
              <a:t>Рисование, лепка или макраме – любое творческое занятие </a:t>
            </a:r>
            <a:r>
              <a:rPr lang="ru-RU" sz="3200" dirty="0" smtClean="0"/>
              <a:t>дарит </a:t>
            </a:r>
            <a:r>
              <a:rPr lang="ru-RU" sz="3200" dirty="0"/>
              <a:t>положительные эмоции. </a:t>
            </a:r>
            <a:r>
              <a:rPr lang="ru-RU" sz="3200" dirty="0" smtClean="0"/>
              <a:t>Нужно</a:t>
            </a:r>
            <a:r>
              <a:rPr lang="ru-RU" sz="3200" dirty="0"/>
              <a:t>, чтобы руки были заняты, а голова отдыхала.</a:t>
            </a:r>
          </a:p>
          <a:p>
            <a:pPr fontAlgn="base"/>
            <a:r>
              <a:rPr lang="ru-RU" sz="3200" dirty="0"/>
              <a:t>Кулинария – ежедневно пробовать готовку новых блюд. </a:t>
            </a:r>
          </a:p>
          <a:p>
            <a:pPr fontAlgn="base"/>
            <a:r>
              <a:rPr lang="ru-RU" sz="3200" dirty="0"/>
              <a:t>Комнатное растение – небольшой горшок с цветком на подоконнике, за которым нужно ухаживать, способствует дисциплине и позволит восстановить нарушенный режим.</a:t>
            </a:r>
          </a:p>
          <a:p>
            <a:endParaRPr lang="ru-RU" dirty="0"/>
          </a:p>
        </p:txBody>
      </p:sp>
      <p:pic>
        <p:nvPicPr>
          <p:cNvPr id="5" name="Содержимое 4" descr="1351539419929866_large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660232" y="1052736"/>
            <a:ext cx="2267744" cy="3384376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Четвёртый метод – общение и развлечение</a:t>
            </a:r>
            <a:r>
              <a:rPr lang="ru-RU" sz="36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5554960" cy="5904656"/>
          </a:xfrm>
        </p:spPr>
        <p:txBody>
          <a:bodyPr>
            <a:normAutofit/>
          </a:bodyPr>
          <a:lstStyle/>
          <a:p>
            <a:pPr fontAlgn="base"/>
            <a:r>
              <a:rPr lang="ru-RU" sz="3200" dirty="0"/>
              <a:t>Общение с близким человеком или психологом – нужно обязательно выговорить весь стресс! </a:t>
            </a:r>
          </a:p>
          <a:p>
            <a:pPr fontAlgn="base"/>
            <a:r>
              <a:rPr lang="ru-RU" sz="3200" dirty="0"/>
              <a:t>Встречи с друзьями и родными </a:t>
            </a:r>
          </a:p>
          <a:p>
            <a:pPr fontAlgn="base"/>
            <a:r>
              <a:rPr lang="ru-RU" sz="3200" dirty="0"/>
              <a:t>Фильмы, игры и музыка </a:t>
            </a:r>
          </a:p>
        </p:txBody>
      </p:sp>
      <p:pic>
        <p:nvPicPr>
          <p:cNvPr id="6" name="Содержимое 5" descr="picnic in autumn park 0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064" y="1916832"/>
            <a:ext cx="3672408" cy="4105741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r>
              <a:rPr lang="ru-RU" b="1" u="sng" dirty="0"/>
              <a:t>Дистресс  </a:t>
            </a:r>
            <a:r>
              <a:rPr lang="ru-RU" dirty="0"/>
              <a:t>— стресс, связанный с выраженными негативными эмоциями и оказывающий вредное влияние на здоровье.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Причины дистресса: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980728"/>
            <a:ext cx="6912768" cy="5688632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sz="3200" dirty="0"/>
              <a:t>Длительная невозможность удовлетворить физиологические потребности (отсутствие воды, воздуха, еды, тепла).</a:t>
            </a:r>
          </a:p>
          <a:p>
            <a:pPr fontAlgn="base"/>
            <a:r>
              <a:rPr lang="ru-RU" sz="3200" dirty="0"/>
              <a:t>Не подходящие, не привычные условия жизни (изменение концентрации кислорода в </a:t>
            </a:r>
            <a:r>
              <a:rPr lang="ru-RU" sz="3200" dirty="0" smtClean="0"/>
              <a:t>воздухе</a:t>
            </a:r>
            <a:r>
              <a:rPr lang="ru-RU" sz="3200" dirty="0"/>
              <a:t>)</a:t>
            </a:r>
          </a:p>
          <a:p>
            <a:pPr fontAlgn="base"/>
            <a:r>
              <a:rPr lang="ru-RU" sz="3200" dirty="0"/>
              <a:t>Повреждения организма, болезни, травмы, долгая боль</a:t>
            </a:r>
          </a:p>
          <a:p>
            <a:pPr fontAlgn="base"/>
            <a:r>
              <a:rPr lang="ru-RU" sz="3200" dirty="0"/>
              <a:t>Длительные негативные эмоции (переживания страха, гнева, ярости).</a:t>
            </a:r>
          </a:p>
          <a:p>
            <a:endParaRPr lang="ru-RU" dirty="0"/>
          </a:p>
        </p:txBody>
      </p:sp>
      <p:pic>
        <p:nvPicPr>
          <p:cNvPr id="5" name="Содержимое 4" descr="stress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372200" y="332656"/>
            <a:ext cx="2520280" cy="3528392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Методы борьбы с дистрессом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5122912" cy="5256584"/>
          </a:xfrm>
        </p:spPr>
        <p:txBody>
          <a:bodyPr>
            <a:normAutofit/>
          </a:bodyPr>
          <a:lstStyle/>
          <a:p>
            <a:r>
              <a:rPr lang="ru-RU" sz="3200" b="1" u="sng" dirty="0"/>
              <a:t>Первое</a:t>
            </a:r>
            <a:r>
              <a:rPr lang="ru-RU" sz="3200" dirty="0"/>
              <a:t> - вести здоровый образ жизни. Хорошее здоровье, сильная </a:t>
            </a:r>
            <a:r>
              <a:rPr lang="ru-RU" sz="3200" dirty="0" smtClean="0"/>
              <a:t>иммунная </a:t>
            </a:r>
            <a:r>
              <a:rPr lang="ru-RU" sz="3200" dirty="0"/>
              <a:t>система - снижают негативные последствия стрессовых факторов. Ложитесь вовремя, двигайтесь, закаляйтесь!</a:t>
            </a:r>
          </a:p>
        </p:txBody>
      </p:sp>
      <p:pic>
        <p:nvPicPr>
          <p:cNvPr id="5" name="Содержимое 4" descr="a_9834f68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0072" y="1412777"/>
            <a:ext cx="3384376" cy="434221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Второй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5410944" cy="5217443"/>
          </a:xfrm>
        </p:spPr>
        <p:txBody>
          <a:bodyPr>
            <a:normAutofit/>
          </a:bodyPr>
          <a:lstStyle/>
          <a:p>
            <a:r>
              <a:rPr lang="ru-RU" sz="3200" dirty="0"/>
              <a:t>Н</a:t>
            </a:r>
            <a:r>
              <a:rPr lang="ru-RU" sz="3200" dirty="0" smtClean="0"/>
              <a:t>е </a:t>
            </a:r>
            <a:r>
              <a:rPr lang="ru-RU" sz="3200" dirty="0"/>
              <a:t>слушайте людей, которые вам внушают, что все вокруг тяжело и ужасно, что все вокруг сплошной стресс. Оптимистический настрой, умение видеть в ситуации хорошее - наше все. Это полезно и для здоровья, и для отношений. </a:t>
            </a:r>
          </a:p>
        </p:txBody>
      </p:sp>
      <p:pic>
        <p:nvPicPr>
          <p:cNvPr id="5" name="Содержимое 4" descr="pati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08104" y="1196752"/>
            <a:ext cx="3384376" cy="3732164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Третий метод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4" indent="-342900">
              <a:buFont typeface="Arial" pitchFamily="34" charset="0"/>
              <a:buChar char="•"/>
            </a:pPr>
            <a:r>
              <a:rPr lang="ru-RU" sz="3200" dirty="0" smtClean="0"/>
              <a:t>Становитесь информированным реалистом. Если вы знаете, какие трудности вас ждут, они не будут для вас неожиданностями. Предупрежден - значит, вооружен. Если есть возможность стрессовую ситуацию предсказать, негативные последствия от стресса снижаются, а часто и вообще не возникают.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77809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Четвертый метод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5987008" cy="5073427"/>
          </a:xfrm>
        </p:spPr>
        <p:txBody>
          <a:bodyPr>
            <a:noAutofit/>
          </a:bodyPr>
          <a:lstStyle/>
          <a:p>
            <a:r>
              <a:rPr lang="ru-RU" sz="3600" dirty="0"/>
              <a:t>О</a:t>
            </a:r>
            <a:r>
              <a:rPr lang="ru-RU" sz="3600" dirty="0" smtClean="0"/>
              <a:t>тучайте </a:t>
            </a:r>
            <a:r>
              <a:rPr lang="ru-RU" sz="3600" dirty="0"/>
              <a:t>себя переживать, учите себя действовать. Учитесь любую ситуацию встречать спокойно, не как проблему, а как задачу. Что можно поправить или предупредить - сделайте, в отношении всего остального - расслабьтесь и примите.</a:t>
            </a:r>
          </a:p>
        </p:txBody>
      </p:sp>
      <p:pic>
        <p:nvPicPr>
          <p:cNvPr id="5" name="Содержимое 4" descr="скачанные файлы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228184" y="2996952"/>
            <a:ext cx="2602632" cy="2664296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Из всего этого можно сделать вывод, что любая </a:t>
            </a:r>
            <a:r>
              <a:rPr lang="ru-RU" dirty="0"/>
              <a:t>эмоциональная встряска </a:t>
            </a:r>
            <a:r>
              <a:rPr lang="ru-RU" dirty="0" smtClean="0"/>
              <a:t>-стресс,</a:t>
            </a:r>
            <a:r>
              <a:rPr lang="ru-RU" i="1" dirty="0" smtClean="0"/>
              <a:t> </a:t>
            </a:r>
            <a:r>
              <a:rPr lang="ru-RU" dirty="0" smtClean="0"/>
              <a:t>а</a:t>
            </a:r>
            <a:r>
              <a:rPr lang="ru-RU" i="1" dirty="0" smtClean="0"/>
              <a:t> </a:t>
            </a:r>
            <a:r>
              <a:rPr lang="ru-RU" dirty="0"/>
              <a:t>д</a:t>
            </a:r>
            <a:r>
              <a:rPr lang="ru-RU" dirty="0" smtClean="0"/>
              <a:t>истресс</a:t>
            </a:r>
            <a:r>
              <a:rPr lang="ru-RU" dirty="0"/>
              <a:t> </a:t>
            </a:r>
            <a:r>
              <a:rPr lang="ru-RU" dirty="0" smtClean="0"/>
              <a:t>возникает при </a:t>
            </a:r>
            <a:r>
              <a:rPr lang="ru-RU" dirty="0"/>
              <a:t>длительном </a:t>
            </a:r>
            <a:r>
              <a:rPr lang="ru-RU" dirty="0" smtClean="0"/>
              <a:t>воздействии стресса на</a:t>
            </a:r>
            <a:r>
              <a:rPr lang="ru-RU" dirty="0"/>
              <a:t> человека. Надо стараться не допустить перехода стресса в дистресс. Сам же по себе стресс — это вполне нормальная реакция.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92087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План: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4658072"/>
          </a:xfrm>
        </p:spPr>
        <p:txBody>
          <a:bodyPr>
            <a:noAutofit/>
          </a:bodyPr>
          <a:lstStyle/>
          <a:p>
            <a:pPr marL="514350" indent="-514350" algn="l">
              <a:buAutoNum type="arabicPeriod"/>
            </a:pPr>
            <a:r>
              <a:rPr lang="ru-RU" dirty="0" smtClean="0"/>
              <a:t>Введение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Что такое стресс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Причины стресса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Методы борьбы со стрессом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Что такое дистресс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Причины дистресса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Методы борьбы с дистрессом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Заключение</a:t>
            </a:r>
          </a:p>
          <a:p>
            <a:pPr marL="514350" indent="-514350" algn="l">
              <a:buAutoNum type="arabicPeriod"/>
            </a:pPr>
            <a:r>
              <a:rPr lang="ru-RU" dirty="0" smtClean="0"/>
              <a:t>Список литературы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</a:t>
            </a:r>
            <a:r>
              <a:rPr lang="en-US" dirty="0" smtClean="0"/>
              <a:t>http://www.syntone.ru/library/psychology_dict/distrjess.php</a:t>
            </a:r>
            <a:endParaRPr lang="ru-RU" dirty="0" smtClean="0"/>
          </a:p>
          <a:p>
            <a:r>
              <a:rPr lang="ru-RU" dirty="0" smtClean="0"/>
              <a:t>2.</a:t>
            </a:r>
            <a:r>
              <a:rPr lang="en-US" dirty="0" smtClean="0"/>
              <a:t>http://www.psychologos.ru/articles/view/distress._kak_izbavitsya_ot_stressa_vop_zn_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en-US" dirty="0" smtClean="0"/>
              <a:t>.http</a:t>
            </a:r>
            <a:r>
              <a:rPr lang="ru-RU" dirty="0" smtClean="0"/>
              <a:t>:</a:t>
            </a:r>
            <a:r>
              <a:rPr lang="en-US" dirty="0" smtClean="0"/>
              <a:t>//www.aif.ru/health/leksprav</a:t>
            </a:r>
          </a:p>
          <a:p>
            <a:r>
              <a:rPr lang="en-US" dirty="0" smtClean="0"/>
              <a:t>4.http</a:t>
            </a:r>
            <a:r>
              <a:rPr lang="ru-RU" dirty="0" smtClean="0"/>
              <a:t>:</a:t>
            </a:r>
            <a:r>
              <a:rPr lang="en-US" dirty="0" smtClean="0"/>
              <a:t>//rostduha.ru/</a:t>
            </a:r>
            <a:r>
              <a:rPr lang="en-US" dirty="0" err="1" smtClean="0"/>
              <a:t>pricini</a:t>
            </a:r>
            <a:r>
              <a:rPr lang="en-US" dirty="0" smtClean="0"/>
              <a:t> </a:t>
            </a:r>
            <a:r>
              <a:rPr lang="en-US" dirty="0" err="1" smtClean="0"/>
              <a:t>stressa</a:t>
            </a:r>
            <a:endParaRPr lang="en-US" dirty="0" smtClean="0"/>
          </a:p>
          <a:p>
            <a:r>
              <a:rPr lang="en-US" dirty="0" smtClean="0"/>
              <a:t>5.http://www.medikforum.ru/news/</a:t>
            </a:r>
            <a:r>
              <a:rPr lang="en-US" dirty="0" err="1" smtClean="0"/>
              <a:t>enciclopedia</a:t>
            </a:r>
            <a:endParaRPr lang="en-US" dirty="0" smtClean="0"/>
          </a:p>
          <a:p>
            <a:r>
              <a:rPr lang="en-US" dirty="0" smtClean="0"/>
              <a:t>6. http://www.webmedinfo.ru/effektivnye-metody-borby-so-stressom.html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Введение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620688"/>
            <a:ext cx="8064896" cy="5976664"/>
          </a:xfrm>
        </p:spPr>
        <p:txBody>
          <a:bodyPr>
            <a:noAutofit/>
          </a:bodyPr>
          <a:lstStyle/>
          <a:p>
            <a:pPr algn="l"/>
            <a:r>
              <a:rPr lang="ru-RU" dirty="0"/>
              <a:t>Любая эмоциональная встряска человека является стрессором (источником стресса). При этом устойчивость организма к неблагоприятным внешним воздействиям за счет возникающего напряжения усиливается. Механизмы стресса и призваны обеспечить сопротивляемость организма. Дистресс же возникает, когда эти механизмы недостаточно эффективны или «истощают свой ресурс» при длительном и интенсивном стрессирующем воздействии на человека.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90864" cy="5530626"/>
          </a:xfrm>
        </p:spPr>
        <p:txBody>
          <a:bodyPr>
            <a:normAutofit/>
          </a:bodyPr>
          <a:lstStyle/>
          <a:p>
            <a:pPr algn="l"/>
            <a:r>
              <a:rPr lang="ru-RU" sz="3200" u="sng" dirty="0" smtClean="0"/>
              <a:t>Стресс</a:t>
            </a:r>
            <a:r>
              <a:rPr lang="ru-RU" sz="3200" dirty="0" smtClean="0"/>
              <a:t> – это состояние </a:t>
            </a:r>
            <a:r>
              <a:rPr lang="ru-RU" sz="3200" dirty="0"/>
              <a:t>психического напряжения, возникающее у человека в процессе деятельности в наиболее сложных условиях, как в повседневной жизни, так и при особых экстремальных состояниях.</a:t>
            </a:r>
          </a:p>
        </p:txBody>
      </p:sp>
      <p:pic>
        <p:nvPicPr>
          <p:cNvPr id="4" name="Содержимое 3" descr="оксидативный-стресс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6056" y="836712"/>
            <a:ext cx="3600399" cy="338437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стресса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915000" cy="4525963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Причины стресса могут быть </a:t>
            </a:r>
            <a:r>
              <a:rPr lang="ru-RU" sz="3200" b="1" dirty="0"/>
              <a:t>внутренними и внешними</a:t>
            </a:r>
            <a:r>
              <a:rPr lang="ru-RU" sz="3200" dirty="0"/>
              <a:t>. Внешние – это </a:t>
            </a:r>
            <a:r>
              <a:rPr lang="ru-RU" sz="3200" dirty="0" smtClean="0"/>
              <a:t>жизненные изменения</a:t>
            </a:r>
            <a:r>
              <a:rPr lang="ru-RU" sz="3200" dirty="0"/>
              <a:t>, находящиеся под нашим контролем</a:t>
            </a:r>
            <a:r>
              <a:rPr lang="ru-RU" sz="3200" dirty="0" smtClean="0"/>
              <a:t>.</a:t>
            </a:r>
            <a:r>
              <a:rPr lang="ru-RU" sz="3200" dirty="0"/>
              <a:t> Внутренние причины – находящиеся в нашем разуме, в большей степени являются плодом воображения.</a:t>
            </a:r>
          </a:p>
        </p:txBody>
      </p:sp>
      <p:pic>
        <p:nvPicPr>
          <p:cNvPr id="5" name="Содержимое 4" descr="stres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724128" y="1772817"/>
            <a:ext cx="3024336" cy="288031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Внешние причины стресса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5410944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/>
              <a:t>• Резкие изменения в жизни человека</a:t>
            </a:r>
            <a:r>
              <a:rPr lang="ru-RU" sz="3200" dirty="0" smtClean="0"/>
              <a:t>.</a:t>
            </a:r>
            <a:endParaRPr lang="ru-RU" sz="3200" dirty="0"/>
          </a:p>
          <a:p>
            <a:pPr>
              <a:buNone/>
            </a:pPr>
            <a:r>
              <a:rPr lang="ru-RU" sz="3200" dirty="0" smtClean="0"/>
              <a:t>• </a:t>
            </a:r>
            <a:r>
              <a:rPr lang="ru-RU" sz="3200" dirty="0"/>
              <a:t>Работа</a:t>
            </a:r>
            <a:r>
              <a:rPr lang="ru-RU" sz="3200" dirty="0" smtClean="0"/>
              <a:t>.</a:t>
            </a:r>
            <a:endParaRPr lang="ru-RU" sz="3200" dirty="0"/>
          </a:p>
          <a:p>
            <a:pPr>
              <a:buNone/>
            </a:pPr>
            <a:r>
              <a:rPr lang="ru-RU" sz="3200" dirty="0" smtClean="0"/>
              <a:t>• </a:t>
            </a:r>
            <a:r>
              <a:rPr lang="ru-RU" sz="3200" dirty="0"/>
              <a:t>Затруднения в отношениях с людьми</a:t>
            </a:r>
            <a:r>
              <a:rPr lang="ru-RU" sz="3200" dirty="0" smtClean="0"/>
              <a:t>.</a:t>
            </a:r>
            <a:endParaRPr lang="ru-RU" sz="3200" dirty="0"/>
          </a:p>
          <a:p>
            <a:pPr>
              <a:buNone/>
            </a:pPr>
            <a:r>
              <a:rPr lang="ru-RU" sz="3200" dirty="0" smtClean="0"/>
              <a:t>• </a:t>
            </a:r>
            <a:r>
              <a:rPr lang="ru-RU" sz="3200" dirty="0"/>
              <a:t>Материальные проблемы</a:t>
            </a:r>
            <a:r>
              <a:rPr lang="ru-RU" sz="3200" dirty="0" smtClean="0"/>
              <a:t>.</a:t>
            </a:r>
            <a:endParaRPr lang="ru-RU" sz="3200" dirty="0"/>
          </a:p>
          <a:p>
            <a:pPr>
              <a:buNone/>
            </a:pPr>
            <a:r>
              <a:rPr lang="ru-RU" sz="3200" dirty="0" smtClean="0"/>
              <a:t>• </a:t>
            </a:r>
            <a:r>
              <a:rPr lang="ru-RU" sz="3200" dirty="0"/>
              <a:t>Высокая занятость</a:t>
            </a:r>
            <a:r>
              <a:rPr lang="ru-RU" sz="3200" dirty="0" smtClean="0"/>
              <a:t>.</a:t>
            </a:r>
            <a:endParaRPr lang="ru-RU" sz="3200" dirty="0"/>
          </a:p>
          <a:p>
            <a:pPr>
              <a:buNone/>
            </a:pPr>
            <a:r>
              <a:rPr lang="ru-RU" sz="3200" dirty="0" smtClean="0"/>
              <a:t>• </a:t>
            </a:r>
            <a:r>
              <a:rPr lang="ru-RU" sz="3200" dirty="0"/>
              <a:t>Личная жизнь (семья и дети).</a:t>
            </a:r>
          </a:p>
        </p:txBody>
      </p:sp>
      <p:pic>
        <p:nvPicPr>
          <p:cNvPr id="5" name="Содержимое 4" descr="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80112" y="1700808"/>
            <a:ext cx="3312368" cy="288032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Внутренние причины стресса</a:t>
            </a:r>
            <a:endParaRPr lang="ru-RU" dirty="0"/>
          </a:p>
        </p:txBody>
      </p:sp>
      <p:pic>
        <p:nvPicPr>
          <p:cNvPr id="5" name="Содержимое 4" descr="_580_1000_90_1343163395210768246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76250" y="1412777"/>
            <a:ext cx="3591694" cy="309634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268760"/>
            <a:ext cx="4474840" cy="48574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    • </a:t>
            </a:r>
            <a:r>
              <a:rPr lang="ru-RU" sz="3200" dirty="0"/>
              <a:t>Невозможность принять неопределенность.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• Пессимизм.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• Негативный диалог с самим собой.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• Нереалистичные ожидания.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• Отсутствие усердия и настойчивости.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10 наиболее </a:t>
            </a:r>
            <a:r>
              <a:rPr lang="ru-RU" sz="3600" b="1" dirty="0"/>
              <a:t>распространенных стресс-факторов: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• </a:t>
            </a:r>
            <a:r>
              <a:rPr lang="ru-RU" dirty="0"/>
              <a:t>Смерть супруга.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Развод с супругом.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Расставание с партнером.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Тюремное заключение.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Болезнь либо смерть близкого человека.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Болезнь или травма.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Увольнение с работы.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Заключение брака.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Примирение супругов в браке.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Уход на пенсию.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03232" cy="432048"/>
          </a:xfrm>
        </p:spPr>
        <p:txBody>
          <a:bodyPr>
            <a:noAutofit/>
          </a:bodyPr>
          <a:lstStyle/>
          <a:p>
            <a:r>
              <a:rPr lang="ru-RU" sz="3200" b="1" u="sng" dirty="0" smtClean="0"/>
              <a:t>Методы борьбы со стрессом</a:t>
            </a:r>
            <a:endParaRPr lang="ru-RU" sz="32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476672"/>
            <a:ext cx="5915000" cy="5649491"/>
          </a:xfrm>
        </p:spPr>
        <p:txBody>
          <a:bodyPr>
            <a:noAutofit/>
          </a:bodyPr>
          <a:lstStyle/>
          <a:p>
            <a:pPr fontAlgn="base"/>
            <a:r>
              <a:rPr lang="ru-RU" sz="3200" b="1" dirty="0"/>
              <a:t>Первый метод – активность:</a:t>
            </a:r>
          </a:p>
          <a:p>
            <a:pPr fontAlgn="base"/>
            <a:r>
              <a:rPr lang="ru-RU" sz="3200" dirty="0"/>
              <a:t>Прогулки в городских парках утром и вечером </a:t>
            </a:r>
            <a:r>
              <a:rPr lang="ru-RU" sz="3200" dirty="0" smtClean="0"/>
              <a:t> 15-30 мин.–тонизируют </a:t>
            </a:r>
            <a:r>
              <a:rPr lang="ru-RU" sz="3200" dirty="0"/>
              <a:t>нервную систему и восстанавливают силы. </a:t>
            </a:r>
          </a:p>
          <a:p>
            <a:pPr fontAlgn="base"/>
            <a:r>
              <a:rPr lang="ru-RU" sz="3200" dirty="0"/>
              <a:t>Танцы или </a:t>
            </a:r>
            <a:r>
              <a:rPr lang="ru-RU" sz="3200" dirty="0" smtClean="0"/>
              <a:t>гимнастика</a:t>
            </a:r>
            <a:endParaRPr lang="ru-RU" sz="3200" dirty="0"/>
          </a:p>
          <a:p>
            <a:pPr fontAlgn="base"/>
            <a:r>
              <a:rPr lang="ru-RU" sz="3200" dirty="0"/>
              <a:t>Езда на велосипеде или плавание – снимают напряжение и также тонизируют нервную систему. </a:t>
            </a:r>
          </a:p>
          <a:p>
            <a:pPr fontAlgn="base"/>
            <a:r>
              <a:rPr lang="ru-RU" sz="3200" dirty="0"/>
              <a:t>Здоровый сон – обязательное условие после активного дня.</a:t>
            </a:r>
          </a:p>
          <a:p>
            <a:endParaRPr lang="ru-RU" sz="2000" dirty="0"/>
          </a:p>
        </p:txBody>
      </p:sp>
      <p:pic>
        <p:nvPicPr>
          <p:cNvPr id="5" name="Содержимое 4" descr="imag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084168" y="1600200"/>
            <a:ext cx="2808312" cy="276490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557</Words>
  <Application>Microsoft Office PowerPoint</Application>
  <PresentationFormat>Экран (4:3)</PresentationFormat>
  <Paragraphs>72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Способы активного преодоления стрессовых и дистрессовых ситуаций.</vt:lpstr>
      <vt:lpstr>План:</vt:lpstr>
      <vt:lpstr>Введение</vt:lpstr>
      <vt:lpstr>Стресс – это состояние психического напряжения, возникающее у человека в процессе деятельности в наиболее сложных условиях, как в повседневной жизни, так и при особых экстремальных состояниях.</vt:lpstr>
      <vt:lpstr>Причины стресса</vt:lpstr>
      <vt:lpstr>Внешние причины стресса</vt:lpstr>
      <vt:lpstr>Внутренние причины стресса</vt:lpstr>
      <vt:lpstr>10 наиболее распространенных стресс-факторов:</vt:lpstr>
      <vt:lpstr>Методы борьбы со стрессом</vt:lpstr>
      <vt:lpstr>Второй метод- питание</vt:lpstr>
      <vt:lpstr>Третий метод – хобби</vt:lpstr>
      <vt:lpstr>Четвёртый метод – общение и развлечение: </vt:lpstr>
      <vt:lpstr>Дистресс  — стресс, связанный с выраженными негативными эмоциями и оказывающий вредное влияние на здоровье.</vt:lpstr>
      <vt:lpstr>Причины дистресса:</vt:lpstr>
      <vt:lpstr>Методы борьбы с дистрессом</vt:lpstr>
      <vt:lpstr>Второй метод</vt:lpstr>
      <vt:lpstr>Третий метод</vt:lpstr>
      <vt:lpstr>Четвертый метод</vt:lpstr>
      <vt:lpstr>Заключение</vt:lpstr>
      <vt:lpstr>Литература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активного преодоления стрессовых и дистрессовых ситуаций.</dc:title>
  <dc:creator>Admin</dc:creator>
  <cp:lastModifiedBy>Admin</cp:lastModifiedBy>
  <cp:revision>18</cp:revision>
  <dcterms:created xsi:type="dcterms:W3CDTF">2015-03-01T19:27:20Z</dcterms:created>
  <dcterms:modified xsi:type="dcterms:W3CDTF">2015-03-01T22:27:47Z</dcterms:modified>
</cp:coreProperties>
</file>