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20" r:id="rId1"/>
  </p:sldMasterIdLst>
  <p:notesMasterIdLst>
    <p:notesMasterId r:id="rId26"/>
  </p:notesMasterIdLst>
  <p:sldIdLst>
    <p:sldId id="256" r:id="rId2"/>
    <p:sldId id="257" r:id="rId3"/>
    <p:sldId id="258" r:id="rId4"/>
    <p:sldId id="263" r:id="rId5"/>
    <p:sldId id="264" r:id="rId6"/>
    <p:sldId id="270" r:id="rId7"/>
    <p:sldId id="265" r:id="rId8"/>
    <p:sldId id="266" r:id="rId9"/>
    <p:sldId id="267" r:id="rId10"/>
    <p:sldId id="268" r:id="rId11"/>
    <p:sldId id="271" r:id="rId12"/>
    <p:sldId id="273" r:id="rId13"/>
    <p:sldId id="272" r:id="rId14"/>
    <p:sldId id="269" r:id="rId15"/>
    <p:sldId id="275" r:id="rId16"/>
    <p:sldId id="277" r:id="rId17"/>
    <p:sldId id="262" r:id="rId18"/>
    <p:sldId id="276" r:id="rId19"/>
    <p:sldId id="279" r:id="rId20"/>
    <p:sldId id="280" r:id="rId21"/>
    <p:sldId id="259" r:id="rId22"/>
    <p:sldId id="278" r:id="rId23"/>
    <p:sldId id="260" r:id="rId24"/>
    <p:sldId id="261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812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4250BC-D30B-4D0E-B33D-C3F3E95C5585}" type="datetimeFigureOut">
              <a:rPr lang="ru-RU" smtClean="0"/>
              <a:t>19.04.2015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29B664-AB86-4E1A-9D99-D7B3C74CB4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7666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6EC525F2-4D35-44F6-A83D-9D386A83FD3E}" type="datetimeFigureOut">
              <a:rPr lang="ru-RU" smtClean="0"/>
              <a:t>19.04.2015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9BFEA961-C49B-4EC3-A32A-7446975B4D5D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C525F2-4D35-44F6-A83D-9D386A83FD3E}" type="datetimeFigureOut">
              <a:rPr lang="ru-RU" smtClean="0"/>
              <a:t>19.04.2015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FEA961-C49B-4EC3-A32A-7446975B4D5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6EC525F2-4D35-44F6-A83D-9D386A83FD3E}" type="datetimeFigureOut">
              <a:rPr lang="ru-RU" smtClean="0"/>
              <a:t>19.04.2015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BFEA961-C49B-4EC3-A32A-7446975B4D5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C525F2-4D35-44F6-A83D-9D386A83FD3E}" type="datetimeFigureOut">
              <a:rPr lang="ru-RU" smtClean="0"/>
              <a:t>19.04.2015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FEA961-C49B-4EC3-A32A-7446975B4D5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EC525F2-4D35-44F6-A83D-9D386A83FD3E}" type="datetimeFigureOut">
              <a:rPr lang="ru-RU" smtClean="0"/>
              <a:t>19.04.2015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9BFEA961-C49B-4EC3-A32A-7446975B4D5D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C525F2-4D35-44F6-A83D-9D386A83FD3E}" type="datetimeFigureOut">
              <a:rPr lang="ru-RU" smtClean="0"/>
              <a:t>19.04.2015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FEA961-C49B-4EC3-A32A-7446975B4D5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C525F2-4D35-44F6-A83D-9D386A83FD3E}" type="datetimeFigureOut">
              <a:rPr lang="ru-RU" smtClean="0"/>
              <a:t>19.04.2015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FEA961-C49B-4EC3-A32A-7446975B4D5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C525F2-4D35-44F6-A83D-9D386A83FD3E}" type="datetimeFigureOut">
              <a:rPr lang="ru-RU" smtClean="0"/>
              <a:t>19.04.2015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FEA961-C49B-4EC3-A32A-7446975B4D5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EC525F2-4D35-44F6-A83D-9D386A83FD3E}" type="datetimeFigureOut">
              <a:rPr lang="ru-RU" smtClean="0"/>
              <a:t>19.04.2015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FEA961-C49B-4EC3-A32A-7446975B4D5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C525F2-4D35-44F6-A83D-9D386A83FD3E}" type="datetimeFigureOut">
              <a:rPr lang="ru-RU" smtClean="0"/>
              <a:t>19.04.2015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FEA961-C49B-4EC3-A32A-7446975B4D5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EC525F2-4D35-44F6-A83D-9D386A83FD3E}" type="datetimeFigureOut">
              <a:rPr lang="ru-RU" smtClean="0"/>
              <a:t>19.04.2015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FEA961-C49B-4EC3-A32A-7446975B4D5D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6EC525F2-4D35-44F6-A83D-9D386A83FD3E}" type="datetimeFigureOut">
              <a:rPr lang="ru-RU" smtClean="0"/>
              <a:t>19.04.2015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9BFEA961-C49B-4EC3-A32A-7446975B4D5D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21" r:id="rId1"/>
    <p:sldLayoutId id="2147484022" r:id="rId2"/>
    <p:sldLayoutId id="2147484023" r:id="rId3"/>
    <p:sldLayoutId id="2147484024" r:id="rId4"/>
    <p:sldLayoutId id="2147484025" r:id="rId5"/>
    <p:sldLayoutId id="2147484026" r:id="rId6"/>
    <p:sldLayoutId id="2147484027" r:id="rId7"/>
    <p:sldLayoutId id="2147484028" r:id="rId8"/>
    <p:sldLayoutId id="2147484029" r:id="rId9"/>
    <p:sldLayoutId id="2147484030" r:id="rId10"/>
    <p:sldLayoutId id="214748403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5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gif"/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gif"/><Relationship Id="rId2" Type="http://schemas.openxmlformats.org/officeDocument/2006/relationships/image" Target="../media/image25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gif"/><Relationship Id="rId2" Type="http://schemas.openxmlformats.org/officeDocument/2006/relationships/image" Target="../media/image28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gif"/><Relationship Id="rId2" Type="http://schemas.openxmlformats.org/officeDocument/2006/relationships/image" Target="../media/image30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gif"/><Relationship Id="rId2" Type="http://schemas.openxmlformats.org/officeDocument/2006/relationships/hyperlink" Target="http://smiles.33b.ru/smile.94690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2.gi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gif"/><Relationship Id="rId2" Type="http://schemas.openxmlformats.org/officeDocument/2006/relationships/hyperlink" Target="http://softgallery.ru/computer-and-health-care-tips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548680"/>
            <a:ext cx="8676456" cy="3240360"/>
          </a:xfrm>
          <a:noFill/>
          <a:effectLst>
            <a:outerShdw blurRad="38100" dist="25400" dir="5400000" rotWithShape="0">
              <a:srgbClr val="000000">
                <a:alpha val="45000"/>
              </a:srgbClr>
            </a:outerShdw>
            <a:softEdge rad="63500"/>
          </a:effec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sz="5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Компьютер и его влияние на здоровье человека. Интернет-зависимость</a:t>
            </a:r>
            <a:endParaRPr lang="ru-RU" sz="54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19672" y="3901511"/>
            <a:ext cx="7117180" cy="2956489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latin typeface="Comic Sans MS" pitchFamily="66" charset="0"/>
              </a:rPr>
              <a:t>Выполнила </a:t>
            </a:r>
          </a:p>
          <a:p>
            <a:pPr algn="ctr"/>
            <a:r>
              <a:rPr lang="ru-RU" sz="2800" dirty="0" smtClean="0">
                <a:latin typeface="Comic Sans MS" pitchFamily="66" charset="0"/>
              </a:rPr>
              <a:t>студентка 4 курса 13 группы</a:t>
            </a:r>
          </a:p>
          <a:p>
            <a:pPr algn="ctr"/>
            <a:r>
              <a:rPr lang="ru-RU" sz="2800" dirty="0" smtClean="0">
                <a:latin typeface="Comic Sans MS" pitchFamily="66" charset="0"/>
              </a:rPr>
              <a:t>Лечебного факультета</a:t>
            </a:r>
          </a:p>
          <a:p>
            <a:pPr algn="ctr"/>
            <a:r>
              <a:rPr lang="ru-RU" sz="2800" dirty="0" smtClean="0">
                <a:latin typeface="Comic Sans MS" pitchFamily="66" charset="0"/>
              </a:rPr>
              <a:t>Кракасевич Т. В.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043365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3130" y="548680"/>
            <a:ext cx="3871358" cy="309634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76672"/>
            <a:ext cx="7125113" cy="924475"/>
          </a:xfrm>
        </p:spPr>
        <p:txBody>
          <a:bodyPr>
            <a:normAutofit fontScale="90000"/>
          </a:bodyPr>
          <a:lstStyle/>
          <a:p>
            <a:r>
              <a:rPr lang="ru-RU" sz="6000" b="1" i="1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Усталость</a:t>
            </a:r>
            <a:r>
              <a:rPr lang="ru-RU" sz="6000" b="1" i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124744"/>
            <a:ext cx="5616624" cy="55892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600" dirty="0" smtClean="0">
                <a:latin typeface="Comic Sans MS" pitchFamily="66" charset="0"/>
              </a:rPr>
              <a:t>- </a:t>
            </a:r>
            <a:r>
              <a:rPr lang="ru-RU" sz="4000" dirty="0" smtClean="0">
                <a:latin typeface="Comic Sans MS" pitchFamily="66" charset="0"/>
              </a:rPr>
              <a:t>Усталость </a:t>
            </a:r>
            <a:r>
              <a:rPr lang="ru-RU" sz="4000" dirty="0">
                <a:latin typeface="Comic Sans MS" pitchFamily="66" charset="0"/>
              </a:rPr>
              <a:t>глаз </a:t>
            </a:r>
            <a:r>
              <a:rPr lang="ru-RU" sz="4000" dirty="0" smtClean="0">
                <a:latin typeface="Comic Sans MS" pitchFamily="66" charset="0"/>
              </a:rPr>
              <a:t>(</a:t>
            </a:r>
            <a:r>
              <a:rPr lang="ru-RU" sz="4000" dirty="0">
                <a:latin typeface="Comic Sans MS" pitchFamily="66" charset="0"/>
              </a:rPr>
              <a:t>размытость и зуд</a:t>
            </a:r>
            <a:r>
              <a:rPr lang="ru-RU" sz="4000" dirty="0" smtClean="0">
                <a:latin typeface="Comic Sans MS" pitchFamily="66" charset="0"/>
              </a:rPr>
              <a:t>).</a:t>
            </a:r>
          </a:p>
          <a:p>
            <a:pPr marL="0" indent="0">
              <a:buNone/>
            </a:pPr>
            <a:r>
              <a:rPr lang="ru-RU" sz="4000" dirty="0" smtClean="0">
                <a:latin typeface="Comic Sans MS" pitchFamily="66" charset="0"/>
              </a:rPr>
              <a:t>- Головные боли</a:t>
            </a:r>
          </a:p>
          <a:p>
            <a:pPr marL="0" indent="0">
              <a:buNone/>
            </a:pPr>
            <a:r>
              <a:rPr lang="ru-RU" sz="4000" dirty="0" smtClean="0">
                <a:latin typeface="Comic Sans MS" pitchFamily="66" charset="0"/>
              </a:rPr>
              <a:t>- Головокружение</a:t>
            </a:r>
          </a:p>
          <a:p>
            <a:pPr>
              <a:buFontTx/>
              <a:buChar char="-"/>
            </a:pPr>
            <a:r>
              <a:rPr lang="ru-RU" sz="4000" dirty="0" smtClean="0">
                <a:latin typeface="Comic Sans MS" pitchFamily="66" charset="0"/>
              </a:rPr>
              <a:t>Недомогание</a:t>
            </a:r>
          </a:p>
          <a:p>
            <a:pPr marL="0" indent="0">
              <a:buNone/>
            </a:pPr>
            <a:r>
              <a:rPr lang="ru-RU" sz="4000" dirty="0" smtClean="0">
                <a:latin typeface="Comic Sans MS" pitchFamily="66" charset="0"/>
              </a:rPr>
              <a:t>- Сонливость </a:t>
            </a:r>
            <a:endParaRPr lang="ru-RU" sz="4000" dirty="0">
              <a:latin typeface="Comic Sans MS" pitchFamily="66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5936" y="3933056"/>
            <a:ext cx="4178990" cy="2780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5386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4" y="0"/>
            <a:ext cx="9036496" cy="924475"/>
          </a:xfrm>
        </p:spPr>
        <p:txBody>
          <a:bodyPr>
            <a:normAutofit fontScale="90000"/>
          </a:bodyPr>
          <a:lstStyle/>
          <a:p>
            <a:r>
              <a:rPr lang="ru-RU" sz="4800" b="1" i="1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Расстройства пищеварения</a:t>
            </a:r>
            <a:endParaRPr lang="ru-RU" sz="4800" b="1" i="1" u="sng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0" y="5085184"/>
            <a:ext cx="5112568" cy="576262"/>
          </a:xfrm>
        </p:spPr>
        <p:txBody>
          <a:bodyPr>
            <a:noAutofit/>
          </a:bodyPr>
          <a:lstStyle/>
          <a:p>
            <a:pPr marL="685800" indent="-685800">
              <a:buBlip>
                <a:blip r:embed="rId2"/>
              </a:buBlip>
            </a:pPr>
            <a:r>
              <a:rPr lang="ru-RU" sz="4800" b="1" i="1" dirty="0" smtClean="0">
                <a:latin typeface="Comic Sans MS" pitchFamily="66" charset="0"/>
              </a:rPr>
              <a:t>Ожирение</a:t>
            </a:r>
            <a:endParaRPr lang="ru-RU" sz="4800" b="1" i="1" dirty="0">
              <a:latin typeface="Comic Sans MS" pitchFamily="66" charset="0"/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sz="half" idx="3"/>
          </p:nvPr>
        </p:nvSpPr>
        <p:spPr>
          <a:xfrm>
            <a:off x="5004048" y="1844824"/>
            <a:ext cx="3995936" cy="576262"/>
          </a:xfrm>
        </p:spPr>
        <p:txBody>
          <a:bodyPr>
            <a:normAutofit fontScale="77500" lnSpcReduction="20000"/>
          </a:bodyPr>
          <a:lstStyle/>
          <a:p>
            <a:pPr marL="685800" indent="-685800">
              <a:buBlip>
                <a:blip r:embed="rId2"/>
              </a:buBlip>
            </a:pPr>
            <a:r>
              <a:rPr lang="ru-RU" sz="4800" b="1" i="1" dirty="0" smtClean="0">
                <a:latin typeface="Comic Sans MS" pitchFamily="66" charset="0"/>
              </a:rPr>
              <a:t>Истощение</a:t>
            </a:r>
            <a:endParaRPr lang="ru-RU" sz="4800" b="1" i="1" dirty="0">
              <a:latin typeface="Comic Sans MS" pitchFamily="66" charset="0"/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84784"/>
            <a:ext cx="5079243" cy="3530923"/>
          </a:xfr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2492896"/>
            <a:ext cx="2997845" cy="4100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1752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6957" y="548680"/>
            <a:ext cx="8712968" cy="924475"/>
          </a:xfrm>
        </p:spPr>
        <p:txBody>
          <a:bodyPr>
            <a:normAutofit fontScale="90000"/>
          </a:bodyPr>
          <a:lstStyle/>
          <a:p>
            <a:r>
              <a:rPr lang="ru-RU" sz="5400" b="1" i="1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Заболевания органов дыхания</a:t>
            </a:r>
            <a:endParaRPr lang="ru-RU" sz="5400" b="1" i="1" u="sng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808437"/>
            <a:ext cx="4119893" cy="3089920"/>
          </a:xfrm>
          <a:prstGeom prst="rect">
            <a:avLst/>
          </a:prstGeom>
        </p:spPr>
      </p:pic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6" y="2708920"/>
            <a:ext cx="5504458" cy="3960440"/>
          </a:xfrm>
        </p:spPr>
      </p:pic>
    </p:spTree>
    <p:extLst>
      <p:ext uri="{BB962C8B-B14F-4D97-AF65-F5344CB8AC3E}">
        <p14:creationId xmlns:p14="http://schemas.microsoft.com/office/powerpoint/2010/main" val="3966795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Объект 6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1484784"/>
            <a:ext cx="3960440" cy="4070506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-243408"/>
            <a:ext cx="8748464" cy="1185861"/>
          </a:xfrm>
        </p:spPr>
        <p:txBody>
          <a:bodyPr>
            <a:normAutofit fontScale="90000"/>
          </a:bodyPr>
          <a:lstStyle/>
          <a:p>
            <a:r>
              <a:rPr lang="ru-RU" sz="5400" b="1" i="1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Кровеносная система</a:t>
            </a:r>
            <a:endParaRPr lang="ru-RU" sz="5400" b="1" i="1" u="sng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2"/>
          </p:nvPr>
        </p:nvSpPr>
        <p:spPr>
          <a:xfrm>
            <a:off x="179512" y="1268760"/>
            <a:ext cx="5400600" cy="5688632"/>
          </a:xfrm>
        </p:spPr>
        <p:txBody>
          <a:bodyPr>
            <a:normAutofit fontScale="92500"/>
          </a:bodyPr>
          <a:lstStyle/>
          <a:p>
            <a:pPr algn="ctr"/>
            <a:r>
              <a:rPr lang="ru-RU" sz="4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сидячий образ жизни, ведёт к застою крови в сосудах, что приводит к такому заболеванию, как</a:t>
            </a:r>
          </a:p>
          <a:p>
            <a:pPr algn="ctr"/>
            <a:r>
              <a:rPr lang="ru-RU" sz="48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Геморрой</a:t>
            </a:r>
            <a:endParaRPr lang="ru-RU" sz="4800" b="1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ctr"/>
            <a:endParaRPr lang="ru-RU" sz="4800" b="1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0750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612576" y="0"/>
            <a:ext cx="9756576" cy="938167"/>
          </a:xfrm>
        </p:spPr>
        <p:txBody>
          <a:bodyPr>
            <a:noAutofit/>
          </a:bodyPr>
          <a:lstStyle/>
          <a:p>
            <a:r>
              <a:rPr lang="ru-RU" sz="5000" b="1" i="1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Интернет-зависимость</a:t>
            </a:r>
            <a:endParaRPr lang="ru-RU" sz="5000" b="1" i="1" u="sng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0" y="980728"/>
            <a:ext cx="8172400" cy="2448272"/>
          </a:xfrm>
        </p:spPr>
        <p:txBody>
          <a:bodyPr>
            <a:noAutofit/>
          </a:bodyPr>
          <a:lstStyle/>
          <a:p>
            <a:pPr algn="ctr"/>
            <a:r>
              <a:rPr lang="ru-RU" sz="3600" dirty="0"/>
              <a:t> </a:t>
            </a:r>
            <a:r>
              <a:rPr lang="ru-RU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психическое расстройство, навязчивое желание подключиться к Интернету и болезненная неспособность вовремя отключиться от Интернета. 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725863"/>
            <a:ext cx="4129088" cy="30972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9" y="3658860"/>
            <a:ext cx="4688888" cy="3186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8972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692696"/>
            <a:ext cx="8784976" cy="5472608"/>
          </a:xfrm>
        </p:spPr>
        <p:txBody>
          <a:bodyPr>
            <a:noAutofit/>
          </a:bodyPr>
          <a:lstStyle/>
          <a:p>
            <a:pPr algn="l"/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 </a:t>
            </a:r>
            <a:r>
              <a:rPr lang="ru-RU" sz="3200" dirty="0" smtClean="0">
                <a:latin typeface="Comic Sans MS" pitchFamily="66" charset="0"/>
              </a:rPr>
              <a:t>-сокращение </a:t>
            </a:r>
            <a:r>
              <a:rPr lang="ru-RU" sz="3200" dirty="0">
                <a:latin typeface="Comic Sans MS" pitchFamily="66" charset="0"/>
              </a:rPr>
              <a:t>времени на прием </a:t>
            </a:r>
            <a:r>
              <a:rPr lang="ru-RU" sz="3200" dirty="0" smtClean="0">
                <a:latin typeface="Comic Sans MS" pitchFamily="66" charset="0"/>
              </a:rPr>
              <a:t>пищи, </a:t>
            </a:r>
            <a:r>
              <a:rPr lang="ru-RU" sz="3200" dirty="0">
                <a:latin typeface="Comic Sans MS" pitchFamily="66" charset="0"/>
              </a:rPr>
              <a:t>еда перед монитором</a:t>
            </a:r>
            <a:r>
              <a:rPr lang="ru-RU" sz="3200" dirty="0" smtClean="0">
                <a:latin typeface="Comic Sans MS" pitchFamily="66" charset="0"/>
              </a:rPr>
              <a:t>; </a:t>
            </a:r>
            <a:br>
              <a:rPr lang="ru-RU" sz="3200" dirty="0" smtClean="0">
                <a:latin typeface="Comic Sans MS" pitchFamily="66" charset="0"/>
              </a:rPr>
            </a:br>
            <a:r>
              <a:rPr lang="ru-RU" sz="3200" dirty="0" smtClean="0">
                <a:solidFill>
                  <a:srgbClr val="00B0F0"/>
                </a:solidFill>
                <a:latin typeface="Comic Sans MS" pitchFamily="66" charset="0"/>
              </a:rPr>
              <a:t>- вход </a:t>
            </a:r>
            <a:r>
              <a:rPr lang="ru-RU" sz="3200" dirty="0">
                <a:solidFill>
                  <a:srgbClr val="00B0F0"/>
                </a:solidFill>
                <a:latin typeface="Comic Sans MS" pitchFamily="66" charset="0"/>
              </a:rPr>
              <a:t>в Интернет в процессе не связанной с ним работы</a:t>
            </a:r>
            <a:r>
              <a:rPr lang="ru-RU" sz="3200" dirty="0" smtClean="0">
                <a:solidFill>
                  <a:srgbClr val="00B0F0"/>
                </a:solidFill>
                <a:latin typeface="Comic Sans MS" pitchFamily="66" charset="0"/>
              </a:rPr>
              <a:t>;</a:t>
            </a:r>
            <a:br>
              <a:rPr lang="ru-RU" sz="3200" dirty="0" smtClean="0">
                <a:solidFill>
                  <a:srgbClr val="00B0F0"/>
                </a:solidFill>
                <a:latin typeface="Comic Sans MS" pitchFamily="66" charset="0"/>
              </a:rPr>
            </a:br>
            <a:r>
              <a:rPr lang="ru-RU" sz="3200" dirty="0" smtClean="0">
                <a:latin typeface="Comic Sans MS" pitchFamily="66" charset="0"/>
              </a:rPr>
              <a:t>- потеря </a:t>
            </a:r>
            <a:r>
              <a:rPr lang="ru-RU" sz="3200" dirty="0">
                <a:latin typeface="Comic Sans MS" pitchFamily="66" charset="0"/>
              </a:rPr>
              <a:t>ощущения времени </a:t>
            </a:r>
            <a:r>
              <a:rPr lang="ru-RU" sz="3200" dirty="0" err="1">
                <a:latin typeface="Comic Sans MS" pitchFamily="66" charset="0"/>
              </a:rPr>
              <a:t>on-line</a:t>
            </a:r>
            <a:r>
              <a:rPr lang="ru-RU" sz="3200" dirty="0" smtClean="0">
                <a:latin typeface="Comic Sans MS" pitchFamily="66" charset="0"/>
              </a:rPr>
              <a:t>;</a:t>
            </a:r>
            <a:br>
              <a:rPr lang="ru-RU" sz="3200" dirty="0" smtClean="0">
                <a:latin typeface="Comic Sans MS" pitchFamily="66" charset="0"/>
              </a:rPr>
            </a:br>
            <a:r>
              <a:rPr lang="ru-RU" sz="3200" dirty="0" smtClean="0">
                <a:latin typeface="Comic Sans MS" pitchFamily="66" charset="0"/>
              </a:rPr>
              <a:t>- </a:t>
            </a:r>
            <a:r>
              <a:rPr lang="ru-RU" sz="3200" dirty="0" smtClean="0">
                <a:solidFill>
                  <a:srgbClr val="00B0F0"/>
                </a:solidFill>
                <a:latin typeface="Comic Sans MS" pitchFamily="66" charset="0"/>
              </a:rPr>
              <a:t>игнорирование </a:t>
            </a:r>
            <a:br>
              <a:rPr lang="ru-RU" sz="3200" dirty="0" smtClean="0">
                <a:solidFill>
                  <a:srgbClr val="00B0F0"/>
                </a:solidFill>
                <a:latin typeface="Comic Sans MS" pitchFamily="66" charset="0"/>
              </a:rPr>
            </a:br>
            <a:r>
              <a:rPr lang="ru-RU" sz="3200" dirty="0" smtClean="0">
                <a:solidFill>
                  <a:srgbClr val="00B0F0"/>
                </a:solidFill>
                <a:latin typeface="Comic Sans MS" pitchFamily="66" charset="0"/>
              </a:rPr>
              <a:t>семейных </a:t>
            </a:r>
            <a:r>
              <a:rPr lang="ru-RU" sz="3200" dirty="0">
                <a:solidFill>
                  <a:srgbClr val="00B0F0"/>
                </a:solidFill>
                <a:latin typeface="Comic Sans MS" pitchFamily="66" charset="0"/>
              </a:rPr>
              <a:t>и рабочих обязанностей</a:t>
            </a:r>
            <a:r>
              <a:rPr lang="ru-RU" sz="3200" dirty="0">
                <a:latin typeface="Comic Sans MS" pitchFamily="66" charset="0"/>
              </a:rPr>
              <a:t>, 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-33358" y="-171400"/>
            <a:ext cx="9721080" cy="1008112"/>
          </a:xfrm>
        </p:spPr>
        <p:txBody>
          <a:bodyPr>
            <a:normAutofit/>
          </a:bodyPr>
          <a:lstStyle/>
          <a:p>
            <a:pPr algn="l"/>
            <a:r>
              <a:rPr lang="ru-RU" sz="4000" b="1" i="1" u="sng" dirty="0" smtClean="0">
                <a:solidFill>
                  <a:srgbClr val="00B0F0"/>
                </a:solidFill>
                <a:latin typeface="Comic Sans MS" pitchFamily="66" charset="0"/>
              </a:rPr>
              <a:t>Симптомы интернет-зависимости:</a:t>
            </a:r>
            <a:endParaRPr lang="ru-RU" sz="4000" b="1" i="1" u="sng" dirty="0">
              <a:solidFill>
                <a:srgbClr val="00B0F0"/>
              </a:solidFill>
              <a:latin typeface="Comic Sans MS" pitchFamily="66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3789041"/>
            <a:ext cx="3705041" cy="3020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8792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0" y="-171400"/>
            <a:ext cx="7524328" cy="6381328"/>
          </a:xfrm>
        </p:spPr>
        <p:txBody>
          <a:bodyPr>
            <a:noAutofit/>
          </a:bodyPr>
          <a:lstStyle/>
          <a:p>
            <a:pPr marL="457200" indent="-457200" algn="l">
              <a:buFontTx/>
              <a:buChar char="-"/>
            </a:pPr>
            <a:r>
              <a:rPr lang="ru-RU" sz="3400" dirty="0" smtClean="0">
                <a:solidFill>
                  <a:srgbClr val="C812AE"/>
                </a:solidFill>
                <a:latin typeface="Comic Sans MS" pitchFamily="66" charset="0"/>
              </a:rPr>
              <a:t>пропуск </a:t>
            </a:r>
            <a:r>
              <a:rPr lang="ru-RU" sz="3400" dirty="0">
                <a:solidFill>
                  <a:srgbClr val="C812AE"/>
                </a:solidFill>
                <a:latin typeface="Comic Sans MS" pitchFamily="66" charset="0"/>
              </a:rPr>
              <a:t>еды, учебных занятий</a:t>
            </a:r>
            <a:r>
              <a:rPr lang="ru-RU" sz="3400" dirty="0" smtClean="0">
                <a:solidFill>
                  <a:schemeClr val="accent2">
                    <a:lumMod val="75000"/>
                  </a:schemeClr>
                </a:solidFill>
                <a:latin typeface="Comic Sans MS" pitchFamily="66" charset="0"/>
              </a:rPr>
              <a:t>,</a:t>
            </a:r>
          </a:p>
          <a:p>
            <a:pPr marL="457200" indent="-457200" algn="l">
              <a:buFontTx/>
              <a:buChar char="-"/>
            </a:pPr>
            <a:r>
              <a:rPr lang="ru-RU" sz="3400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ограничение </a:t>
            </a:r>
            <a:r>
              <a:rPr lang="ru-RU" sz="3400" dirty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во </a:t>
            </a:r>
            <a:r>
              <a:rPr lang="ru-RU" sz="3400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сне,</a:t>
            </a:r>
          </a:p>
          <a:p>
            <a:pPr marL="457200" indent="-457200" algn="l">
              <a:buFontTx/>
              <a:buChar char="-"/>
            </a:pPr>
            <a:r>
              <a:rPr lang="ru-RU" sz="3400" dirty="0" smtClean="0">
                <a:solidFill>
                  <a:srgbClr val="C812AE"/>
                </a:solidFill>
                <a:latin typeface="Comic Sans MS" pitchFamily="66" charset="0"/>
              </a:rPr>
              <a:t>раздражительность</a:t>
            </a:r>
            <a:r>
              <a:rPr lang="ru-RU" sz="3400" dirty="0">
                <a:solidFill>
                  <a:srgbClr val="C812AE"/>
                </a:solidFill>
                <a:latin typeface="Comic Sans MS" pitchFamily="66" charset="0"/>
              </a:rPr>
              <a:t>, снижение настроения при прекращении пребывания в сети </a:t>
            </a:r>
            <a:endParaRPr lang="ru-RU" sz="3400" dirty="0" smtClean="0">
              <a:solidFill>
                <a:srgbClr val="C812AE"/>
              </a:solidFill>
              <a:latin typeface="Comic Sans MS" pitchFamily="66" charset="0"/>
            </a:endParaRPr>
          </a:p>
          <a:p>
            <a:pPr marL="457200" indent="-457200" algn="l">
              <a:buFontTx/>
              <a:buChar char="-"/>
            </a:pPr>
            <a:r>
              <a:rPr lang="ru-RU" sz="3400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непреодолимое </a:t>
            </a:r>
            <a:r>
              <a:rPr lang="ru-RU" sz="3400" dirty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желание вернуться за </a:t>
            </a:r>
          </a:p>
          <a:p>
            <a:pPr algn="l"/>
            <a:r>
              <a:rPr lang="ru-RU" sz="3400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компьютер;</a:t>
            </a:r>
          </a:p>
          <a:p>
            <a:pPr marL="457200" indent="-457200" algn="l">
              <a:buFontTx/>
              <a:buChar char="-"/>
            </a:pPr>
            <a:r>
              <a:rPr lang="ru-RU" sz="3400" dirty="0" smtClean="0">
                <a:solidFill>
                  <a:srgbClr val="C812AE"/>
                </a:solidFill>
                <a:latin typeface="Comic Sans MS" pitchFamily="66" charset="0"/>
              </a:rPr>
              <a:t>отрицание </a:t>
            </a:r>
            <a:r>
              <a:rPr lang="ru-RU" sz="3400" dirty="0">
                <a:solidFill>
                  <a:srgbClr val="C812AE"/>
                </a:solidFill>
                <a:latin typeface="Comic Sans MS" pitchFamily="66" charset="0"/>
              </a:rPr>
              <a:t>наличия зависимости.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3861048"/>
            <a:ext cx="3774735" cy="2706414"/>
          </a:xfrm>
          <a:prstGeom prst="rect">
            <a:avLst/>
          </a:prstGeom>
        </p:spPr>
      </p:pic>
      <p:pic>
        <p:nvPicPr>
          <p:cNvPr id="5" name="Picture 24" descr="45# underconstruction&#10;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9989" y="836711"/>
            <a:ext cx="1916507" cy="19165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64272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260648"/>
            <a:ext cx="8064896" cy="619268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200" b="1" dirty="0" smtClean="0">
                <a:latin typeface="Comic Sans MS" pitchFamily="66" charset="0"/>
              </a:rPr>
              <a:t>Как мы видим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, </a:t>
            </a:r>
            <a:r>
              <a:rPr lang="ru-RU" sz="3200" b="1" dirty="0" smtClean="0">
                <a:latin typeface="Comic Sans MS" pitchFamily="66" charset="0"/>
              </a:rPr>
              <a:t>долгое </a:t>
            </a:r>
            <a:r>
              <a:rPr lang="ru-RU" sz="3200" b="1" dirty="0">
                <a:latin typeface="Comic Sans MS" pitchFamily="66" charset="0"/>
              </a:rPr>
              <a:t>и неправильное общение с компьютером чревато развитием множества заболеваний. Ч</a:t>
            </a:r>
            <a:r>
              <a:rPr lang="ru-RU" sz="3200" b="1" dirty="0" smtClean="0">
                <a:latin typeface="Comic Sans MS" pitchFamily="66" charset="0"/>
              </a:rPr>
              <a:t>то </a:t>
            </a:r>
            <a:r>
              <a:rPr lang="ru-RU" sz="3200" b="1" dirty="0">
                <a:latin typeface="Comic Sans MS" pitchFamily="66" charset="0"/>
              </a:rPr>
              <a:t>же делать, если компьютер – это </a:t>
            </a:r>
            <a:r>
              <a:rPr lang="ru-RU" sz="3200" b="1" dirty="0" smtClean="0">
                <a:latin typeface="Comic Sans MS" pitchFamily="66" charset="0"/>
              </a:rPr>
              <a:t>наша </a:t>
            </a:r>
            <a:r>
              <a:rPr lang="ru-RU" sz="3200" b="1" dirty="0">
                <a:latin typeface="Comic Sans MS" pitchFamily="66" charset="0"/>
              </a:rPr>
              <a:t>работа или, что еще хуже, жизнь. Как же тогда не стать больным, толстым и старым, при этом продолжая ежедневное общение с компьютером</a:t>
            </a:r>
            <a:r>
              <a:rPr lang="ru-RU" sz="3200" b="1" dirty="0" smtClean="0">
                <a:latin typeface="Comic Sans MS" pitchFamily="66" charset="0"/>
              </a:rPr>
              <a:t>.</a:t>
            </a:r>
            <a:r>
              <a:rPr lang="ru-RU" sz="3200" b="1" dirty="0">
                <a:latin typeface="Comic Sans MS" pitchFamily="66" charset="0"/>
              </a:rPr>
              <a:t> Единственное верное решение проблемы – профилактика.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4700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-42270"/>
            <a:ext cx="8229600" cy="1143000"/>
          </a:xfrm>
        </p:spPr>
        <p:txBody>
          <a:bodyPr/>
          <a:lstStyle/>
          <a:p>
            <a:pPr algn="ctr"/>
            <a:r>
              <a:rPr lang="ru-RU" dirty="0" smtClean="0"/>
              <a:t>Профилактика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119730"/>
            <a:ext cx="7632848" cy="5265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7717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116632"/>
            <a:ext cx="7239000" cy="842352"/>
          </a:xfrm>
        </p:spPr>
        <p:txBody>
          <a:bodyPr>
            <a:normAutofit/>
          </a:bodyPr>
          <a:lstStyle/>
          <a:p>
            <a:r>
              <a:rPr lang="ru-RU" sz="4800" i="1" u="sng" dirty="0" smtClean="0">
                <a:solidFill>
                  <a:schemeClr val="accent6"/>
                </a:solidFill>
                <a:latin typeface="Comic Sans MS" pitchFamily="66" charset="0"/>
              </a:rPr>
              <a:t>Профилактика</a:t>
            </a:r>
            <a:endParaRPr lang="ru-RU" sz="4800" i="1" u="sng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052736"/>
            <a:ext cx="8136904" cy="5616624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latin typeface="Comic Sans MS" pitchFamily="66" charset="0"/>
              </a:rPr>
              <a:t>Яркое </a:t>
            </a:r>
            <a:r>
              <a:rPr lang="ru-RU" sz="3200" b="1" dirty="0">
                <a:latin typeface="Comic Sans MS" pitchFamily="66" charset="0"/>
              </a:rPr>
              <a:t>и </a:t>
            </a:r>
            <a:r>
              <a:rPr lang="ru-RU" sz="3200" b="1" dirty="0" smtClean="0">
                <a:latin typeface="Comic Sans MS" pitchFamily="66" charset="0"/>
              </a:rPr>
              <a:t>равномерное освещение </a:t>
            </a:r>
          </a:p>
          <a:p>
            <a:r>
              <a:rPr lang="ru-RU" sz="3200" b="1" dirty="0" smtClean="0">
                <a:latin typeface="Comic Sans MS" pitchFamily="66" charset="0"/>
              </a:rPr>
              <a:t>Освещение в </a:t>
            </a:r>
            <a:r>
              <a:rPr lang="ru-RU" sz="3200" b="1" dirty="0">
                <a:latin typeface="Comic Sans MS" pitchFamily="66" charset="0"/>
              </a:rPr>
              <a:t>темное время </a:t>
            </a:r>
            <a:r>
              <a:rPr lang="ru-RU" sz="3200" b="1" dirty="0" smtClean="0">
                <a:latin typeface="Comic Sans MS" pitchFamily="66" charset="0"/>
              </a:rPr>
              <a:t>суток</a:t>
            </a:r>
          </a:p>
          <a:p>
            <a:r>
              <a:rPr lang="ru-RU" sz="3200" b="1" dirty="0" smtClean="0">
                <a:latin typeface="Comic Sans MS" pitchFamily="66" charset="0"/>
              </a:rPr>
              <a:t>Частые проветривания,</a:t>
            </a:r>
          </a:p>
          <a:p>
            <a:pPr marL="0" indent="0">
              <a:buNone/>
            </a:pPr>
            <a:r>
              <a:rPr lang="ru-RU" sz="3200" b="1" dirty="0" smtClean="0">
                <a:latin typeface="Comic Sans MS" pitchFamily="66" charset="0"/>
              </a:rPr>
              <a:t> влажные уборки.</a:t>
            </a:r>
          </a:p>
          <a:p>
            <a:r>
              <a:rPr lang="ru-RU" sz="3200" b="1" dirty="0" smtClean="0">
                <a:latin typeface="Comic Sans MS" pitchFamily="66" charset="0"/>
              </a:rPr>
              <a:t>Зарядка, посещение </a:t>
            </a:r>
          </a:p>
          <a:p>
            <a:pPr marL="0" indent="0">
              <a:buNone/>
            </a:pPr>
            <a:r>
              <a:rPr lang="ru-RU" sz="3200" b="1" dirty="0" smtClean="0">
                <a:latin typeface="Comic Sans MS" pitchFamily="66" charset="0"/>
              </a:rPr>
              <a:t>бассейна.</a:t>
            </a:r>
          </a:p>
          <a:p>
            <a:r>
              <a:rPr lang="ru-RU" sz="3200" b="1" dirty="0">
                <a:latin typeface="Comic Sans MS" pitchFamily="66" charset="0"/>
              </a:rPr>
              <a:t>П</a:t>
            </a:r>
            <a:r>
              <a:rPr lang="ru-RU" sz="3200" b="1" dirty="0" smtClean="0">
                <a:latin typeface="Comic Sans MS" pitchFamily="66" charset="0"/>
              </a:rPr>
              <a:t>равильное </a:t>
            </a:r>
            <a:r>
              <a:rPr lang="ru-RU" sz="3200" b="1" dirty="0">
                <a:latin typeface="Comic Sans MS" pitchFamily="66" charset="0"/>
              </a:rPr>
              <a:t>питание, </a:t>
            </a:r>
            <a:endParaRPr lang="ru-RU" sz="3200" b="1" dirty="0" smtClean="0">
              <a:latin typeface="Comic Sans MS" pitchFamily="66" charset="0"/>
            </a:endParaRPr>
          </a:p>
          <a:p>
            <a:pPr marL="0" indent="0">
              <a:buNone/>
            </a:pPr>
            <a:r>
              <a:rPr lang="ru-RU" sz="3200" b="1" dirty="0" smtClean="0">
                <a:latin typeface="Comic Sans MS" pitchFamily="66" charset="0"/>
              </a:rPr>
              <a:t>личная гигиена, </a:t>
            </a:r>
          </a:p>
          <a:p>
            <a:pPr marL="0" indent="0">
              <a:buNone/>
            </a:pPr>
            <a:r>
              <a:rPr lang="ru-RU" sz="3200" b="1" dirty="0" smtClean="0">
                <a:latin typeface="Comic Sans MS" pitchFamily="66" charset="0"/>
              </a:rPr>
              <a:t>пешие прогулки.</a:t>
            </a:r>
          </a:p>
          <a:p>
            <a:endParaRPr lang="ru-RU" b="1" dirty="0">
              <a:latin typeface="Comic Sans MS" pitchFamily="66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2276872"/>
            <a:ext cx="3672407" cy="4569255"/>
          </a:xfrm>
          <a:prstGeom prst="rect">
            <a:avLst/>
          </a:prstGeom>
        </p:spPr>
      </p:pic>
      <p:pic>
        <p:nvPicPr>
          <p:cNvPr id="5" name="Рисунок 4" descr="0fa33914a43bca60147d5da1f0a886dc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3" y="217975"/>
            <a:ext cx="1241643" cy="931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80278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-171400"/>
            <a:ext cx="7125113" cy="924475"/>
          </a:xfrm>
        </p:spPr>
        <p:txBody>
          <a:bodyPr/>
          <a:lstStyle/>
          <a:p>
            <a:pPr algn="ctr"/>
            <a:r>
              <a:rPr lang="ru-RU" sz="4800" b="1" i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План</a:t>
            </a:r>
            <a:endParaRPr lang="ru-RU" sz="4800" b="1" i="1" u="sng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764704"/>
            <a:ext cx="8208912" cy="594928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200" b="1" i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1. </a:t>
            </a:r>
            <a:r>
              <a:rPr lang="ru-RU" sz="32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Введение</a:t>
            </a:r>
          </a:p>
          <a:p>
            <a:pPr marL="0" indent="0">
              <a:buNone/>
            </a:pPr>
            <a:r>
              <a:rPr lang="ru-RU" sz="3200" b="1" i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2. </a:t>
            </a:r>
            <a:r>
              <a:rPr lang="ru-RU" sz="32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Основная часть</a:t>
            </a:r>
          </a:p>
          <a:p>
            <a:pPr marL="0" indent="0">
              <a:buNone/>
            </a:pPr>
            <a:r>
              <a:rPr lang="ru-RU" sz="3200" b="1" i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ru-RU" sz="32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- Отрицательное влияние на организм</a:t>
            </a:r>
          </a:p>
          <a:p>
            <a:pPr marL="0" indent="0">
              <a:buNone/>
            </a:pPr>
            <a:r>
              <a:rPr lang="ru-RU" sz="32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- Интернет-зависимость</a:t>
            </a:r>
          </a:p>
          <a:p>
            <a:pPr marL="0" indent="0">
              <a:buNone/>
            </a:pPr>
            <a:r>
              <a:rPr lang="ru-RU" sz="3200" b="1" i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3. </a:t>
            </a:r>
            <a:r>
              <a:rPr lang="ru-RU" sz="32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Плюсы ПК</a:t>
            </a:r>
          </a:p>
          <a:p>
            <a:pPr marL="0" indent="0">
              <a:buNone/>
            </a:pPr>
            <a:r>
              <a:rPr lang="ru-RU" sz="3200" b="1" i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4. </a:t>
            </a:r>
            <a:r>
              <a:rPr lang="ru-RU" sz="32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Профилактика при работе с компьютером</a:t>
            </a:r>
          </a:p>
          <a:p>
            <a:pPr marL="0" indent="0">
              <a:buNone/>
            </a:pPr>
            <a:r>
              <a:rPr lang="ru-RU" sz="32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ru-RU" sz="32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- Борьба с интернет-зависимостью</a:t>
            </a:r>
          </a:p>
          <a:p>
            <a:pPr marL="0" indent="0">
              <a:buNone/>
            </a:pPr>
            <a:r>
              <a:rPr lang="ru-RU" sz="3200" b="1" i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5. </a:t>
            </a:r>
            <a:r>
              <a:rPr lang="ru-RU" sz="32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Заключение</a:t>
            </a:r>
          </a:p>
          <a:p>
            <a:pPr marL="0" indent="0">
              <a:buNone/>
            </a:pPr>
            <a:r>
              <a:rPr lang="ru-RU" sz="3200" b="1" i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6. </a:t>
            </a:r>
            <a:r>
              <a:rPr lang="ru-RU" sz="320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Литература</a:t>
            </a:r>
            <a:endParaRPr lang="ru-RU" sz="3200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marL="0" indent="0">
              <a:buNone/>
            </a:pPr>
            <a:endParaRPr lang="ru-RU" sz="3200" b="1" i="1" dirty="0"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pic>
        <p:nvPicPr>
          <p:cNvPr id="4" name="Picture 12" descr="танццвет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1340768"/>
            <a:ext cx="1368152" cy="33123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12710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400" u="sng" dirty="0" smtClean="0">
                <a:solidFill>
                  <a:schemeClr val="accent6"/>
                </a:solidFill>
                <a:latin typeface="Comic Sans MS" pitchFamily="66" charset="0"/>
              </a:rPr>
              <a:t>Борьба с интернет-зависимостью</a:t>
            </a:r>
            <a:endParaRPr lang="ru-RU" sz="4400" u="sng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609416"/>
            <a:ext cx="5544616" cy="4846320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tx2"/>
                </a:solidFill>
                <a:latin typeface="Comic Sans MS" pitchFamily="66" charset="0"/>
              </a:rPr>
              <a:t>Установить ограничительные по времени настройки;</a:t>
            </a:r>
          </a:p>
          <a:p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1-2 часа выделить на труд и тренировки;</a:t>
            </a:r>
          </a:p>
          <a:p>
            <a:r>
              <a:rPr lang="ru-RU" sz="3200" dirty="0" smtClean="0">
                <a:solidFill>
                  <a:schemeClr val="tx2"/>
                </a:solidFill>
                <a:latin typeface="Comic Sans MS" pitchFamily="66" charset="0"/>
              </a:rPr>
              <a:t>1 раз в неделю </a:t>
            </a:r>
            <a:r>
              <a:rPr lang="en-US" sz="3200" dirty="0" smtClean="0">
                <a:solidFill>
                  <a:schemeClr val="tx2"/>
                </a:solidFill>
                <a:latin typeface="Comic Sans MS" pitchFamily="66" charset="0"/>
              </a:rPr>
              <a:t>off-line </a:t>
            </a:r>
            <a:r>
              <a:rPr lang="ru-RU" sz="3200" dirty="0" smtClean="0">
                <a:solidFill>
                  <a:schemeClr val="tx2"/>
                </a:solidFill>
                <a:latin typeface="Comic Sans MS" pitchFamily="66" charset="0"/>
              </a:rPr>
              <a:t>день;</a:t>
            </a:r>
          </a:p>
          <a:p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Поездки, путешествия</a:t>
            </a:r>
          </a:p>
          <a:p>
            <a:r>
              <a:rPr lang="ru-RU" sz="32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Ч</a:t>
            </a:r>
            <a:r>
              <a:rPr lang="ru-RU" sz="3200" dirty="0" smtClean="0">
                <a:solidFill>
                  <a:schemeClr val="tx2"/>
                </a:solidFill>
                <a:latin typeface="Comic Sans MS" pitchFamily="66" charset="0"/>
              </a:rPr>
              <a:t>тение бумажных книг</a:t>
            </a:r>
            <a:endParaRPr lang="ru-RU" sz="3200" dirty="0">
              <a:solidFill>
                <a:schemeClr val="tx2"/>
              </a:solidFill>
              <a:latin typeface="Comic Sans MS" pitchFamily="66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474" y="1628800"/>
            <a:ext cx="3641022" cy="2592288"/>
          </a:xfrm>
          <a:prstGeom prst="rect">
            <a:avLst/>
          </a:prstGeom>
          <a:effectLst>
            <a:reflection blurRad="63500" stA="95000" endPos="78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4233970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5779" y="270844"/>
            <a:ext cx="3538709" cy="3302172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8229600" cy="1138138"/>
          </a:xfrm>
        </p:spPr>
        <p:txBody>
          <a:bodyPr>
            <a:normAutofit fontScale="90000"/>
          </a:bodyPr>
          <a:lstStyle/>
          <a:p>
            <a:r>
              <a:rPr lang="ru-RU" sz="5300" i="1" dirty="0" smtClean="0">
                <a:latin typeface="Comic Sans MS" pitchFamily="66" charset="0"/>
              </a:rPr>
              <a:t>     </a:t>
            </a:r>
            <a:r>
              <a:rPr lang="ru-RU" sz="5300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Плюсы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0" y="1124744"/>
            <a:ext cx="7236296" cy="688538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200" b="1" dirty="0">
                <a:solidFill>
                  <a:srgbClr val="C812AE"/>
                </a:solidFill>
                <a:latin typeface="Comic Sans MS" pitchFamily="66" charset="0"/>
              </a:rPr>
              <a:t>1. Компьютеры -</a:t>
            </a:r>
            <a:r>
              <a:rPr lang="ru-RU" sz="3200" b="1" dirty="0" smtClean="0">
                <a:solidFill>
                  <a:srgbClr val="C812AE"/>
                </a:solidFill>
                <a:latin typeface="Comic Sans MS" pitchFamily="66" charset="0"/>
              </a:rPr>
              <a:t> мощные вычислительные машины.</a:t>
            </a:r>
            <a:r>
              <a:rPr lang="ru-RU" sz="3200" b="1" dirty="0">
                <a:latin typeface="Comic Sans MS" pitchFamily="66" charset="0"/>
              </a:rPr>
              <a:t/>
            </a:r>
            <a:br>
              <a:rPr lang="ru-RU" sz="3200" b="1" dirty="0">
                <a:latin typeface="Comic Sans MS" pitchFamily="66" charset="0"/>
              </a:rPr>
            </a:br>
            <a:r>
              <a:rPr lang="ru-RU" sz="3200" b="1" dirty="0">
                <a:latin typeface="Comic Sans MS" pitchFamily="66" charset="0"/>
              </a:rPr>
              <a:t>2. В</a:t>
            </a:r>
            <a:r>
              <a:rPr lang="ru-RU" sz="3200" b="1" dirty="0" smtClean="0">
                <a:latin typeface="Comic Sans MS" pitchFamily="66" charset="0"/>
              </a:rPr>
              <a:t>еликолепное </a:t>
            </a:r>
            <a:r>
              <a:rPr lang="ru-RU" sz="3200" b="1" dirty="0">
                <a:latin typeface="Comic Sans MS" pitchFamily="66" charset="0"/>
              </a:rPr>
              <a:t>средство </a:t>
            </a:r>
            <a:endParaRPr lang="ru-RU" sz="3200" b="1" dirty="0" smtClean="0">
              <a:latin typeface="Comic Sans MS" pitchFamily="66" charset="0"/>
            </a:endParaRPr>
          </a:p>
          <a:p>
            <a:pPr marL="0" indent="0">
              <a:buNone/>
            </a:pPr>
            <a:r>
              <a:rPr lang="ru-RU" sz="3200" b="1" dirty="0" smtClean="0">
                <a:latin typeface="Comic Sans MS" pitchFamily="66" charset="0"/>
              </a:rPr>
              <a:t>для </a:t>
            </a:r>
            <a:r>
              <a:rPr lang="ru-RU" sz="3200" b="1" dirty="0">
                <a:latin typeface="Comic Sans MS" pitchFamily="66" charset="0"/>
              </a:rPr>
              <a:t>получения </a:t>
            </a:r>
            <a:r>
              <a:rPr lang="ru-RU" sz="3200" b="1" dirty="0" smtClean="0">
                <a:latin typeface="Comic Sans MS" pitchFamily="66" charset="0"/>
              </a:rPr>
              <a:t>новых</a:t>
            </a:r>
          </a:p>
          <a:p>
            <a:pPr marL="0" indent="0">
              <a:buNone/>
            </a:pPr>
            <a:r>
              <a:rPr lang="ru-RU" sz="3200" b="1" dirty="0" smtClean="0">
                <a:latin typeface="Comic Sans MS" pitchFamily="66" charset="0"/>
              </a:rPr>
              <a:t> </a:t>
            </a:r>
            <a:r>
              <a:rPr lang="ru-RU" sz="3200" b="1" dirty="0">
                <a:latin typeface="Comic Sans MS" pitchFamily="66" charset="0"/>
              </a:rPr>
              <a:t>сведений</a:t>
            </a:r>
            <a:r>
              <a:rPr lang="ru-RU" sz="3200" b="1" dirty="0" smtClean="0">
                <a:latin typeface="Comic Sans MS" pitchFamily="66" charset="0"/>
              </a:rPr>
              <a:t>.</a:t>
            </a:r>
            <a:r>
              <a:rPr lang="ru-RU" sz="3200" dirty="0" smtClean="0">
                <a:latin typeface="Comic Sans MS" pitchFamily="66" charset="0"/>
              </a:rPr>
              <a:t/>
            </a:r>
            <a:br>
              <a:rPr lang="ru-RU" sz="3200" dirty="0" smtClean="0">
                <a:latin typeface="Comic Sans MS" pitchFamily="66" charset="0"/>
              </a:rPr>
            </a:br>
            <a:r>
              <a:rPr lang="ru-RU" sz="3200" b="1" dirty="0">
                <a:solidFill>
                  <a:srgbClr val="C812AE"/>
                </a:solidFill>
                <a:latin typeface="Comic Sans MS" pitchFamily="66" charset="0"/>
              </a:rPr>
              <a:t>3. </a:t>
            </a:r>
            <a:r>
              <a:rPr lang="ru-RU" sz="3200" b="1" dirty="0" smtClean="0">
                <a:solidFill>
                  <a:srgbClr val="C812AE"/>
                </a:solidFill>
                <a:latin typeface="Comic Sans MS" pitchFamily="66" charset="0"/>
              </a:rPr>
              <a:t>Удобное средство </a:t>
            </a:r>
            <a:r>
              <a:rPr lang="ru-RU" sz="3200" b="1" dirty="0">
                <a:solidFill>
                  <a:srgbClr val="C812AE"/>
                </a:solidFill>
                <a:latin typeface="Comic Sans MS" pitchFamily="66" charset="0"/>
              </a:rPr>
              <a:t>для </a:t>
            </a:r>
            <a:r>
              <a:rPr lang="ru-RU" sz="3200" b="1" dirty="0" smtClean="0">
                <a:solidFill>
                  <a:srgbClr val="C812AE"/>
                </a:solidFill>
                <a:latin typeface="Comic Sans MS" pitchFamily="66" charset="0"/>
              </a:rPr>
              <a:t>общения </a:t>
            </a:r>
            <a:r>
              <a:rPr lang="ru-RU" sz="3200" b="1" dirty="0">
                <a:latin typeface="Comic Sans MS" pitchFamily="66" charset="0"/>
              </a:rPr>
              <a:t/>
            </a:r>
            <a:br>
              <a:rPr lang="ru-RU" sz="3200" b="1" dirty="0">
                <a:latin typeface="Comic Sans MS" pitchFamily="66" charset="0"/>
              </a:rPr>
            </a:br>
            <a:r>
              <a:rPr lang="ru-RU" sz="3200" b="1" dirty="0">
                <a:latin typeface="Comic Sans MS" pitchFamily="66" charset="0"/>
              </a:rPr>
              <a:t>4. </a:t>
            </a:r>
            <a:r>
              <a:rPr lang="ru-RU" sz="3200" b="1" dirty="0" smtClean="0">
                <a:latin typeface="Comic Sans MS" pitchFamily="66" charset="0"/>
              </a:rPr>
              <a:t>Наиболее совершенное </a:t>
            </a:r>
            <a:r>
              <a:rPr lang="ru-RU" sz="3200" b="1" dirty="0">
                <a:latin typeface="Comic Sans MS" pitchFamily="66" charset="0"/>
              </a:rPr>
              <a:t>средства для работы как в малых, </a:t>
            </a:r>
            <a:endParaRPr lang="ru-RU" sz="3200" b="1" dirty="0" smtClean="0">
              <a:latin typeface="Comic Sans MS" pitchFamily="66" charset="0"/>
            </a:endParaRPr>
          </a:p>
          <a:p>
            <a:pPr marL="0" indent="0">
              <a:buNone/>
            </a:pPr>
            <a:r>
              <a:rPr lang="ru-RU" sz="3200" b="1" dirty="0" smtClean="0">
                <a:latin typeface="Comic Sans MS" pitchFamily="66" charset="0"/>
              </a:rPr>
              <a:t>так </a:t>
            </a:r>
            <a:r>
              <a:rPr lang="ru-RU" sz="3200" b="1" dirty="0">
                <a:latin typeface="Comic Sans MS" pitchFamily="66" charset="0"/>
              </a:rPr>
              <a:t>и в крупных офисах. </a:t>
            </a:r>
            <a:r>
              <a:rPr lang="ru-RU" sz="3200" dirty="0" smtClean="0">
                <a:latin typeface="Comic Sans MS" pitchFamily="66" charset="0"/>
              </a:rPr>
              <a:t/>
            </a:r>
            <a:br>
              <a:rPr lang="ru-RU" sz="3200" dirty="0" smtClean="0">
                <a:latin typeface="Comic Sans MS" pitchFamily="66" charset="0"/>
              </a:rPr>
            </a:br>
            <a:r>
              <a:rPr lang="ru-RU" sz="3200" b="1" dirty="0">
                <a:latin typeface="Comic Sans MS" pitchFamily="66" charset="0"/>
              </a:rPr>
              <a:t/>
            </a:r>
            <a:br>
              <a:rPr lang="ru-RU" sz="3200" b="1" dirty="0">
                <a:latin typeface="Comic Sans MS" pitchFamily="66" charset="0"/>
              </a:rPr>
            </a:br>
            <a:endParaRPr lang="ru-RU" sz="3200" dirty="0">
              <a:latin typeface="Comic Sans MS" pitchFamily="66" charset="0"/>
            </a:endParaRPr>
          </a:p>
        </p:txBody>
      </p:sp>
      <p:pic>
        <p:nvPicPr>
          <p:cNvPr id="6" name="Picture 6" descr="novosti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6407" y="4365104"/>
            <a:ext cx="2437451" cy="2234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91670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1868" y="5439"/>
            <a:ext cx="8229600" cy="838200"/>
          </a:xfrm>
        </p:spPr>
        <p:txBody>
          <a:bodyPr>
            <a:normAutofit/>
          </a:bodyPr>
          <a:lstStyle/>
          <a:p>
            <a:pPr algn="ctr"/>
            <a:r>
              <a:rPr lang="ru-RU" sz="4800" i="1" u="sng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Плюсы</a:t>
            </a:r>
            <a:endParaRPr lang="ru-RU" sz="4800" i="1" u="sng" dirty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77395" y="836712"/>
            <a:ext cx="8229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200" b="1" dirty="0">
                <a:latin typeface="Comic Sans MS" pitchFamily="66" charset="0"/>
              </a:rPr>
              <a:t>5. Компьютер - мультимедийный </a:t>
            </a:r>
            <a:r>
              <a:rPr lang="ru-RU" sz="3200" b="1" dirty="0" smtClean="0">
                <a:latin typeface="Comic Sans MS" pitchFamily="66" charset="0"/>
              </a:rPr>
              <a:t>центр.</a:t>
            </a:r>
            <a:r>
              <a:rPr lang="ru-RU" sz="3200" b="1" dirty="0">
                <a:latin typeface="Comic Sans MS" pitchFamily="66" charset="0"/>
              </a:rPr>
              <a:t/>
            </a:r>
            <a:br>
              <a:rPr lang="ru-RU" sz="3200" b="1" dirty="0">
                <a:latin typeface="Comic Sans MS" pitchFamily="66" charset="0"/>
              </a:rPr>
            </a:br>
            <a:r>
              <a:rPr lang="ru-RU" sz="3200" b="1" dirty="0">
                <a:solidFill>
                  <a:srgbClr val="C812AE"/>
                </a:solidFill>
                <a:latin typeface="Comic Sans MS" pitchFamily="66" charset="0"/>
              </a:rPr>
              <a:t>6. Сеть массовой информации, </a:t>
            </a:r>
            <a:r>
              <a:rPr lang="ru-RU" sz="3200" b="1" dirty="0" smtClean="0">
                <a:solidFill>
                  <a:srgbClr val="C812AE"/>
                </a:solidFill>
                <a:latin typeface="Comic Sans MS" pitchFamily="66" charset="0"/>
              </a:rPr>
              <a:t>центр научных </a:t>
            </a:r>
            <a:r>
              <a:rPr lang="ru-RU" sz="3200" b="1" dirty="0">
                <a:solidFill>
                  <a:srgbClr val="C812AE"/>
                </a:solidFill>
                <a:latin typeface="Comic Sans MS" pitchFamily="66" charset="0"/>
              </a:rPr>
              <a:t>знаний. </a:t>
            </a:r>
            <a:br>
              <a:rPr lang="ru-RU" sz="3200" b="1" dirty="0">
                <a:solidFill>
                  <a:srgbClr val="C812AE"/>
                </a:solidFill>
                <a:latin typeface="Comic Sans MS" pitchFamily="66" charset="0"/>
              </a:rPr>
            </a:br>
            <a:r>
              <a:rPr lang="ru-RU" sz="3200" b="1" dirty="0">
                <a:latin typeface="Comic Sans MS" pitchFamily="66" charset="0"/>
              </a:rPr>
              <a:t>7. Развитие мировой экономики. </a:t>
            </a:r>
            <a:br>
              <a:rPr lang="ru-RU" sz="3200" b="1" dirty="0">
                <a:latin typeface="Comic Sans MS" pitchFamily="66" charset="0"/>
              </a:rPr>
            </a:br>
            <a:r>
              <a:rPr lang="ru-RU" sz="3200" b="1" dirty="0">
                <a:solidFill>
                  <a:srgbClr val="C812AE"/>
                </a:solidFill>
                <a:latin typeface="Comic Sans MS" pitchFamily="66" charset="0"/>
              </a:rPr>
              <a:t>8. </a:t>
            </a:r>
            <a:r>
              <a:rPr lang="ru-RU" sz="3200" b="1" dirty="0" smtClean="0">
                <a:solidFill>
                  <a:srgbClr val="C812AE"/>
                </a:solidFill>
                <a:latin typeface="Comic Sans MS" pitchFamily="66" charset="0"/>
              </a:rPr>
              <a:t>Ряд инноваций </a:t>
            </a:r>
            <a:r>
              <a:rPr lang="ru-RU" sz="3200" b="1" dirty="0">
                <a:solidFill>
                  <a:srgbClr val="C812AE"/>
                </a:solidFill>
                <a:latin typeface="Comic Sans MS" pitchFamily="66" charset="0"/>
              </a:rPr>
              <a:t>- робототехника, астрономия и </a:t>
            </a:r>
            <a:r>
              <a:rPr lang="ru-RU" sz="3200" b="1" dirty="0" err="1">
                <a:solidFill>
                  <a:srgbClr val="C812AE"/>
                </a:solidFill>
                <a:latin typeface="Comic Sans MS" pitchFamily="66" charset="0"/>
              </a:rPr>
              <a:t>нанотехнологии</a:t>
            </a:r>
            <a:r>
              <a:rPr lang="ru-RU" sz="3200" b="1" dirty="0">
                <a:solidFill>
                  <a:srgbClr val="C812AE"/>
                </a:solidFill>
                <a:latin typeface="Comic Sans MS" pitchFamily="66" charset="0"/>
              </a:rPr>
              <a:t>.</a:t>
            </a:r>
            <a:endParaRPr lang="ru-RU" sz="3200" dirty="0">
              <a:solidFill>
                <a:srgbClr val="C812AE"/>
              </a:solidFill>
              <a:latin typeface="Comic Sans MS" pitchFamily="66" charset="0"/>
            </a:endParaRPr>
          </a:p>
          <a:p>
            <a:pPr marL="0" indent="0">
              <a:buNone/>
            </a:pPr>
            <a:endParaRPr lang="ru-RU" sz="3200" dirty="0">
              <a:latin typeface="Comic Sans MS" pitchFamily="66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4437112"/>
            <a:ext cx="7129222" cy="2374042"/>
          </a:xfrm>
          <a:prstGeom prst="rect">
            <a:avLst/>
          </a:prstGeom>
        </p:spPr>
      </p:pic>
      <p:pic>
        <p:nvPicPr>
          <p:cNvPr id="5" name="Рисунок 4" descr="0fa33914a43bca60147d5da1f0a886dc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16010"/>
            <a:ext cx="1241643" cy="931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42801803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7239000" cy="698336"/>
          </a:xfrm>
        </p:spPr>
        <p:txBody>
          <a:bodyPr>
            <a:noAutofit/>
          </a:bodyPr>
          <a:lstStyle/>
          <a:p>
            <a:pPr algn="ctr"/>
            <a:r>
              <a:rPr lang="ru-RU" sz="5400" dirty="0" smtClean="0">
                <a:latin typeface="Comic Sans MS" pitchFamily="66" charset="0"/>
              </a:rPr>
              <a:t>Заключение</a:t>
            </a:r>
            <a:endParaRPr lang="ru-RU" sz="5400" dirty="0">
              <a:latin typeface="Comic Sans MS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24744"/>
            <a:ext cx="8064896" cy="54006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3200" b="1" dirty="0" smtClean="0">
                <a:latin typeface="Comic Sans MS" pitchFamily="66" charset="0"/>
              </a:rPr>
              <a:t>Компьютеры</a:t>
            </a:r>
            <a:r>
              <a:rPr lang="ru-RU" sz="3200" b="1" dirty="0">
                <a:latin typeface="Comic Sans MS" pitchFamily="66" charset="0"/>
              </a:rPr>
              <a:t>, вопреки расхожему мнению, не являются чем-либо, губительно влияющим на человека и человечество. За историю их развития они стали безопаснее, мощнее, функциональнее и дешевле. Минусы ПК по большей части субъективны и в ближайшее </a:t>
            </a:r>
            <a:r>
              <a:rPr lang="ru-RU" sz="3200" b="1" dirty="0" smtClean="0">
                <a:latin typeface="Comic Sans MS" pitchFamily="66" charset="0"/>
              </a:rPr>
              <a:t>время будет наблюдаться </a:t>
            </a:r>
            <a:r>
              <a:rPr lang="ru-RU" sz="3200" b="1" dirty="0">
                <a:latin typeface="Comic Sans MS" pitchFamily="66" charset="0"/>
              </a:rPr>
              <a:t>их исчезновение.</a:t>
            </a:r>
            <a:endParaRPr lang="ru-RU" sz="3200" dirty="0">
              <a:latin typeface="Comic Sans MS" pitchFamily="66" charset="0"/>
            </a:endParaRPr>
          </a:p>
        </p:txBody>
      </p:sp>
      <p:pic>
        <p:nvPicPr>
          <p:cNvPr id="5" name="Picture 12" descr="96af3a3d67fc123575389ec061ebfc9b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5517232"/>
            <a:ext cx="4608512" cy="10138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10" descr="Бабочка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5666" y="5616705"/>
            <a:ext cx="1369261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0" descr="Бабочка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5616705"/>
            <a:ext cx="1369261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4761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Литература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1.</a:t>
            </a:r>
            <a:r>
              <a:rPr lang="en-US" dirty="0" smtClean="0"/>
              <a:t>http</a:t>
            </a:r>
            <a:r>
              <a:rPr lang="en-US" dirty="0"/>
              <a:t>://</a:t>
            </a:r>
            <a:r>
              <a:rPr lang="en-US" dirty="0" smtClean="0"/>
              <a:t>www.inmoment.ru/beauty/health/disease-computer.html</a:t>
            </a:r>
            <a:endParaRPr lang="ru-RU" dirty="0" smtClean="0"/>
          </a:p>
          <a:p>
            <a:r>
              <a:rPr lang="ru-RU" dirty="0" smtClean="0"/>
              <a:t>2.</a:t>
            </a:r>
            <a:r>
              <a:rPr lang="en-US" dirty="0" smtClean="0"/>
              <a:t>http</a:t>
            </a:r>
            <a:r>
              <a:rPr lang="en-US" dirty="0"/>
              <a:t>://</a:t>
            </a:r>
            <a:r>
              <a:rPr lang="en-US" dirty="0" smtClean="0"/>
              <a:t>proglaza.ru/bolezniglaz/komputerniy-zritelniy-syndrom.html</a:t>
            </a:r>
            <a:endParaRPr lang="ru-RU" dirty="0" smtClean="0"/>
          </a:p>
          <a:p>
            <a:r>
              <a:rPr lang="ru-RU" dirty="0" smtClean="0"/>
              <a:t>3.</a:t>
            </a:r>
            <a:r>
              <a:rPr lang="en-US" dirty="0"/>
              <a:t> </a:t>
            </a:r>
            <a:r>
              <a:rPr lang="en-US" dirty="0">
                <a:hlinkClick r:id="rId2"/>
              </a:rPr>
              <a:t>http://softgallery.ru/computer-and-health-care-tips</a:t>
            </a:r>
            <a:r>
              <a:rPr lang="en-US" dirty="0" smtClean="0">
                <a:hlinkClick r:id="rId2"/>
              </a:rPr>
              <a:t>/</a:t>
            </a:r>
            <a:endParaRPr lang="ru-RU" dirty="0" smtClean="0"/>
          </a:p>
          <a:p>
            <a:r>
              <a:rPr lang="ru-RU" dirty="0" smtClean="0"/>
              <a:t>4.</a:t>
            </a:r>
            <a:r>
              <a:rPr lang="en-US" dirty="0"/>
              <a:t> http://minus-and-plus.blogspot.com/2013/06/blog-post.html</a:t>
            </a:r>
            <a:endParaRPr lang="ru-RU" dirty="0"/>
          </a:p>
        </p:txBody>
      </p:sp>
      <p:pic>
        <p:nvPicPr>
          <p:cNvPr id="4" name="Picture 23" descr="карандаш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1709" y="188640"/>
            <a:ext cx="1224136" cy="14017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7030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252536" y="-243408"/>
            <a:ext cx="8134555" cy="1267543"/>
          </a:xfrm>
        </p:spPr>
        <p:txBody>
          <a:bodyPr/>
          <a:lstStyle/>
          <a:p>
            <a:r>
              <a:rPr lang="ru-RU" sz="5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</a:t>
            </a:r>
            <a:r>
              <a:rPr lang="ru-RU" sz="5400" b="1" i="1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Введение</a:t>
            </a:r>
            <a:endParaRPr lang="ru-RU" sz="5400" b="1" i="1" u="sng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06" y="1340768"/>
            <a:ext cx="8380218" cy="4968552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В наше время довольно актуальный вопрос использования компьютерной техники человеком. Компьютер </a:t>
            </a:r>
            <a:r>
              <a:rPr lang="ru-RU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столь же безопасен, как и любой другой бытовой прибор. Но, как и в </a:t>
            </a:r>
            <a:r>
              <a:rPr lang="ru-RU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случае </a:t>
            </a:r>
            <a:r>
              <a:rPr lang="ru-RU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с </a:t>
            </a:r>
            <a:r>
              <a:rPr lang="ru-RU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другими бытовыми </a:t>
            </a:r>
            <a:r>
              <a:rPr lang="ru-RU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приборами, существуют потенциальные угрозы для здоровья</a:t>
            </a:r>
            <a:r>
              <a:rPr lang="ru-RU" sz="3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. </a:t>
            </a:r>
            <a:endParaRPr lang="ru-RU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marL="64008" indent="0">
              <a:buNone/>
            </a:pP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5" descr="1300f1f15dd4f5a23d5d5cf40879c350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88640"/>
            <a:ext cx="1296144" cy="1296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2229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0344" y="0"/>
            <a:ext cx="8507288" cy="864096"/>
          </a:xfrm>
        </p:spPr>
        <p:txBody>
          <a:bodyPr>
            <a:normAutofit/>
          </a:bodyPr>
          <a:lstStyle/>
          <a:p>
            <a:pPr algn="ctr"/>
            <a:r>
              <a:rPr lang="ru-RU" sz="4800" b="1" i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Основная часть</a:t>
            </a:r>
            <a:endParaRPr lang="ru-RU" sz="4800" b="1" i="1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908720"/>
            <a:ext cx="8964488" cy="6552728"/>
          </a:xfrm>
          <a:ln>
            <a:noFill/>
          </a:ln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ru-RU" sz="8000" b="1" i="1" u="sng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К</a:t>
            </a:r>
            <a:r>
              <a:rPr lang="ru-RU" sz="8000" b="1" i="1" u="sng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омпьютер</a:t>
            </a:r>
            <a:r>
              <a:rPr lang="ru-RU" sz="8000" b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 </a:t>
            </a:r>
            <a:r>
              <a:rPr lang="ru-RU" sz="5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–</a:t>
            </a:r>
            <a:r>
              <a:rPr lang="ru-RU" sz="10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ru-RU" sz="100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универсальное техническое устройство для работы с информацией.</a:t>
            </a:r>
          </a:p>
          <a:p>
            <a:endParaRPr lang="ru-RU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endParaRPr lang="ru-RU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endParaRPr lang="ru-RU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endParaRPr lang="ru-RU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endParaRPr lang="ru-RU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endParaRPr lang="ru-RU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marL="0" indent="0">
              <a:buNone/>
            </a:pPr>
            <a:r>
              <a:rPr lang="ru-RU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                          </a:t>
            </a:r>
          </a:p>
          <a:p>
            <a:pPr marL="0" indent="0">
              <a:buNone/>
            </a:pPr>
            <a:endParaRPr lang="ru-RU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marL="0" indent="0">
              <a:buNone/>
            </a:pPr>
            <a:r>
              <a:rPr lang="ru-RU" sz="4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ru-RU" sz="4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            </a:t>
            </a:r>
          </a:p>
          <a:p>
            <a:pPr marL="0" indent="0">
              <a:buNone/>
            </a:pPr>
            <a:r>
              <a:rPr lang="ru-RU" sz="4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ru-RU" sz="4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                    </a:t>
            </a:r>
          </a:p>
          <a:p>
            <a:pPr marL="0" indent="0">
              <a:buNone/>
            </a:pPr>
            <a:endParaRPr lang="ru-RU" sz="77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marL="0" indent="0">
              <a:buNone/>
            </a:pPr>
            <a:r>
              <a:rPr lang="ru-RU" sz="77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ru-RU" sz="77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         </a:t>
            </a:r>
          </a:p>
          <a:p>
            <a:pPr marL="0" indent="0">
              <a:buNone/>
            </a:pPr>
            <a:r>
              <a:rPr lang="ru-RU" sz="7700" b="1" i="1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ru-RU" sz="7700" b="1" i="1" u="sng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           </a:t>
            </a:r>
            <a:endParaRPr lang="ru-RU" sz="7700" b="1" i="1" u="sng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marL="0" indent="0">
              <a:buNone/>
            </a:pPr>
            <a:r>
              <a:rPr lang="ru-RU" sz="77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          </a:t>
            </a:r>
            <a:r>
              <a:rPr lang="ru-RU" sz="12000" b="1" i="1" u="sng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Друг или враг?</a:t>
            </a:r>
          </a:p>
          <a:p>
            <a:pPr marL="0" indent="0">
              <a:buNone/>
            </a:pPr>
            <a:r>
              <a:rPr lang="ru-RU" sz="4400" dirty="0" smtClean="0"/>
              <a:t>  </a:t>
            </a:r>
            <a:endParaRPr lang="ru-RU" sz="44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2420888"/>
            <a:ext cx="4320480" cy="3299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3389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440160"/>
          </a:xfrm>
        </p:spPr>
        <p:txBody>
          <a:bodyPr>
            <a:prstTxWarp prst="textInflateTop">
              <a:avLst>
                <a:gd name="adj" fmla="val 11941"/>
              </a:avLst>
            </a:prstTxWarp>
            <a:normAutofit/>
          </a:bodyPr>
          <a:lstStyle/>
          <a:p>
            <a:r>
              <a:rPr lang="ru-RU" b="1" dirty="0">
                <a:ln>
                  <a:prstDash val="solid"/>
                </a:ln>
                <a:solidFill>
                  <a:schemeClr val="accent6"/>
                </a:solidFill>
                <a:latin typeface="Comic Sans MS" pitchFamily="66" charset="0"/>
              </a:rPr>
              <a:t>Почему враг???</a:t>
            </a:r>
            <a:r>
              <a:rPr lang="ru-RU" b="1" dirty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/>
            </a:r>
            <a:br>
              <a:rPr lang="ru-RU" b="1" dirty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052736"/>
            <a:ext cx="8388424" cy="1512168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ru-RU" sz="4100" b="1" u="sng" dirty="0" smtClean="0">
                <a:latin typeface="Comic Sans MS" pitchFamily="66" charset="0"/>
              </a:rPr>
              <a:t>Уязвимые точки нашего организма:</a:t>
            </a:r>
          </a:p>
          <a:p>
            <a:pPr marL="0" indent="0" algn="ctr">
              <a:buNone/>
            </a:pPr>
            <a:r>
              <a:rPr lang="ru-RU" sz="3900" b="1" u="sng" dirty="0" smtClean="0">
                <a:latin typeface="Comic Sans MS" pitchFamily="66" charset="0"/>
              </a:rPr>
              <a:t> </a:t>
            </a:r>
          </a:p>
          <a:p>
            <a:pPr algn="ctr"/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617243"/>
            <a:ext cx="6552728" cy="5177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9932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9424" y="2708920"/>
            <a:ext cx="4593056" cy="3747462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-73940"/>
            <a:ext cx="7123080" cy="924475"/>
          </a:xfrm>
        </p:spPr>
        <p:txBody>
          <a:bodyPr/>
          <a:lstStyle/>
          <a:p>
            <a:pPr algn="l"/>
            <a:r>
              <a:rPr lang="ru-RU" sz="5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 </a:t>
            </a:r>
            <a:r>
              <a:rPr lang="ru-RU" sz="5400" b="1" i="1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Глаза</a:t>
            </a:r>
            <a:endParaRPr lang="ru-RU" sz="5400" b="1" i="1" u="sng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707904" y="332656"/>
            <a:ext cx="5040560" cy="3817733"/>
          </a:xfrm>
          <a:ln>
            <a:noFill/>
          </a:ln>
        </p:spPr>
        <p:txBody>
          <a:bodyPr>
            <a:noAutofit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ru-RU" sz="3200" dirty="0" smtClean="0">
                <a:latin typeface="Comic Sans MS" pitchFamily="66" charset="0"/>
              </a:rPr>
              <a:t>Утомляемость глаз;</a:t>
            </a:r>
            <a:endParaRPr lang="ru-RU" sz="3200" dirty="0">
              <a:latin typeface="Comic Sans MS" pitchFamily="66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3200" dirty="0" smtClean="0">
                <a:latin typeface="Comic Sans MS" pitchFamily="66" charset="0"/>
              </a:rPr>
              <a:t>Ощущение </a:t>
            </a:r>
            <a:r>
              <a:rPr lang="ru-RU" sz="3200" dirty="0">
                <a:latin typeface="Comic Sans MS" pitchFamily="66" charset="0"/>
              </a:rPr>
              <a:t>«тяжелых</a:t>
            </a:r>
            <a:r>
              <a:rPr lang="ru-RU" sz="3200" dirty="0" smtClean="0">
                <a:latin typeface="Comic Sans MS" pitchFamily="66" charset="0"/>
              </a:rPr>
              <a:t>» </a:t>
            </a:r>
            <a:r>
              <a:rPr lang="ru-RU" sz="3200" u="sng" dirty="0" smtClean="0">
                <a:latin typeface="Comic Sans MS" pitchFamily="66" charset="0"/>
              </a:rPr>
              <a:t>век</a:t>
            </a:r>
            <a:r>
              <a:rPr lang="ru-RU" sz="3200" dirty="0" smtClean="0">
                <a:latin typeface="Comic Sans MS" pitchFamily="66" charset="0"/>
              </a:rPr>
              <a:t>;</a:t>
            </a:r>
            <a:endParaRPr lang="ru-RU" sz="3200" dirty="0">
              <a:latin typeface="Comic Sans MS" pitchFamily="66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3200" dirty="0">
                <a:latin typeface="Comic Sans MS" pitchFamily="66" charset="0"/>
              </a:rPr>
              <a:t>Частое моргание;</a:t>
            </a:r>
          </a:p>
          <a:p>
            <a:pPr algn="ctr"/>
            <a:endParaRPr lang="ru-RU" sz="3200" dirty="0">
              <a:latin typeface="Comic Sans MS" pitchFamily="66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>
          <a:xfrm>
            <a:off x="9631" y="908720"/>
            <a:ext cx="3995936" cy="6237312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3200" dirty="0">
                <a:latin typeface="Comic Sans MS" pitchFamily="66" charset="0"/>
              </a:rPr>
              <a:t>Слезотечение;</a:t>
            </a:r>
          </a:p>
          <a:p>
            <a:pPr>
              <a:buFont typeface="Wingdings" pitchFamily="2" charset="2"/>
              <a:buChar char="Ø"/>
            </a:pPr>
            <a:r>
              <a:rPr lang="ru-RU" sz="3200" dirty="0">
                <a:latin typeface="Comic Sans MS" pitchFamily="66" charset="0"/>
              </a:rPr>
              <a:t>Неприятные ощущения при движении глаз, сопровождающиеся болями в области </a:t>
            </a:r>
            <a:r>
              <a:rPr lang="ru-RU" sz="3200" dirty="0" smtClean="0">
                <a:latin typeface="Comic Sans MS" pitchFamily="66" charset="0"/>
              </a:rPr>
              <a:t>головы</a:t>
            </a:r>
          </a:p>
          <a:p>
            <a:pPr>
              <a:buFont typeface="Wingdings" pitchFamily="2" charset="2"/>
              <a:buChar char="Ø"/>
            </a:pPr>
            <a:r>
              <a:rPr lang="ru-RU" sz="3200" dirty="0" smtClean="0">
                <a:latin typeface="Comic Sans MS" pitchFamily="66" charset="0"/>
              </a:rPr>
              <a:t>Чувство </a:t>
            </a:r>
            <a:r>
              <a:rPr lang="ru-RU" sz="3200" dirty="0">
                <a:latin typeface="Comic Sans MS" pitchFamily="66" charset="0"/>
              </a:rPr>
              <a:t>песка и резь </a:t>
            </a:r>
            <a:r>
              <a:rPr lang="ru-RU" sz="3200" dirty="0" smtClean="0">
                <a:latin typeface="Comic Sans MS" pitchFamily="66" charset="0"/>
              </a:rPr>
              <a:t>в глазах </a:t>
            </a:r>
            <a:r>
              <a:rPr lang="ru-RU" sz="3200" dirty="0">
                <a:latin typeface="Comic Sans MS" pitchFamily="66" charset="0"/>
              </a:rPr>
              <a:t>или «затуманенное»  зрение;</a:t>
            </a:r>
          </a:p>
          <a:p>
            <a:endParaRPr lang="ru-RU" sz="32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586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268761"/>
            <a:ext cx="4133258" cy="2952327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0766" y="0"/>
            <a:ext cx="8229600" cy="1143000"/>
          </a:xfrm>
        </p:spPr>
        <p:txBody>
          <a:bodyPr>
            <a:normAutofit/>
          </a:bodyPr>
          <a:lstStyle/>
          <a:p>
            <a:r>
              <a:rPr lang="ru-RU" sz="6600" b="1" i="1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Руки</a:t>
            </a:r>
            <a:endParaRPr lang="ru-RU" sz="6600" b="1" i="1" u="sng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40762" y="3068960"/>
            <a:ext cx="5321098" cy="5187384"/>
          </a:xfrm>
        </p:spPr>
        <p:txBody>
          <a:bodyPr>
            <a:normAutofit/>
          </a:bodyPr>
          <a:lstStyle/>
          <a:p>
            <a:pPr>
              <a:buFont typeface="Courier New" pitchFamily="49" charset="0"/>
              <a:buChar char="o"/>
            </a:pPr>
            <a:r>
              <a:rPr lang="ru-RU" sz="6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Боль</a:t>
            </a:r>
          </a:p>
          <a:p>
            <a:pPr>
              <a:buFont typeface="Courier New" pitchFamily="49" charset="0"/>
              <a:buChar char="o"/>
            </a:pPr>
            <a:r>
              <a:rPr lang="ru-RU" sz="6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У</a:t>
            </a:r>
            <a:r>
              <a:rPr lang="ru-RU" sz="6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сталость</a:t>
            </a:r>
          </a:p>
          <a:p>
            <a:pPr>
              <a:buFont typeface="Courier New" pitchFamily="49" charset="0"/>
              <a:buChar char="o"/>
            </a:pPr>
            <a:r>
              <a:rPr lang="ru-RU" sz="6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О</a:t>
            </a:r>
            <a:r>
              <a:rPr lang="ru-RU" sz="6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немение</a:t>
            </a:r>
          </a:p>
          <a:p>
            <a:pPr marL="0" indent="0">
              <a:buNone/>
            </a:pPr>
            <a:endParaRPr lang="ru-RU" sz="6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9" name="Стрелка вправо 8"/>
          <p:cNvSpPr/>
          <p:nvPr/>
        </p:nvSpPr>
        <p:spPr>
          <a:xfrm>
            <a:off x="2051720" y="4365104"/>
            <a:ext cx="2050273" cy="6480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851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7904" y="2780928"/>
            <a:ext cx="5241930" cy="38336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-99392"/>
            <a:ext cx="8229600" cy="1143000"/>
          </a:xfrm>
        </p:spPr>
        <p:txBody>
          <a:bodyPr/>
          <a:lstStyle/>
          <a:p>
            <a:pPr algn="ctr"/>
            <a:r>
              <a:rPr lang="ru-RU" sz="5400" b="1" i="1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Позвоночник</a:t>
            </a:r>
            <a:endParaRPr lang="ru-RU" sz="5400" b="1" i="1" u="sng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268760"/>
            <a:ext cx="6624736" cy="4824536"/>
          </a:xfrm>
        </p:spPr>
        <p:txBody>
          <a:bodyPr>
            <a:normAutofit/>
          </a:bodyPr>
          <a:lstStyle/>
          <a:p>
            <a:r>
              <a:rPr lang="ru-RU" sz="4400" b="1" i="1" dirty="0" smtClean="0">
                <a:latin typeface="Comic Sans MS" pitchFamily="66" charset="0"/>
              </a:rPr>
              <a:t>Боли </a:t>
            </a:r>
            <a:r>
              <a:rPr lang="ru-RU" sz="4400" b="1" i="1" dirty="0">
                <a:latin typeface="Comic Sans MS" pitchFamily="66" charset="0"/>
              </a:rPr>
              <a:t>в </a:t>
            </a:r>
            <a:r>
              <a:rPr lang="ru-RU" sz="4400" b="1" i="1" dirty="0" smtClean="0">
                <a:latin typeface="Comic Sans MS" pitchFamily="66" charset="0"/>
              </a:rPr>
              <a:t>спине</a:t>
            </a:r>
          </a:p>
          <a:p>
            <a:r>
              <a:rPr lang="ru-RU" sz="4400" b="1" i="1" dirty="0" smtClean="0">
                <a:latin typeface="Comic Sans MS" pitchFamily="66" charset="0"/>
              </a:rPr>
              <a:t>Боли в шее</a:t>
            </a:r>
          </a:p>
          <a:p>
            <a:r>
              <a:rPr lang="ru-RU" sz="4400" b="1" i="1" dirty="0" smtClean="0">
                <a:latin typeface="Comic Sans MS" pitchFamily="66" charset="0"/>
              </a:rPr>
              <a:t>Нарушение </a:t>
            </a:r>
          </a:p>
          <a:p>
            <a:pPr marL="0" indent="0">
              <a:buNone/>
            </a:pPr>
            <a:r>
              <a:rPr lang="ru-RU" sz="4400" b="1" i="1" dirty="0" smtClean="0">
                <a:latin typeface="Comic Sans MS" pitchFamily="66" charset="0"/>
              </a:rPr>
              <a:t>осанки</a:t>
            </a:r>
          </a:p>
        </p:txBody>
      </p:sp>
    </p:spTree>
    <p:extLst>
      <p:ext uri="{BB962C8B-B14F-4D97-AF65-F5344CB8AC3E}">
        <p14:creationId xmlns:p14="http://schemas.microsoft.com/office/powerpoint/2010/main" val="2563291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3928" y="4011865"/>
            <a:ext cx="4230859" cy="2813521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0713" y="332656"/>
            <a:ext cx="4358511" cy="324036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595" y="41711"/>
            <a:ext cx="7125113" cy="924475"/>
          </a:xfrm>
        </p:spPr>
        <p:txBody>
          <a:bodyPr/>
          <a:lstStyle/>
          <a:p>
            <a:r>
              <a:rPr lang="ru-RU" sz="5400" b="1" i="1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Стрессы</a:t>
            </a:r>
            <a:endParaRPr lang="ru-RU" sz="5400" b="1" i="1" u="sng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5" y="908720"/>
            <a:ext cx="4968552" cy="5832647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§"/>
            </a:pPr>
            <a:r>
              <a:rPr lang="ru-RU" sz="3600" b="1" dirty="0" smtClean="0">
                <a:latin typeface="Comic Sans MS" pitchFamily="66" charset="0"/>
              </a:rPr>
              <a:t>Раздражительность; </a:t>
            </a:r>
          </a:p>
          <a:p>
            <a:pPr>
              <a:buFont typeface="Wingdings" pitchFamily="2" charset="2"/>
              <a:buChar char="§"/>
            </a:pPr>
            <a:r>
              <a:rPr lang="ru-RU" sz="3600" b="1" dirty="0">
                <a:latin typeface="Comic Sans MS" pitchFamily="66" charset="0"/>
              </a:rPr>
              <a:t>Н</a:t>
            </a:r>
            <a:r>
              <a:rPr lang="ru-RU" sz="3600" b="1" dirty="0" smtClean="0">
                <a:latin typeface="Comic Sans MS" pitchFamily="66" charset="0"/>
              </a:rPr>
              <a:t>арушения сна;</a:t>
            </a:r>
          </a:p>
          <a:p>
            <a:pPr>
              <a:buFont typeface="Wingdings" pitchFamily="2" charset="2"/>
              <a:buChar char="§"/>
            </a:pPr>
            <a:r>
              <a:rPr lang="ru-RU" sz="3600" b="1" dirty="0">
                <a:latin typeface="Comic Sans MS" pitchFamily="66" charset="0"/>
              </a:rPr>
              <a:t>П</a:t>
            </a:r>
            <a:r>
              <a:rPr lang="ru-RU" sz="3600" b="1" dirty="0" smtClean="0">
                <a:latin typeface="Comic Sans MS" pitchFamily="66" charset="0"/>
              </a:rPr>
              <a:t>роблемы пищеварения</a:t>
            </a:r>
            <a:r>
              <a:rPr lang="ru-RU" sz="3600" b="1" dirty="0">
                <a:latin typeface="Comic Sans MS" pitchFamily="66" charset="0"/>
              </a:rPr>
              <a:t>;</a:t>
            </a:r>
            <a:endParaRPr lang="ru-RU" sz="3600" b="1" dirty="0" smtClean="0">
              <a:latin typeface="Comic Sans MS" pitchFamily="66" charset="0"/>
            </a:endParaRPr>
          </a:p>
          <a:p>
            <a:pPr>
              <a:buFont typeface="Wingdings" pitchFamily="2" charset="2"/>
              <a:buChar char="§"/>
            </a:pPr>
            <a:r>
              <a:rPr lang="ru-RU" sz="3600" b="1" dirty="0">
                <a:latin typeface="Comic Sans MS" pitchFamily="66" charset="0"/>
              </a:rPr>
              <a:t>Г</a:t>
            </a:r>
            <a:r>
              <a:rPr lang="ru-RU" sz="3600" b="1" dirty="0" smtClean="0">
                <a:latin typeface="Comic Sans MS" pitchFamily="66" charset="0"/>
              </a:rPr>
              <a:t>оловные боли; </a:t>
            </a:r>
          </a:p>
          <a:p>
            <a:pPr>
              <a:buFont typeface="Wingdings" pitchFamily="2" charset="2"/>
              <a:buChar char="§"/>
            </a:pPr>
            <a:r>
              <a:rPr lang="ru-RU" sz="3600" b="1" dirty="0">
                <a:latin typeface="Comic Sans MS" pitchFamily="66" charset="0"/>
              </a:rPr>
              <a:t>П</a:t>
            </a:r>
            <a:r>
              <a:rPr lang="ru-RU" sz="3600" b="1" dirty="0" smtClean="0">
                <a:latin typeface="Comic Sans MS" pitchFamily="66" charset="0"/>
              </a:rPr>
              <a:t>овышение </a:t>
            </a:r>
            <a:r>
              <a:rPr lang="ru-RU" sz="3600" b="1" dirty="0">
                <a:latin typeface="Comic Sans MS" pitchFamily="66" charset="0"/>
              </a:rPr>
              <a:t>артериального давления. </a:t>
            </a:r>
            <a:endParaRPr lang="ru-RU" sz="3600" b="1" dirty="0" smtClean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6712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3085</TotalTime>
  <Words>426</Words>
  <Application>Microsoft Office PowerPoint</Application>
  <PresentationFormat>Экран (4:3)</PresentationFormat>
  <Paragraphs>114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Изящная</vt:lpstr>
      <vt:lpstr>Компьютер и его влияние на здоровье человека. Интернет-зависимость</vt:lpstr>
      <vt:lpstr>План</vt:lpstr>
      <vt:lpstr>            Введение</vt:lpstr>
      <vt:lpstr>Основная часть</vt:lpstr>
      <vt:lpstr>Почему враг??? </vt:lpstr>
      <vt:lpstr>  Глаза</vt:lpstr>
      <vt:lpstr>Руки</vt:lpstr>
      <vt:lpstr> Позвоночник</vt:lpstr>
      <vt:lpstr>Стрессы</vt:lpstr>
      <vt:lpstr>Усталость. </vt:lpstr>
      <vt:lpstr>Расстройства пищеварения</vt:lpstr>
      <vt:lpstr>Заболевания органов дыхания</vt:lpstr>
      <vt:lpstr>Кровеносная система</vt:lpstr>
      <vt:lpstr>Интернет-зависимость</vt:lpstr>
      <vt:lpstr>  -сокращение времени на прием пищи, еда перед монитором;  - вход в Интернет в процессе не связанной с ним работы; - потеря ощущения времени on-line; - игнорирование  семейных и рабочих обязанностей,  </vt:lpstr>
      <vt:lpstr>Презентация PowerPoint</vt:lpstr>
      <vt:lpstr>Презентация PowerPoint</vt:lpstr>
      <vt:lpstr>Профилактика</vt:lpstr>
      <vt:lpstr>Профилактика</vt:lpstr>
      <vt:lpstr>Борьба с интернет-зависимостью</vt:lpstr>
      <vt:lpstr>     Плюсы </vt:lpstr>
      <vt:lpstr>Плюсы</vt:lpstr>
      <vt:lpstr>Заключение</vt:lpstr>
      <vt:lpstr>Литература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3kita</dc:creator>
  <cp:lastModifiedBy>3kita</cp:lastModifiedBy>
  <cp:revision>75</cp:revision>
  <dcterms:created xsi:type="dcterms:W3CDTF">2015-04-17T20:30:48Z</dcterms:created>
  <dcterms:modified xsi:type="dcterms:W3CDTF">2015-04-20T00:13:27Z</dcterms:modified>
</cp:coreProperties>
</file>