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Lst>
  <p:sldIdLst>
    <p:sldId id="256" r:id="rId2"/>
    <p:sldId id="267" r:id="rId3"/>
    <p:sldId id="266" r:id="rId4"/>
    <p:sldId id="257" r:id="rId5"/>
    <p:sldId id="258" r:id="rId6"/>
    <p:sldId id="259" r:id="rId7"/>
    <p:sldId id="260" r:id="rId8"/>
    <p:sldId id="261" r:id="rId9"/>
    <p:sldId id="262" r:id="rId10"/>
    <p:sldId id="263" r:id="rId11"/>
    <p:sldId id="264" r:id="rId12"/>
    <p:sldId id="265" r:id="rId13"/>
    <p:sldId id="268" r:id="rId14"/>
    <p:sldId id="269" r:id="rId15"/>
    <p:sldId id="270" r:id="rId16"/>
    <p:sldId id="271" r:id="rId17"/>
    <p:sldId id="272" r:id="rId18"/>
    <p:sldId id="273" r:id="rId19"/>
    <p:sldId id="274" r:id="rId20"/>
    <p:sldId id="276" r:id="rId21"/>
    <p:sldId id="275"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84F0BA-3223-469B-BA5F-089D7CEEC727}" type="datetimeFigureOut">
              <a:rPr lang="ru-RU" smtClean="0"/>
              <a:t>13.04.2015</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144035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84F0BA-3223-469B-BA5F-089D7CEEC727}" type="datetimeFigureOut">
              <a:rPr lang="ru-RU" smtClean="0"/>
              <a:t>13.04.2015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3015290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84F0BA-3223-469B-BA5F-089D7CEEC727}" type="datetimeFigureOut">
              <a:rPr lang="ru-RU" smtClean="0"/>
              <a:t>13.04.2015</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B84CA3-A8FE-4D99-8632-DFC02497B21E}"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61095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84F0BA-3223-469B-BA5F-089D7CEEC727}" type="datetimeFigureOut">
              <a:rPr lang="ru-RU" smtClean="0"/>
              <a:t>13.04.2015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558690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84F0BA-3223-469B-BA5F-089D7CEEC727}" type="datetimeFigureOut">
              <a:rPr lang="ru-RU" smtClean="0"/>
              <a:t>13.04.2015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B84CA3-A8FE-4D99-8632-DFC02497B21E}"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78343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84F0BA-3223-469B-BA5F-089D7CEEC727}" type="datetimeFigureOut">
              <a:rPr lang="ru-RU" smtClean="0"/>
              <a:t>13.04.2015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8312112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84F0BA-3223-469B-BA5F-089D7CEEC727}" type="datetimeFigureOut">
              <a:rPr lang="ru-RU" smtClean="0"/>
              <a:t>13.04.2015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4230362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84F0BA-3223-469B-BA5F-089D7CEEC727}" type="datetimeFigureOut">
              <a:rPr lang="ru-RU" smtClean="0"/>
              <a:t>13.04.2015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2153374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84F0BA-3223-469B-BA5F-089D7CEEC727}" type="datetimeFigureOut">
              <a:rPr lang="ru-RU" smtClean="0"/>
              <a:t>13.04.2015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3380165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84F0BA-3223-469B-BA5F-089D7CEEC727}" type="datetimeFigureOut">
              <a:rPr lang="ru-RU" smtClean="0"/>
              <a:t>13.04.2015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214842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84F0BA-3223-469B-BA5F-089D7CEEC727}" type="datetimeFigureOut">
              <a:rPr lang="ru-RU" smtClean="0"/>
              <a:t>13.04.2015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56093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84F0BA-3223-469B-BA5F-089D7CEEC727}" type="datetimeFigureOut">
              <a:rPr lang="ru-RU" smtClean="0"/>
              <a:t>13.04.2015</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729333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84F0BA-3223-469B-BA5F-089D7CEEC727}" type="datetimeFigureOut">
              <a:rPr lang="ru-RU" smtClean="0"/>
              <a:t>13.04.2015</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1815639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84F0BA-3223-469B-BA5F-089D7CEEC727}" type="datetimeFigureOut">
              <a:rPr lang="ru-RU" smtClean="0"/>
              <a:t>13.04.2015</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2737801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84F0BA-3223-469B-BA5F-089D7CEEC727}" type="datetimeFigureOut">
              <a:rPr lang="ru-RU" smtClean="0"/>
              <a:t>13.04.2015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2880770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84F0BA-3223-469B-BA5F-089D7CEEC727}" type="datetimeFigureOut">
              <a:rPr lang="ru-RU" smtClean="0"/>
              <a:t>13.04.2015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B84CA3-A8FE-4D99-8632-DFC02497B21E}" type="slidenum">
              <a:rPr lang="ru-RU" smtClean="0"/>
              <a:t>‹#›</a:t>
            </a:fld>
            <a:endParaRPr lang="ru-RU"/>
          </a:p>
        </p:txBody>
      </p:sp>
    </p:spTree>
    <p:extLst>
      <p:ext uri="{BB962C8B-B14F-4D97-AF65-F5344CB8AC3E}">
        <p14:creationId xmlns:p14="http://schemas.microsoft.com/office/powerpoint/2010/main" val="245122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B84F0BA-3223-469B-BA5F-089D7CEEC727}" type="datetimeFigureOut">
              <a:rPr lang="ru-RU" smtClean="0"/>
              <a:t>13.04.2015</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2B84CA3-A8FE-4D99-8632-DFC02497B21E}" type="slidenum">
              <a:rPr lang="ru-RU" smtClean="0"/>
              <a:t>‹#›</a:t>
            </a:fld>
            <a:endParaRPr lang="ru-RU"/>
          </a:p>
        </p:txBody>
      </p:sp>
    </p:spTree>
    <p:extLst>
      <p:ext uri="{BB962C8B-B14F-4D97-AF65-F5344CB8AC3E}">
        <p14:creationId xmlns:p14="http://schemas.microsoft.com/office/powerpoint/2010/main" val="507230851"/>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 id="2147483878" r:id="rId12"/>
    <p:sldLayoutId id="2147483879" r:id="rId13"/>
    <p:sldLayoutId id="2147483880" r:id="rId14"/>
    <p:sldLayoutId id="2147483881" r:id="rId15"/>
    <p:sldLayoutId id="214748388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jlady.ru/my-health/kak-uluchshit-zrenie-pri-blizorukosti.html" TargetMode="External"/><Relationship Id="rId2" Type="http://schemas.openxmlformats.org/officeDocument/2006/relationships/hyperlink" Target="http://katarmed.ru/zabolevaniya/blizorukost-prichiny-simptomy-lechenie-profilaktika.html" TargetMode="External"/><Relationship Id="rId1" Type="http://schemas.openxmlformats.org/officeDocument/2006/relationships/slideLayout" Target="../slideLayouts/slideLayout2.xml"/><Relationship Id="rId6" Type="http://schemas.openxmlformats.org/officeDocument/2006/relationships/hyperlink" Target="http://fragmed.ru/blizorukost.html" TargetMode="External"/><Relationship Id="rId5" Type="http://schemas.openxmlformats.org/officeDocument/2006/relationships/hyperlink" Target="http://www.excimerclinic.ru/myopia/preventive/" TargetMode="External"/><Relationship Id="rId4" Type="http://schemas.openxmlformats.org/officeDocument/2006/relationships/hyperlink" Target="http://astigmatizma.ru/blizorukost/profilaktika-blizorukosti-miopii.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32585" y="230545"/>
            <a:ext cx="10049301" cy="2936384"/>
          </a:xfrm>
        </p:spPr>
        <p:txBody>
          <a:bodyPr>
            <a:normAutofit fontScale="90000"/>
          </a:bodyPr>
          <a:lstStyle/>
          <a:p>
            <a:pPr algn="ctr"/>
            <a:r>
              <a:rPr lang="ru-RU" dirty="0" smtClean="0"/>
              <a:t>Близорукость. </a:t>
            </a:r>
            <a:br>
              <a:rPr lang="ru-RU" dirty="0" smtClean="0"/>
            </a:br>
            <a:r>
              <a:rPr lang="ru-RU" dirty="0" smtClean="0"/>
              <a:t>Рекомендации по развитию и предупреждению заболевания.</a:t>
            </a:r>
            <a:endParaRPr lang="ru-RU" dirty="0"/>
          </a:p>
        </p:txBody>
      </p:sp>
      <p:sp>
        <p:nvSpPr>
          <p:cNvPr id="3" name="Подзаголовок 2"/>
          <p:cNvSpPr>
            <a:spLocks noGrp="1"/>
          </p:cNvSpPr>
          <p:nvPr>
            <p:ph type="subTitle" idx="1"/>
          </p:nvPr>
        </p:nvSpPr>
        <p:spPr>
          <a:xfrm>
            <a:off x="218942" y="5075736"/>
            <a:ext cx="3039414" cy="1782263"/>
          </a:xfrm>
        </p:spPr>
        <p:txBody>
          <a:bodyPr>
            <a:noAutofit/>
          </a:bodyPr>
          <a:lstStyle/>
          <a:p>
            <a:r>
              <a:rPr lang="ru-RU" sz="2000" b="1" dirty="0" smtClean="0"/>
              <a:t>Подготовила студентка 4 курса 18 группы</a:t>
            </a:r>
          </a:p>
          <a:p>
            <a:r>
              <a:rPr lang="ru-RU" sz="2000" b="1" dirty="0" err="1" smtClean="0"/>
              <a:t>Линник</a:t>
            </a:r>
            <a:r>
              <a:rPr lang="ru-RU" sz="2000" b="1" dirty="0" smtClean="0"/>
              <a:t> Ольга Федоровна</a:t>
            </a:r>
            <a:endParaRPr lang="ru-RU" sz="2000" b="1" dirty="0"/>
          </a:p>
        </p:txBody>
      </p:sp>
      <p:pic>
        <p:nvPicPr>
          <p:cNvPr id="9" name="Рисунок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0280" y="2986625"/>
            <a:ext cx="6113909" cy="3496727"/>
          </a:xfrm>
          <a:prstGeom prst="rect">
            <a:avLst/>
          </a:prstGeom>
        </p:spPr>
      </p:pic>
    </p:spTree>
    <p:extLst>
      <p:ext uri="{BB962C8B-B14F-4D97-AF65-F5344CB8AC3E}">
        <p14:creationId xmlns:p14="http://schemas.microsoft.com/office/powerpoint/2010/main" val="1785870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5184262"/>
          </a:xfrm>
        </p:spPr>
        <p:txBody>
          <a:bodyPr>
            <a:normAutofit fontScale="90000"/>
          </a:bodyPr>
          <a:lstStyle/>
          <a:p>
            <a:pPr algn="ctr"/>
            <a:r>
              <a:rPr lang="ru-RU" b="1" dirty="0"/>
              <a:t>При обнаружении подобных симптомов нужно поспешить к врачу – офтальмологу, чтобы определить причину недуга и быстро остановить его прогрессирование. Успешная коррекция близорукости зависит от своевременного, правильно назначенного лечения и добросовестного выполнения пациентом всех рекомендаций врача.</a:t>
            </a:r>
          </a:p>
        </p:txBody>
      </p:sp>
      <p:sp>
        <p:nvSpPr>
          <p:cNvPr id="3" name="Объект 2"/>
          <p:cNvSpPr>
            <a:spLocks noGrp="1"/>
          </p:cNvSpPr>
          <p:nvPr>
            <p:ph idx="1"/>
          </p:nvPr>
        </p:nvSpPr>
        <p:spPr>
          <a:xfrm flipV="1">
            <a:off x="1970468" y="5911222"/>
            <a:ext cx="9534144" cy="347910"/>
          </a:xfrm>
        </p:spPr>
        <p:txBody>
          <a:bodyPr>
            <a:normAutofit lnSpcReduction="10000"/>
          </a:bodyPr>
          <a:lstStyle/>
          <a:p>
            <a:endParaRPr lang="ru-RU" dirty="0"/>
          </a:p>
        </p:txBody>
      </p:sp>
    </p:spTree>
    <p:extLst>
      <p:ext uri="{BB962C8B-B14F-4D97-AF65-F5344CB8AC3E}">
        <p14:creationId xmlns:p14="http://schemas.microsoft.com/office/powerpoint/2010/main" val="41864296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endParaRPr lang="ru-RU"/>
          </a:p>
        </p:txBody>
      </p:sp>
      <p:sp>
        <p:nvSpPr>
          <p:cNvPr id="5" name="Объект 4"/>
          <p:cNvSpPr>
            <a:spLocks noGrp="1"/>
          </p:cNvSpPr>
          <p:nvPr>
            <p:ph idx="1"/>
          </p:nvPr>
        </p:nvSpPr>
        <p:spPr>
          <a:xfrm>
            <a:off x="6094411" y="446088"/>
            <a:ext cx="5410201" cy="5414963"/>
          </a:xfrm>
        </p:spPr>
        <p:txBody>
          <a:bodyPr>
            <a:noAutofit/>
          </a:bodyPr>
          <a:lstStyle/>
          <a:p>
            <a:pPr marL="0" indent="0">
              <a:buNone/>
            </a:pPr>
            <a:r>
              <a:rPr lang="ru-RU" sz="2800" dirty="0"/>
              <a:t>Близорукость легче предупредить, чем лечить, поэтому ниже предоставлены рекомендации для профилактики данного заболевания. Если вы будете соблюдать меры предосторожности, риск возникновения миопии сводится к минимуму. Но не забывайте каждые полгода посещать окулиста.</a:t>
            </a:r>
          </a:p>
        </p:txBody>
      </p:sp>
      <p:sp>
        <p:nvSpPr>
          <p:cNvPr id="6" name="Текст 5"/>
          <p:cNvSpPr>
            <a:spLocks noGrp="1"/>
          </p:cNvSpPr>
          <p:nvPr>
            <p:ph type="body" sz="half" idx="2"/>
          </p:nvPr>
        </p:nvSpPr>
        <p:spPr>
          <a:xfrm>
            <a:off x="2589212" y="978794"/>
            <a:ext cx="3505199" cy="4882255"/>
          </a:xfrm>
        </p:spPr>
        <p:txBody>
          <a:bodyPr/>
          <a:lstStyle/>
          <a:p>
            <a:endParaRPr lang="ru-RU" dirty="0"/>
          </a:p>
        </p:txBody>
      </p:sp>
      <p:pic>
        <p:nvPicPr>
          <p:cNvPr id="8" name="Рисунок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007" y="1365542"/>
            <a:ext cx="4592795" cy="3576054"/>
          </a:xfrm>
          <a:prstGeom prst="rect">
            <a:avLst/>
          </a:prstGeom>
        </p:spPr>
      </p:pic>
    </p:spTree>
    <p:extLst>
      <p:ext uri="{BB962C8B-B14F-4D97-AF65-F5344CB8AC3E}">
        <p14:creationId xmlns:p14="http://schemas.microsoft.com/office/powerpoint/2010/main" val="23292875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fontScale="90000"/>
          </a:bodyPr>
          <a:lstStyle/>
          <a:p>
            <a:r>
              <a:rPr lang="ru-RU" dirty="0"/>
              <a:t>Правильное расстояние до книги при чтении</a:t>
            </a:r>
            <a:br>
              <a:rPr lang="ru-RU" dirty="0"/>
            </a:br>
            <a:endParaRPr lang="ru-RU" dirty="0"/>
          </a:p>
        </p:txBody>
      </p:sp>
      <p:sp>
        <p:nvSpPr>
          <p:cNvPr id="6" name="Объект 5"/>
          <p:cNvSpPr>
            <a:spLocks noGrp="1"/>
          </p:cNvSpPr>
          <p:nvPr>
            <p:ph idx="1"/>
          </p:nvPr>
        </p:nvSpPr>
        <p:spPr>
          <a:xfrm>
            <a:off x="2125014" y="1725770"/>
            <a:ext cx="9379598" cy="4868214"/>
          </a:xfrm>
        </p:spPr>
        <p:txBody>
          <a:bodyPr>
            <a:normAutofit fontScale="77500" lnSpcReduction="20000"/>
          </a:bodyPr>
          <a:lstStyle/>
          <a:p>
            <a:endParaRPr lang="ru-RU" dirty="0"/>
          </a:p>
          <a:p>
            <a:pPr marL="0" indent="0">
              <a:buNone/>
            </a:pPr>
            <a:r>
              <a:rPr lang="ru-RU" sz="2900" dirty="0"/>
              <a:t>Одно из условий для предупреждения миопии – читая, необходимо избегать напряжения глаз. При чтении зрительные оси глаз сводятся и фиксируются на тексте (конвергенция), чрезмерное их сближение недопустимо. </a:t>
            </a:r>
          </a:p>
          <a:p>
            <a:pPr marL="0" indent="0">
              <a:buNone/>
            </a:pPr>
            <a:r>
              <a:rPr lang="ru-RU" sz="2900" dirty="0"/>
              <a:t>Конвергенция зависит от того, насколько близко к глазам расположена книга при чтении. Чем ближе расположен объект, тем больше конвергенция, то есть тем ближе сходятся глазные оси. </a:t>
            </a:r>
          </a:p>
          <a:p>
            <a:pPr marL="0" indent="0">
              <a:buNone/>
            </a:pPr>
            <a:r>
              <a:rPr lang="ru-RU" sz="2900" b="1" i="1" dirty="0"/>
              <a:t>Оптимальное расстояние до книги или журнала 30-40 см</a:t>
            </a:r>
            <a:r>
              <a:rPr lang="ru-RU" sz="2900" dirty="0"/>
              <a:t>. Это относится к любой работе, выполняемой на близком расстоянии</a:t>
            </a:r>
            <a:r>
              <a:rPr lang="ru-RU" sz="2900" dirty="0" smtClean="0"/>
              <a:t>.</a:t>
            </a:r>
            <a:endParaRPr lang="ru-RU" sz="2900" dirty="0"/>
          </a:p>
          <a:p>
            <a:pPr marL="0" indent="0">
              <a:buNone/>
            </a:pPr>
            <a:r>
              <a:rPr lang="ru-RU" sz="2900" dirty="0"/>
              <a:t>Чем ближе объект, тем больше усилие, необходимое для фокусировки цилиарной мышцы. Это приводит к спазму аккомодации и временной близорукости, которая может перерасти в постоянную.</a:t>
            </a:r>
          </a:p>
        </p:txBody>
      </p:sp>
    </p:spTree>
    <p:extLst>
      <p:ext uri="{BB962C8B-B14F-4D97-AF65-F5344CB8AC3E}">
        <p14:creationId xmlns:p14="http://schemas.microsoft.com/office/powerpoint/2010/main" val="38357998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Регулярные перерывы во время чтения или иной работы на близком расстоянии</a:t>
            </a:r>
          </a:p>
        </p:txBody>
      </p:sp>
      <p:sp>
        <p:nvSpPr>
          <p:cNvPr id="3" name="Объект 2"/>
          <p:cNvSpPr>
            <a:spLocks noGrp="1"/>
          </p:cNvSpPr>
          <p:nvPr>
            <p:ph idx="1"/>
          </p:nvPr>
        </p:nvSpPr>
        <p:spPr>
          <a:xfrm>
            <a:off x="695459" y="1725769"/>
            <a:ext cx="6323554" cy="4250028"/>
          </a:xfrm>
        </p:spPr>
        <p:txBody>
          <a:bodyPr>
            <a:normAutofit/>
          </a:bodyPr>
          <a:lstStyle/>
          <a:p>
            <a:pPr marL="0" indent="0">
              <a:buNone/>
            </a:pPr>
            <a:r>
              <a:rPr lang="ru-RU" sz="2000" dirty="0"/>
              <a:t>Если приходится много читать, писать, работать за компьютером или выполнять иную работу на близком расстоянии, необходимо делать десятиминутный перерыв каждые 40 минут. Такой перерыв позволит избежать возникновения переутомления мышц глазного аппарата. </a:t>
            </a:r>
          </a:p>
          <a:p>
            <a:endParaRPr lang="ru-RU" sz="2000" dirty="0"/>
          </a:p>
          <a:p>
            <a:pPr marL="0" indent="0">
              <a:buNone/>
            </a:pPr>
            <a:r>
              <a:rPr lang="ru-RU" sz="2000" dirty="0"/>
              <a:t>При соблюдении этой профилактической меры даже 14 часов непрерывной работы не смогут отрицательно повлиять на состояние ваших глаз.</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9013" y="2043448"/>
            <a:ext cx="4485599" cy="3314163"/>
          </a:xfrm>
          <a:prstGeom prst="rect">
            <a:avLst/>
          </a:prstGeom>
        </p:spPr>
      </p:pic>
    </p:spTree>
    <p:extLst>
      <p:ext uri="{BB962C8B-B14F-4D97-AF65-F5344CB8AC3E}">
        <p14:creationId xmlns:p14="http://schemas.microsoft.com/office/powerpoint/2010/main" val="3978987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Освещение</a:t>
            </a:r>
          </a:p>
        </p:txBody>
      </p:sp>
      <p:sp>
        <p:nvSpPr>
          <p:cNvPr id="3" name="Объект 2"/>
          <p:cNvSpPr>
            <a:spLocks noGrp="1"/>
          </p:cNvSpPr>
          <p:nvPr>
            <p:ph idx="1"/>
          </p:nvPr>
        </p:nvSpPr>
        <p:spPr>
          <a:xfrm>
            <a:off x="1094704" y="1365162"/>
            <a:ext cx="10409907" cy="5318974"/>
          </a:xfrm>
        </p:spPr>
        <p:txBody>
          <a:bodyPr>
            <a:noAutofit/>
          </a:bodyPr>
          <a:lstStyle/>
          <a:p>
            <a:pPr marL="0" indent="0">
              <a:buNone/>
            </a:pPr>
            <a:r>
              <a:rPr lang="ru-RU" sz="2200" dirty="0"/>
              <a:t>Для профилактики и предупреждения чрезмерного напряжения глаз необходимо достаточное освещение при выполнении близкой работы. Идеальное освещение – это солнечный свет. </a:t>
            </a:r>
          </a:p>
          <a:p>
            <a:pPr marL="0" indent="0">
              <a:buNone/>
            </a:pPr>
            <a:r>
              <a:rPr lang="ru-RU" sz="2200" dirty="0"/>
              <a:t>Насколько это возможно, рабочее место должно находиться в таком месте, которое обеспечивает наибольшее количество дневного света. В случае необходимости его следует дополнить искусственным освещением. Свет должен быть достаточно ярким, но не ослеплять. </a:t>
            </a:r>
          </a:p>
          <a:p>
            <a:endParaRPr lang="ru-RU" sz="2200" dirty="0"/>
          </a:p>
          <a:p>
            <a:pPr marL="0" indent="0">
              <a:buNone/>
            </a:pPr>
            <a:r>
              <a:rPr lang="ru-RU" sz="2200" dirty="0"/>
              <a:t>Если освещения недостаточно, глаза испытывают перенапряжение в процессе работы. В результате, как уже говорилось, может возникнуть спазм, вызывающий </a:t>
            </a:r>
            <a:r>
              <a:rPr lang="ru-RU" sz="2200" dirty="0" err="1"/>
              <a:t>миопичное</a:t>
            </a:r>
            <a:r>
              <a:rPr lang="ru-RU" sz="2200" dirty="0"/>
              <a:t> состояние глаза. </a:t>
            </a:r>
          </a:p>
          <a:p>
            <a:pPr marL="0" indent="0">
              <a:buNone/>
            </a:pPr>
            <a:r>
              <a:rPr lang="ru-RU" sz="2200" dirty="0"/>
              <a:t>Освещение должно быть равномерным, поэтому лучше совмещать общий свет и свет настольной лампы.</a:t>
            </a:r>
          </a:p>
        </p:txBody>
      </p:sp>
    </p:spTree>
    <p:extLst>
      <p:ext uri="{BB962C8B-B14F-4D97-AF65-F5344CB8AC3E}">
        <p14:creationId xmlns:p14="http://schemas.microsoft.com/office/powerpoint/2010/main" val="28608937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Просмотр телевизора</a:t>
            </a:r>
          </a:p>
        </p:txBody>
      </p:sp>
      <p:sp>
        <p:nvSpPr>
          <p:cNvPr id="3" name="Объект 2"/>
          <p:cNvSpPr>
            <a:spLocks noGrp="1"/>
          </p:cNvSpPr>
          <p:nvPr>
            <p:ph idx="1"/>
          </p:nvPr>
        </p:nvSpPr>
        <p:spPr>
          <a:xfrm>
            <a:off x="2408349" y="1622738"/>
            <a:ext cx="9096263" cy="4288484"/>
          </a:xfrm>
        </p:spPr>
        <p:txBody>
          <a:bodyPr>
            <a:normAutofit/>
          </a:bodyPr>
          <a:lstStyle/>
          <a:p>
            <a:r>
              <a:rPr lang="ru-RU" i="1" dirty="0"/>
              <a:t>Идеальное расстояние от экрана телевизора до глаз должно быть в пять раз больше диагонали телевизора. Таким образом, если диагональ вашего телевизора 80 см., необходимое расстояние до глаз смотрящего должно быть 4 метра.</a:t>
            </a:r>
          </a:p>
          <a:p>
            <a:endParaRPr lang="ru-RU" dirty="0"/>
          </a:p>
          <a:p>
            <a:pPr marL="0" indent="0">
              <a:buNone/>
            </a:pPr>
            <a:r>
              <a:rPr lang="ru-RU" dirty="0"/>
              <a:t>Насколько это возможно, яркость экрана необходимо установить на минимум, при котором изображение хорошо видно. </a:t>
            </a:r>
          </a:p>
          <a:p>
            <a:pPr marL="0" indent="0">
              <a:buNone/>
            </a:pPr>
            <a:r>
              <a:rPr lang="ru-RU" dirty="0"/>
              <a:t>Освещение в комнате должно быть включено. Просмотр телевизора в темной комнате вызывает напряжение глаз. Не стоит смотреть на экран не отрываясь, желательно каждые 5-10 минут переводить взгляд на другие предметы.</a:t>
            </a:r>
          </a:p>
        </p:txBody>
      </p:sp>
    </p:spTree>
    <p:extLst>
      <p:ext uri="{BB962C8B-B14F-4D97-AF65-F5344CB8AC3E}">
        <p14:creationId xmlns:p14="http://schemas.microsoft.com/office/powerpoint/2010/main" val="11943346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Не читайте в транспорте и лежа</a:t>
            </a:r>
          </a:p>
        </p:txBody>
      </p:sp>
      <p:sp>
        <p:nvSpPr>
          <p:cNvPr id="7" name="Объект 6"/>
          <p:cNvSpPr>
            <a:spLocks noGrp="1"/>
          </p:cNvSpPr>
          <p:nvPr>
            <p:ph idx="1"/>
          </p:nvPr>
        </p:nvSpPr>
        <p:spPr>
          <a:xfrm>
            <a:off x="1609859" y="1506828"/>
            <a:ext cx="5422007" cy="4893971"/>
          </a:xfrm>
        </p:spPr>
        <p:txBody>
          <a:bodyPr>
            <a:noAutofit/>
          </a:bodyPr>
          <a:lstStyle/>
          <a:p>
            <a:pPr marL="0" indent="0">
              <a:buNone/>
            </a:pPr>
            <a:r>
              <a:rPr lang="ru-RU" sz="2000" dirty="0"/>
              <a:t>Во время езды в транспорте из-за неровностей дороги, а также при чтении лежа под влиянием дыхания, сердцебиения, дрожания рук книга, журнал и глаза читающего находятся в постоянном движении друг относительно друга. В результате глазу при помощи аппарата аккомодации приходится постоянно подстраиваться, чтобы объект наблюдения все время находился в фокусе максимального различения, что приводит к быстрому переутомлению зрительной системы, а при длительности — спазму аккомодации. </a:t>
            </a:r>
          </a:p>
        </p:txBody>
      </p:sp>
      <p:pic>
        <p:nvPicPr>
          <p:cNvPr id="8" name="Рисунок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9625" y="1905000"/>
            <a:ext cx="4159556" cy="3413975"/>
          </a:xfrm>
          <a:prstGeom prst="rect">
            <a:avLst/>
          </a:prstGeom>
        </p:spPr>
      </p:pic>
    </p:spTree>
    <p:extLst>
      <p:ext uri="{BB962C8B-B14F-4D97-AF65-F5344CB8AC3E}">
        <p14:creationId xmlns:p14="http://schemas.microsoft.com/office/powerpoint/2010/main" val="3997596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Здоровое питание</a:t>
            </a:r>
          </a:p>
        </p:txBody>
      </p:sp>
      <p:sp>
        <p:nvSpPr>
          <p:cNvPr id="3" name="Объект 2"/>
          <p:cNvSpPr>
            <a:spLocks noGrp="1"/>
          </p:cNvSpPr>
          <p:nvPr>
            <p:ph idx="1"/>
          </p:nvPr>
        </p:nvSpPr>
        <p:spPr>
          <a:xfrm>
            <a:off x="1004552" y="1313645"/>
            <a:ext cx="5525037" cy="5138670"/>
          </a:xfrm>
        </p:spPr>
        <p:txBody>
          <a:bodyPr>
            <a:noAutofit/>
          </a:bodyPr>
          <a:lstStyle/>
          <a:p>
            <a:r>
              <a:rPr lang="ru-RU" sz="2000" dirty="0"/>
              <a:t>Еще одним действенным способом предупреждения миопии является употребление в пищу сырой моркови. В этом оранжевом корнеплоде содержится огромное количество бета-каротина и антиоксидантов, которые помогают предупредить подобные заболевание глаз. Можно выпивать каждое утро свежевыжатый сок или готовить фруктовые салаты с добавление этого ингредиента. Еще одним народным целителем является шпинат. Как утверждают специалисты, по содержанию витамина А он не уступает моркови. Плюс, количество блюд, куда можно добавить этот продукт, значительно больше.</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0246" y="1451020"/>
            <a:ext cx="5163733" cy="3378557"/>
          </a:xfrm>
          <a:prstGeom prst="rect">
            <a:avLst/>
          </a:prstGeom>
        </p:spPr>
      </p:pic>
    </p:spTree>
    <p:extLst>
      <p:ext uri="{BB962C8B-B14F-4D97-AF65-F5344CB8AC3E}">
        <p14:creationId xmlns:p14="http://schemas.microsoft.com/office/powerpoint/2010/main" val="10206490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Зарядка для глаз</a:t>
            </a:r>
          </a:p>
        </p:txBody>
      </p:sp>
      <p:sp>
        <p:nvSpPr>
          <p:cNvPr id="3" name="Объект 2"/>
          <p:cNvSpPr>
            <a:spLocks noGrp="1"/>
          </p:cNvSpPr>
          <p:nvPr>
            <p:ph idx="1"/>
          </p:nvPr>
        </p:nvSpPr>
        <p:spPr>
          <a:xfrm>
            <a:off x="2073499" y="1674254"/>
            <a:ext cx="9431113" cy="4236968"/>
          </a:xfrm>
        </p:spPr>
        <p:txBody>
          <a:bodyPr/>
          <a:lstStyle/>
          <a:p>
            <a:pPr marL="0" indent="0">
              <a:buNone/>
            </a:pPr>
            <a:r>
              <a:rPr lang="ru-RU" dirty="0"/>
              <a:t>Для профилактики близорукости при длительных зрительных нагрузках каждые 30 минут рекомендуется выполнять гимнастику для глаз, помогающие снять напряжение. </a:t>
            </a:r>
          </a:p>
          <a:p>
            <a:endParaRPr lang="ru-RU" dirty="0"/>
          </a:p>
          <a:p>
            <a:pPr marL="0" indent="0">
              <a:buNone/>
            </a:pPr>
            <a:r>
              <a:rPr lang="ru-RU" dirty="0"/>
              <a:t>Вам помогут простые упражнения: </a:t>
            </a:r>
          </a:p>
          <a:p>
            <a:r>
              <a:rPr lang="ru-RU" dirty="0"/>
              <a:t>Закрыть глаза и помассировать веки пальцами.</a:t>
            </a:r>
          </a:p>
          <a:p>
            <a:r>
              <a:rPr lang="ru-RU" dirty="0"/>
              <a:t>Сидя на стуле, вытянуть руки вперед и посмотреть на пальцы. На вдохе поднять руки вверх, не поднимая головы следить глазами за пальцами, на выдохе руки опустить. Повторить несколько раз.</a:t>
            </a:r>
          </a:p>
          <a:p>
            <a:r>
              <a:rPr lang="ru-RU" dirty="0"/>
              <a:t>Делать круговые движения глазами по часовой стрелке и против часовой стрелки.</a:t>
            </a:r>
          </a:p>
        </p:txBody>
      </p:sp>
    </p:spTree>
    <p:extLst>
      <p:ext uri="{BB962C8B-B14F-4D97-AF65-F5344CB8AC3E}">
        <p14:creationId xmlns:p14="http://schemas.microsoft.com/office/powerpoint/2010/main" val="2398915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93194" y="173348"/>
            <a:ext cx="9688691" cy="2787272"/>
          </a:xfrm>
        </p:spPr>
        <p:txBody>
          <a:bodyPr>
            <a:noAutofit/>
          </a:bodyPr>
          <a:lstStyle/>
          <a:p>
            <a:r>
              <a:rPr lang="ru-RU" sz="2800" dirty="0"/>
              <a:t>Для профилактики необходимо соблюдать основные правила. Ими являются общее укрепление здоровья, регулярные физические нагрузки, создание оптимальных условий для работы на близком расстоянии, недопустимость чрезмерного напряжения глаз, регулярные прогулки или занятия на свежем воздухе.</a:t>
            </a: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06084" y="3245476"/>
            <a:ext cx="4816699" cy="3612524"/>
          </a:xfrm>
        </p:spPr>
      </p:pic>
    </p:spTree>
    <p:extLst>
      <p:ext uri="{BB962C8B-B14F-4D97-AF65-F5344CB8AC3E}">
        <p14:creationId xmlns:p14="http://schemas.microsoft.com/office/powerpoint/2010/main" val="3972270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663777"/>
          </a:xfrm>
        </p:spPr>
        <p:txBody>
          <a:bodyPr/>
          <a:lstStyle/>
          <a:p>
            <a:r>
              <a:rPr lang="ru-RU" dirty="0" smtClean="0"/>
              <a:t>План:</a:t>
            </a:r>
            <a:endParaRPr lang="ru-RU" dirty="0"/>
          </a:p>
        </p:txBody>
      </p:sp>
      <p:sp>
        <p:nvSpPr>
          <p:cNvPr id="3" name="Объект 2"/>
          <p:cNvSpPr>
            <a:spLocks noGrp="1"/>
          </p:cNvSpPr>
          <p:nvPr>
            <p:ph idx="1"/>
          </p:nvPr>
        </p:nvSpPr>
        <p:spPr>
          <a:xfrm>
            <a:off x="2472744" y="1821846"/>
            <a:ext cx="9031868" cy="4424408"/>
          </a:xfrm>
        </p:spPr>
        <p:txBody>
          <a:bodyPr>
            <a:normAutofit/>
          </a:bodyPr>
          <a:lstStyle/>
          <a:p>
            <a:r>
              <a:rPr lang="ru-RU" sz="3200" dirty="0" smtClean="0"/>
              <a:t>Актуальность проблемы</a:t>
            </a:r>
          </a:p>
          <a:p>
            <a:r>
              <a:rPr lang="ru-RU" sz="3200" dirty="0" smtClean="0"/>
              <a:t>Близорукость (миопия). Степени миопии</a:t>
            </a:r>
          </a:p>
          <a:p>
            <a:r>
              <a:rPr lang="ru-RU" sz="3200" dirty="0" smtClean="0"/>
              <a:t>Причины развития близорукости</a:t>
            </a:r>
          </a:p>
          <a:p>
            <a:r>
              <a:rPr lang="ru-RU" sz="3200" dirty="0" smtClean="0"/>
              <a:t>Основные симптомы близорукости</a:t>
            </a:r>
          </a:p>
          <a:p>
            <a:r>
              <a:rPr lang="ru-RU" sz="3200" dirty="0" smtClean="0"/>
              <a:t>Рекомендации для профилактики</a:t>
            </a:r>
          </a:p>
          <a:p>
            <a:r>
              <a:rPr lang="ru-RU" sz="3200" dirty="0" smtClean="0"/>
              <a:t>Список использованных источников</a:t>
            </a:r>
          </a:p>
          <a:p>
            <a:endParaRPr lang="ru-RU" sz="3200" dirty="0" smtClean="0"/>
          </a:p>
          <a:p>
            <a:endParaRPr lang="ru-RU" sz="3200" dirty="0" smtClean="0"/>
          </a:p>
          <a:p>
            <a:endParaRPr lang="ru-RU" sz="3200" dirty="0"/>
          </a:p>
        </p:txBody>
      </p:sp>
    </p:spTree>
    <p:extLst>
      <p:ext uri="{BB962C8B-B14F-4D97-AF65-F5344CB8AC3E}">
        <p14:creationId xmlns:p14="http://schemas.microsoft.com/office/powerpoint/2010/main" val="23589220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6600" dirty="0" smtClean="0"/>
              <a:t>Будьте здоровы!</a:t>
            </a:r>
            <a:endParaRPr lang="ru-RU" sz="6600"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58368" y="1905000"/>
            <a:ext cx="7180800" cy="4799049"/>
          </a:xfrm>
        </p:spPr>
      </p:pic>
    </p:spTree>
    <p:extLst>
      <p:ext uri="{BB962C8B-B14F-4D97-AF65-F5344CB8AC3E}">
        <p14:creationId xmlns:p14="http://schemas.microsoft.com/office/powerpoint/2010/main" val="26426411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Список использованных источников </a:t>
            </a:r>
            <a:endParaRPr lang="ru-RU" dirty="0"/>
          </a:p>
        </p:txBody>
      </p:sp>
      <p:sp>
        <p:nvSpPr>
          <p:cNvPr id="3" name="Объект 2"/>
          <p:cNvSpPr>
            <a:spLocks noGrp="1"/>
          </p:cNvSpPr>
          <p:nvPr>
            <p:ph idx="1"/>
          </p:nvPr>
        </p:nvSpPr>
        <p:spPr>
          <a:xfrm>
            <a:off x="2460423" y="1905000"/>
            <a:ext cx="8915400" cy="3777622"/>
          </a:xfrm>
        </p:spPr>
        <p:txBody>
          <a:bodyPr/>
          <a:lstStyle/>
          <a:p>
            <a:r>
              <a:rPr lang="en-US" dirty="0">
                <a:hlinkClick r:id="rId2"/>
              </a:rPr>
              <a:t>http://</a:t>
            </a:r>
            <a:r>
              <a:rPr lang="en-US" dirty="0" smtClean="0">
                <a:hlinkClick r:id="rId2"/>
              </a:rPr>
              <a:t>katarmed.ru/zabolevaniya/blizorukost-prichiny-simptomy-lechenie-profilaktika.html</a:t>
            </a:r>
            <a:endParaRPr lang="ru-RU" dirty="0" smtClean="0"/>
          </a:p>
          <a:p>
            <a:r>
              <a:rPr lang="en-US" dirty="0">
                <a:hlinkClick r:id="rId3"/>
              </a:rPr>
              <a:t>http://</a:t>
            </a:r>
            <a:r>
              <a:rPr lang="en-US" dirty="0" smtClean="0">
                <a:hlinkClick r:id="rId3"/>
              </a:rPr>
              <a:t>www.jlady.ru/my-health/kak-uluchshit-zrenie-pri-blizorukosti.html</a:t>
            </a:r>
            <a:endParaRPr lang="ru-RU" dirty="0" smtClean="0"/>
          </a:p>
          <a:p>
            <a:r>
              <a:rPr lang="en-US" dirty="0">
                <a:hlinkClick r:id="rId4"/>
              </a:rPr>
              <a:t>http://</a:t>
            </a:r>
            <a:r>
              <a:rPr lang="en-US" dirty="0" smtClean="0">
                <a:hlinkClick r:id="rId4"/>
              </a:rPr>
              <a:t>astigmatizma.ru/blizorukost/profilaktika-blizorukosti-miopii.html</a:t>
            </a:r>
            <a:endParaRPr lang="ru-RU" dirty="0" smtClean="0"/>
          </a:p>
          <a:p>
            <a:r>
              <a:rPr lang="en-US" dirty="0">
                <a:hlinkClick r:id="rId5"/>
              </a:rPr>
              <a:t>http://www.excimerclinic.ru/myopia/preventive</a:t>
            </a:r>
            <a:r>
              <a:rPr lang="en-US" dirty="0" smtClean="0">
                <a:hlinkClick r:id="rId5"/>
              </a:rPr>
              <a:t>/</a:t>
            </a:r>
            <a:endParaRPr lang="ru-RU" dirty="0" smtClean="0"/>
          </a:p>
          <a:p>
            <a:r>
              <a:rPr lang="en-US" dirty="0">
                <a:hlinkClick r:id="rId6"/>
              </a:rPr>
              <a:t>http://</a:t>
            </a:r>
            <a:r>
              <a:rPr lang="en-US" dirty="0" smtClean="0">
                <a:hlinkClick r:id="rId6"/>
              </a:rPr>
              <a:t>fragmed.ru/blizorukost.html</a:t>
            </a:r>
            <a:endParaRPr lang="ru-RU" dirty="0" smtClean="0"/>
          </a:p>
          <a:p>
            <a:pPr marL="0" indent="0">
              <a:buNone/>
            </a:pPr>
            <a:endParaRPr lang="ru-RU" dirty="0"/>
          </a:p>
        </p:txBody>
      </p:sp>
    </p:spTree>
    <p:extLst>
      <p:ext uri="{BB962C8B-B14F-4D97-AF65-F5344CB8AC3E}">
        <p14:creationId xmlns:p14="http://schemas.microsoft.com/office/powerpoint/2010/main" val="31810975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dirty="0"/>
          </a:p>
        </p:txBody>
      </p:sp>
      <p:sp>
        <p:nvSpPr>
          <p:cNvPr id="6" name="Объект 5"/>
          <p:cNvSpPr>
            <a:spLocks noGrp="1"/>
          </p:cNvSpPr>
          <p:nvPr>
            <p:ph idx="1"/>
          </p:nvPr>
        </p:nvSpPr>
        <p:spPr>
          <a:xfrm>
            <a:off x="1506828" y="624110"/>
            <a:ext cx="9431113" cy="5853963"/>
          </a:xfrm>
        </p:spPr>
        <p:txBody>
          <a:bodyPr>
            <a:noAutofit/>
          </a:bodyPr>
          <a:lstStyle/>
          <a:p>
            <a:pPr marL="0" indent="0">
              <a:buNone/>
            </a:pPr>
            <a:r>
              <a:rPr lang="ru-RU" sz="2800" dirty="0"/>
              <a:t>Актуальность проблемы болезней глаз у современного человека очевидна каждому. По данным Всемирной организации здравоохранения, 800 миллионов людей на нашей планете страдают близорукостью. Людей носящих очки с каждым годом становиться всё больше, причём, что самое обидное, пополняют их ряды, как правило, дети. Что, в общем то, не удивительно, ведь если глаз взрослого человека, более менее стабилен и выдерживает нагрузки предъявляемые, как изобилием технических устройств, так и ритмом современной жизни, то растущий глаз ребёнка лабилен и страдает от них.</a:t>
            </a:r>
          </a:p>
        </p:txBody>
      </p:sp>
    </p:spTree>
    <p:extLst>
      <p:ext uri="{BB962C8B-B14F-4D97-AF65-F5344CB8AC3E}">
        <p14:creationId xmlns:p14="http://schemas.microsoft.com/office/powerpoint/2010/main" val="3139071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t>Близорукость (миопия)</a:t>
            </a:r>
            <a:endParaRPr lang="ru-RU" sz="3600" dirty="0"/>
          </a:p>
        </p:txBody>
      </p:sp>
      <p:sp>
        <p:nvSpPr>
          <p:cNvPr id="3" name="Объект 2"/>
          <p:cNvSpPr>
            <a:spLocks noGrp="1"/>
          </p:cNvSpPr>
          <p:nvPr>
            <p:ph idx="1"/>
          </p:nvPr>
        </p:nvSpPr>
        <p:spPr>
          <a:xfrm>
            <a:off x="6310133" y="643942"/>
            <a:ext cx="5474036" cy="5640947"/>
          </a:xfrm>
        </p:spPr>
        <p:txBody>
          <a:bodyPr>
            <a:noAutofit/>
          </a:bodyPr>
          <a:lstStyle/>
          <a:p>
            <a:r>
              <a:rPr lang="ru-RU" sz="3200" dirty="0" smtClean="0"/>
              <a:t>- это аномалия, при которой преломленные световые лучи сходятся не на сетчатке, а перед ней. При этом человек плохо различает отдаленные предметы, а близко расположенные может рассмотреть в мельчайших подробностях и деталях.</a:t>
            </a:r>
            <a:endParaRPr lang="ru-RU" sz="3200" dirty="0"/>
          </a:p>
        </p:txBody>
      </p:sp>
      <p:sp>
        <p:nvSpPr>
          <p:cNvPr id="4" name="Текст 3"/>
          <p:cNvSpPr>
            <a:spLocks noGrp="1"/>
          </p:cNvSpPr>
          <p:nvPr>
            <p:ph type="body" sz="half" idx="2"/>
          </p:nvPr>
        </p:nvSpPr>
        <p:spPr>
          <a:xfrm>
            <a:off x="2589212" y="1422400"/>
            <a:ext cx="3505199" cy="4438649"/>
          </a:xfrm>
        </p:spPr>
        <p:txBody>
          <a:bodyPr/>
          <a:lstStyle/>
          <a:p>
            <a:endParaRPr lang="ru-RU" dirty="0"/>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1664" y="1422400"/>
            <a:ext cx="4917047" cy="4553397"/>
          </a:xfrm>
          <a:prstGeom prst="rect">
            <a:avLst/>
          </a:prstGeom>
        </p:spPr>
      </p:pic>
    </p:spTree>
    <p:extLst>
      <p:ext uri="{BB962C8B-B14F-4D97-AF65-F5344CB8AC3E}">
        <p14:creationId xmlns:p14="http://schemas.microsoft.com/office/powerpoint/2010/main" val="1079986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Всего выделяется три категории </a:t>
            </a:r>
            <a:r>
              <a:rPr lang="ru-RU" dirty="0" smtClean="0"/>
              <a:t>миопии:</a:t>
            </a:r>
            <a:endParaRPr lang="ru-RU" dirty="0"/>
          </a:p>
        </p:txBody>
      </p:sp>
      <p:sp>
        <p:nvSpPr>
          <p:cNvPr id="3" name="Объект 2"/>
          <p:cNvSpPr>
            <a:spLocks noGrp="1"/>
          </p:cNvSpPr>
          <p:nvPr>
            <p:ph idx="1"/>
          </p:nvPr>
        </p:nvSpPr>
        <p:spPr>
          <a:xfrm>
            <a:off x="2472744" y="2060620"/>
            <a:ext cx="9031868" cy="3850602"/>
          </a:xfrm>
        </p:spPr>
        <p:txBody>
          <a:bodyPr>
            <a:normAutofit/>
          </a:bodyPr>
          <a:lstStyle/>
          <a:p>
            <a:r>
              <a:rPr lang="ru-RU" sz="3200" dirty="0"/>
              <a:t>Слабая миопия – острота зрения составляет не более 3 диоптрий. Если выполнять упражнения для глаз, то развитие недуга можно остановить</a:t>
            </a:r>
            <a:r>
              <a:rPr lang="ru-RU" sz="3200" dirty="0" smtClean="0"/>
              <a:t>;</a:t>
            </a:r>
          </a:p>
          <a:p>
            <a:r>
              <a:rPr lang="ru-RU" sz="3200" dirty="0"/>
              <a:t>Средняя миопия – от 3 до 6 диоптрий</a:t>
            </a:r>
            <a:r>
              <a:rPr lang="ru-RU" sz="3200" dirty="0" smtClean="0"/>
              <a:t>;</a:t>
            </a:r>
          </a:p>
          <a:p>
            <a:r>
              <a:rPr lang="ru-RU" sz="3200" dirty="0"/>
              <a:t>Сильная миопия – острота зрения больше 6 диоптрий</a:t>
            </a:r>
          </a:p>
        </p:txBody>
      </p:sp>
    </p:spTree>
    <p:extLst>
      <p:ext uri="{BB962C8B-B14F-4D97-AF65-F5344CB8AC3E}">
        <p14:creationId xmlns:p14="http://schemas.microsoft.com/office/powerpoint/2010/main" val="843586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Причины развития близорукости</a:t>
            </a:r>
            <a:endParaRPr lang="ru-RU" dirty="0"/>
          </a:p>
        </p:txBody>
      </p:sp>
      <p:sp>
        <p:nvSpPr>
          <p:cNvPr id="3" name="Объект 2"/>
          <p:cNvSpPr>
            <a:spLocks noGrp="1"/>
          </p:cNvSpPr>
          <p:nvPr>
            <p:ph idx="1"/>
          </p:nvPr>
        </p:nvSpPr>
        <p:spPr>
          <a:xfrm>
            <a:off x="1159099" y="1468193"/>
            <a:ext cx="9547023" cy="4572000"/>
          </a:xfrm>
        </p:spPr>
        <p:txBody>
          <a:bodyPr>
            <a:noAutofit/>
          </a:bodyPr>
          <a:lstStyle/>
          <a:p>
            <a:pPr marL="457200" indent="-457200">
              <a:buAutoNum type="arabicPeriod"/>
            </a:pPr>
            <a:r>
              <a:rPr lang="ru-RU" sz="2200" b="1" dirty="0" smtClean="0"/>
              <a:t>Наследственная </a:t>
            </a:r>
            <a:r>
              <a:rPr lang="ru-RU" sz="2200" b="1" dirty="0"/>
              <a:t>причина</a:t>
            </a:r>
            <a:r>
              <a:rPr lang="ru-RU" sz="2200" dirty="0"/>
              <a:t>. Она представляет собой серьезный фактор, оказывающий влияние на развитие и прогрессирование болезни. Фактором становится нарушение механизма работы в оболочке склеры – это предается от родителей. В случае. Если оба родители больны миопией, то их ребенок подвержен этому заболеванию на 85%. В случае, когда болен только один из родителей, то вероятность заболевания ребенка снижается на 24</a:t>
            </a:r>
            <a:r>
              <a:rPr lang="ru-RU" sz="2200" dirty="0" smtClean="0"/>
              <a:t>%;</a:t>
            </a:r>
          </a:p>
          <a:p>
            <a:pPr>
              <a:buAutoNum type="arabicPeriod"/>
            </a:pPr>
            <a:r>
              <a:rPr lang="ru-RU" sz="2200" b="1" dirty="0"/>
              <a:t>Неправильное питание</a:t>
            </a:r>
            <a:r>
              <a:rPr lang="ru-RU" sz="2200" dirty="0"/>
              <a:t>, в котором не хватает необходимых элементов и питательных веществ. Важно следить за своим меню, постоянно пополнять и дополнять его, необходимо сделать рацион более разнообразным, чтобы необходимые витамины и минералы поступали в организм с пищей;</a:t>
            </a:r>
          </a:p>
        </p:txBody>
      </p:sp>
    </p:spTree>
    <p:extLst>
      <p:ext uri="{BB962C8B-B14F-4D97-AF65-F5344CB8AC3E}">
        <p14:creationId xmlns:p14="http://schemas.microsoft.com/office/powerpoint/2010/main" val="9800572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a:lstStyle/>
          <a:p>
            <a:endParaRPr lang="ru-RU"/>
          </a:p>
        </p:txBody>
      </p:sp>
      <p:sp>
        <p:nvSpPr>
          <p:cNvPr id="7" name="Объект 6"/>
          <p:cNvSpPr>
            <a:spLocks noGrp="1"/>
          </p:cNvSpPr>
          <p:nvPr>
            <p:ph idx="1"/>
          </p:nvPr>
        </p:nvSpPr>
        <p:spPr/>
        <p:txBody>
          <a:bodyPr>
            <a:normAutofit/>
          </a:bodyPr>
          <a:lstStyle/>
          <a:p>
            <a:pPr marL="0" indent="0">
              <a:buNone/>
            </a:pPr>
            <a:r>
              <a:rPr lang="ru-RU" sz="2400" b="1" dirty="0" smtClean="0">
                <a:solidFill>
                  <a:srgbClr val="C00000"/>
                </a:solidFill>
              </a:rPr>
              <a:t>3</a:t>
            </a:r>
            <a:r>
              <a:rPr lang="ru-RU" sz="2200" b="1" dirty="0" smtClean="0">
                <a:solidFill>
                  <a:srgbClr val="C00000"/>
                </a:solidFill>
              </a:rPr>
              <a:t>.   </a:t>
            </a:r>
            <a:r>
              <a:rPr lang="ru-RU" sz="2200" b="1" dirty="0" smtClean="0"/>
              <a:t>Интенсивные </a:t>
            </a:r>
            <a:r>
              <a:rPr lang="ru-RU" sz="2200" b="1" dirty="0"/>
              <a:t>частые нагрузки на глаза</a:t>
            </a:r>
            <a:r>
              <a:rPr lang="ru-RU" sz="2200" dirty="0"/>
              <a:t>. Именно это приводит к тому, что зрительные органы быстро переутомляются, оболочка начинает сохнуть, глазные мышцы деградируют. Именно по этой причине при длительной работе (чтении, письме, работе за компьютером) необходимо, как минимум, раз в сорок минут отвлекаться и делать небольшую зарядку;</a:t>
            </a:r>
          </a:p>
        </p:txBody>
      </p:sp>
      <p:sp>
        <p:nvSpPr>
          <p:cNvPr id="8" name="Текст 7"/>
          <p:cNvSpPr>
            <a:spLocks noGrp="1"/>
          </p:cNvSpPr>
          <p:nvPr>
            <p:ph type="body" sz="half" idx="2"/>
          </p:nvPr>
        </p:nvSpPr>
        <p:spPr>
          <a:xfrm>
            <a:off x="2589212" y="1287886"/>
            <a:ext cx="3505199" cy="3908793"/>
          </a:xfrm>
        </p:spPr>
        <p:txBody>
          <a:bodyPr/>
          <a:lstStyle/>
          <a:p>
            <a:endParaRPr lang="ru-RU" dirty="0"/>
          </a:p>
        </p:txBody>
      </p:sp>
      <p:pic>
        <p:nvPicPr>
          <p:cNvPr id="9" name="Рисунок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0012" y="1422400"/>
            <a:ext cx="4953000" cy="3581400"/>
          </a:xfrm>
          <a:prstGeom prst="rect">
            <a:avLst/>
          </a:prstGeom>
        </p:spPr>
      </p:pic>
    </p:spTree>
    <p:extLst>
      <p:ext uri="{BB962C8B-B14F-4D97-AF65-F5344CB8AC3E}">
        <p14:creationId xmlns:p14="http://schemas.microsoft.com/office/powerpoint/2010/main" val="10238420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0" indent="0">
              <a:buNone/>
            </a:pPr>
            <a:r>
              <a:rPr lang="ru-RU" sz="2400" b="1" dirty="0" smtClean="0">
                <a:solidFill>
                  <a:srgbClr val="C00000"/>
                </a:solidFill>
              </a:rPr>
              <a:t>4.</a:t>
            </a:r>
            <a:r>
              <a:rPr lang="ru-RU" sz="2400" b="1" dirty="0" smtClean="0"/>
              <a:t> </a:t>
            </a:r>
            <a:r>
              <a:rPr lang="ru-RU" sz="2200" b="1" dirty="0" smtClean="0"/>
              <a:t>НЕПРАВИЛЬНАЯ </a:t>
            </a:r>
            <a:r>
              <a:rPr lang="ru-RU" sz="2200" b="1" dirty="0"/>
              <a:t>КОРРЕКЦИЯ </a:t>
            </a:r>
            <a:r>
              <a:rPr lang="ru-RU" sz="2200" dirty="0"/>
              <a:t>– отсутствие коррекции зрения при первом появлении близорукости ведет к дальнейшему перенапряжению органов зрения и способствует прогрессированию близорукости, а иногда развитию </a:t>
            </a:r>
            <a:r>
              <a:rPr lang="ru-RU" sz="2200" dirty="0" err="1"/>
              <a:t>амблиопии</a:t>
            </a:r>
            <a:r>
              <a:rPr lang="ru-RU" sz="2200" dirty="0"/>
              <a:t> (синдром ленивого глаза), косоглазия. Если для работы на близком расстоянии используются не верно подобранные (слишком «сильные») очки или контактные линзы - это провоцирует перенапряжение мышцы глаза и способствовать увеличению близорукости</a:t>
            </a:r>
            <a:r>
              <a:rPr lang="ru-RU" dirty="0"/>
              <a:t>.</a:t>
            </a:r>
          </a:p>
        </p:txBody>
      </p:sp>
      <p:sp>
        <p:nvSpPr>
          <p:cNvPr id="4" name="Текст 3"/>
          <p:cNvSpPr>
            <a:spLocks noGrp="1"/>
          </p:cNvSpPr>
          <p:nvPr>
            <p:ph type="body" sz="half" idx="2"/>
          </p:nvPr>
        </p:nvSpPr>
        <p:spPr/>
        <p:txBody>
          <a:bodyPr/>
          <a:lstStyle/>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0100" y="1422400"/>
            <a:ext cx="4998612" cy="3638997"/>
          </a:xfrm>
          <a:prstGeom prst="rect">
            <a:avLst/>
          </a:prstGeom>
        </p:spPr>
      </p:pic>
    </p:spTree>
    <p:extLst>
      <p:ext uri="{BB962C8B-B14F-4D97-AF65-F5344CB8AC3E}">
        <p14:creationId xmlns:p14="http://schemas.microsoft.com/office/powerpoint/2010/main" val="11517194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Основные симптомы близорукости:</a:t>
            </a:r>
            <a:endParaRPr lang="ru-RU" dirty="0"/>
          </a:p>
        </p:txBody>
      </p:sp>
      <p:sp>
        <p:nvSpPr>
          <p:cNvPr id="6" name="Объект 5"/>
          <p:cNvSpPr>
            <a:spLocks noGrp="1"/>
          </p:cNvSpPr>
          <p:nvPr>
            <p:ph idx="1"/>
          </p:nvPr>
        </p:nvSpPr>
        <p:spPr>
          <a:xfrm>
            <a:off x="2305318" y="1904999"/>
            <a:ext cx="9199294" cy="4444285"/>
          </a:xfrm>
        </p:spPr>
        <p:txBody>
          <a:bodyPr>
            <a:normAutofit/>
          </a:bodyPr>
          <a:lstStyle/>
          <a:p>
            <a:r>
              <a:rPr lang="ru-RU" sz="2200" dirty="0"/>
              <a:t>быстрая утомляемость глаз – может проявляться в виде неприятного ощущения напряжения, болезненности при круговых движениях глаз, при сильном перенапряжении возможна даже временная расплывчатость предметов, расположенных достаточно близко</a:t>
            </a:r>
            <a:r>
              <a:rPr lang="ru-RU" sz="2200" dirty="0" smtClean="0"/>
              <a:t>;</a:t>
            </a:r>
          </a:p>
          <a:p>
            <a:r>
              <a:rPr lang="ru-RU" sz="2200" dirty="0" smtClean="0"/>
              <a:t> </a:t>
            </a:r>
            <a:r>
              <a:rPr lang="ru-RU" sz="2200" dirty="0"/>
              <a:t>часто больные жалуются на периодические головные боли</a:t>
            </a:r>
            <a:r>
              <a:rPr lang="ru-RU" sz="2200" dirty="0" smtClean="0"/>
              <a:t>;</a:t>
            </a:r>
          </a:p>
          <a:p>
            <a:r>
              <a:rPr lang="ru-RU" sz="2200" dirty="0" smtClean="0"/>
              <a:t> </a:t>
            </a:r>
            <a:r>
              <a:rPr lang="ru-RU" sz="2200" dirty="0"/>
              <a:t>иногда наблюдается раздражительность; </a:t>
            </a:r>
            <a:endParaRPr lang="ru-RU" sz="2200" dirty="0" smtClean="0"/>
          </a:p>
          <a:p>
            <a:r>
              <a:rPr lang="ru-RU" sz="2200" dirty="0" smtClean="0"/>
              <a:t>нечеткое </a:t>
            </a:r>
            <a:r>
              <a:rPr lang="ru-RU" sz="2200" dirty="0"/>
              <a:t>изображение предметов вдали; </a:t>
            </a:r>
            <a:endParaRPr lang="ru-RU" sz="2200" dirty="0" smtClean="0"/>
          </a:p>
          <a:p>
            <a:r>
              <a:rPr lang="ru-RU" sz="2200" dirty="0" smtClean="0"/>
              <a:t>периодически </a:t>
            </a:r>
            <a:r>
              <a:rPr lang="ru-RU" sz="2200" dirty="0"/>
              <a:t>повторяющиеся потемнения в глазах; </a:t>
            </a:r>
            <a:endParaRPr lang="ru-RU" sz="2200" dirty="0" smtClean="0"/>
          </a:p>
          <a:p>
            <a:r>
              <a:rPr lang="ru-RU" sz="2200" dirty="0" smtClean="0"/>
              <a:t>высокая </a:t>
            </a:r>
            <a:r>
              <a:rPr lang="ru-RU" sz="2200" dirty="0"/>
              <a:t>светочувствительность, резь в глазах от яркого света</a:t>
            </a:r>
            <a:r>
              <a:rPr lang="ru-RU" sz="2000" dirty="0"/>
              <a:t>.</a:t>
            </a:r>
          </a:p>
        </p:txBody>
      </p:sp>
    </p:spTree>
    <p:extLst>
      <p:ext uri="{BB962C8B-B14F-4D97-AF65-F5344CB8AC3E}">
        <p14:creationId xmlns:p14="http://schemas.microsoft.com/office/powerpoint/2010/main" val="574531875"/>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158</TotalTime>
  <Words>1276</Words>
  <Application>Microsoft Office PowerPoint</Application>
  <PresentationFormat>Широкоэкранный</PresentationFormat>
  <Paragraphs>72</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Century Gothic</vt:lpstr>
      <vt:lpstr>Wingdings 3</vt:lpstr>
      <vt:lpstr>Легкий дым</vt:lpstr>
      <vt:lpstr>Близорукость.  Рекомендации по развитию и предупреждению заболевания.</vt:lpstr>
      <vt:lpstr>План:</vt:lpstr>
      <vt:lpstr>Презентация PowerPoint</vt:lpstr>
      <vt:lpstr>Близорукость (миопия)</vt:lpstr>
      <vt:lpstr>Всего выделяется три категории миопии:</vt:lpstr>
      <vt:lpstr>Причины развития близорукости</vt:lpstr>
      <vt:lpstr>Презентация PowerPoint</vt:lpstr>
      <vt:lpstr>Презентация PowerPoint</vt:lpstr>
      <vt:lpstr>Основные симптомы близорукости:</vt:lpstr>
      <vt:lpstr>При обнаружении подобных симптомов нужно поспешить к врачу – офтальмологу, чтобы определить причину недуга и быстро остановить его прогрессирование. Успешная коррекция близорукости зависит от своевременного, правильно назначенного лечения и добросовестного выполнения пациентом всех рекомендаций врача.</vt:lpstr>
      <vt:lpstr>Презентация PowerPoint</vt:lpstr>
      <vt:lpstr>Правильное расстояние до книги при чтении </vt:lpstr>
      <vt:lpstr>Регулярные перерывы во время чтения или иной работы на близком расстоянии</vt:lpstr>
      <vt:lpstr>Освещение</vt:lpstr>
      <vt:lpstr>Просмотр телевизора</vt:lpstr>
      <vt:lpstr>Не читайте в транспорте и лежа</vt:lpstr>
      <vt:lpstr>Здоровое питание</vt:lpstr>
      <vt:lpstr>Зарядка для глаз</vt:lpstr>
      <vt:lpstr>Для профилактики необходимо соблюдать основные правила. Ими являются общее укрепление здоровья, регулярные физические нагрузки, создание оптимальных условий для работы на близком расстоянии, недопустимость чрезмерного напряжения глаз, регулярные прогулки или занятия на свежем воздухе.</vt:lpstr>
      <vt:lpstr>Будьте здоровы!</vt:lpstr>
      <vt:lpstr>Список использованных источников </vt:lpstr>
    </vt:vector>
  </TitlesOfParts>
  <Company>diakov.net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Близорукость.  Рекомендации по развитию и предупреждению заболевания.</dc:title>
  <dc:creator>RePack by Diakov</dc:creator>
  <cp:lastModifiedBy>RePack by Diakov</cp:lastModifiedBy>
  <cp:revision>15</cp:revision>
  <dcterms:created xsi:type="dcterms:W3CDTF">2015-04-12T15:17:56Z</dcterms:created>
  <dcterms:modified xsi:type="dcterms:W3CDTF">2015-04-13T17:09:32Z</dcterms:modified>
</cp:coreProperties>
</file>