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85A95-8220-455A-85AA-30303C45E6D0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6BD54-6217-48CB-86A8-7C8D7E1889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6BD54-6217-48CB-86A8-7C8D7E1889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108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93C8BA2-55B1-46A9-980C-9F35A1358CDE}" type="datetimeFigureOut">
              <a:rPr lang="ru-RU" smtClean="0"/>
              <a:t>28.03.2015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A000C3-1AC6-431A-A00D-09602E369B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lady.ru/articles-150965-kak-lechit-nervnoe-rasstroystvo" TargetMode="External"/><Relationship Id="rId2" Type="http://schemas.openxmlformats.org/officeDocument/2006/relationships/hyperlink" Target="http://www.gelmostop.ru/vosstanovlenie#.VRbMx_msXh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eldmaster.ru/psychologist/breakdown.html" TargetMode="External"/><Relationship Id="rId4" Type="http://schemas.openxmlformats.org/officeDocument/2006/relationships/hyperlink" Target="http://www.woman.ru/health/medley7/article/87061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AE%D1%80%D0%B8%D0%B4%D0%B8%D1%87%D0%B5%D1%81%D0%BA%D0%BE%D0%B5_%D1%80%D0%B0%D0%B7%D0%B4%D0%B5%D0%BB%D0%B5%D0%BD%D0%B8%D0%B5&amp;action=edit&amp;redlink=1" TargetMode="External"/><Relationship Id="rId2" Type="http://schemas.openxmlformats.org/officeDocument/2006/relationships/hyperlink" Target="https://ru.wikipedia.org/wiki/%D0%A0%D0%B0%D0%B7%D0%B2%D0%BE%D0%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3672408" cy="3816424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«Нервные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медико-социальная проблема»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3744416" cy="2592288"/>
          </a:xfrm>
        </p:spPr>
        <p:txBody>
          <a:bodyPr>
            <a:noAutofit/>
          </a:bodyPr>
          <a:lstStyle/>
          <a:p>
            <a:pPr algn="r"/>
            <a:r>
              <a:rPr lang="ru-RU" sz="2000" b="1" dirty="0" smtClean="0"/>
              <a:t>Подготовила студентка</a:t>
            </a:r>
          </a:p>
          <a:p>
            <a:pPr algn="r"/>
            <a:r>
              <a:rPr lang="ru-RU" sz="2000" b="1" dirty="0" smtClean="0"/>
              <a:t>6 группы 4 курса</a:t>
            </a:r>
          </a:p>
          <a:p>
            <a:pPr algn="r"/>
            <a:r>
              <a:rPr lang="ru-RU" sz="2000" b="1" dirty="0" smtClean="0"/>
              <a:t>лечебного факультета</a:t>
            </a:r>
          </a:p>
          <a:p>
            <a:pPr algn="r"/>
            <a:r>
              <a:rPr lang="ru-RU" sz="2000" b="1" dirty="0" smtClean="0"/>
              <a:t>Тимофеева Елена Сергеевна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813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7584" y="836712"/>
            <a:ext cx="7560840" cy="30243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нервное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обладает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разнообразными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стертыми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симптомами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затрудняет диагностику и требует вмешательства опытного психотерапевта.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56992"/>
            <a:ext cx="4190369" cy="2879725"/>
          </a:xfrm>
        </p:spPr>
      </p:pic>
    </p:spTree>
    <p:extLst>
      <p:ext uri="{BB962C8B-B14F-4D97-AF65-F5344CB8AC3E}">
        <p14:creationId xmlns:p14="http://schemas.microsoft.com/office/powerpoint/2010/main" val="1061982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692696"/>
            <a:ext cx="6985968" cy="576064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Вообще, это особое состояние организма, когда человек не чувствует себя стопроцентно здоровым и в тоже время не ощущает, что он болен, можно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заподозрить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утро человек встаёт с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плохим настроением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занижена самооценка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садится на изнуряющие диеты или занимается аскетизмом;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204864"/>
            <a:ext cx="1584176" cy="2418792"/>
          </a:xfrm>
        </p:spPr>
      </p:pic>
    </p:spTree>
    <p:extLst>
      <p:ext uri="{BB962C8B-B14F-4D97-AF65-F5344CB8AC3E}">
        <p14:creationId xmlns:p14="http://schemas.microsoft.com/office/powerpoint/2010/main" val="421736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08912" cy="4536504"/>
          </a:xfrm>
        </p:spPr>
        <p:txBody>
          <a:bodyPr>
            <a:no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замечание со стороны человеком воспринимается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крайне негативно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наступает полная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апатия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нежелание, чем-либо заниматься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 нервничает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него потеют ладони, дрожат колени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появляются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свою жизнь, за своих детей, за своё будущее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появляется </a:t>
            </a:r>
            <a:endParaRPr lang="ru-RU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бессонница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858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головные боли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4392488" cy="1757376"/>
          </a:xfrm>
        </p:spPr>
      </p:pic>
    </p:spTree>
    <p:extLst>
      <p:ext uri="{BB962C8B-B14F-4D97-AF65-F5344CB8AC3E}">
        <p14:creationId xmlns:p14="http://schemas.microsoft.com/office/powerpoint/2010/main" val="36423852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476672"/>
            <a:ext cx="7776864" cy="5688632"/>
          </a:xfrm>
        </p:spPr>
        <p:txBody>
          <a:bodyPr numCol="1">
            <a:normAutofit lnSpcReduction="10000"/>
          </a:bodyPr>
          <a:lstStyle/>
          <a:p>
            <a:pPr marL="6858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спровоцированного стресса, длительного стресса или депрессии, в результате перенапряжения нервной системы повышается уровень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кортикостероидных гормонов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крови, что приводит к развитию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гипертонии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сахарного диабета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артроза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остеопороза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ожирения</a:t>
            </a:r>
          </a:p>
          <a:p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067554" y="2910052"/>
            <a:ext cx="10484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3212976"/>
            <a:ext cx="3170163" cy="3024336"/>
          </a:xfrm>
        </p:spPr>
      </p:pic>
    </p:spTree>
    <p:extLst>
      <p:ext uri="{BB962C8B-B14F-4D97-AF65-F5344CB8AC3E}">
        <p14:creationId xmlns:p14="http://schemas.microsoft.com/office/powerpoint/2010/main" val="3267495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96944" cy="4536504"/>
          </a:xfrm>
        </p:spPr>
        <p:txBody>
          <a:bodyPr numCol="2">
            <a:no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геморрагического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панкреатита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тромбофлебита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трофических язв на ногах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ишемической болезни сердца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хронической сердечной недостаточности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появления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угрей 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менструального цикла</a:t>
            </a:r>
          </a:p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95711"/>
            <a:ext cx="2870140" cy="2460120"/>
          </a:xfrm>
        </p:spPr>
      </p:pic>
    </p:spTree>
    <p:extLst>
      <p:ext uri="{BB962C8B-B14F-4D97-AF65-F5344CB8AC3E}">
        <p14:creationId xmlns:p14="http://schemas.microsoft.com/office/powerpoint/2010/main" val="1352339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272808" cy="1368152"/>
          </a:xfrm>
        </p:spPr>
        <p:txBody>
          <a:bodyPr>
            <a:normAutofit/>
          </a:bodyPr>
          <a:lstStyle/>
          <a:p>
            <a:r>
              <a:rPr lang="ru-RU" b="1" dirty="0"/>
              <a:t>КАК ЛЕЧИТЬ НЕРВНОЕ </a:t>
            </a:r>
            <a:r>
              <a:rPr lang="ru-RU" b="1" dirty="0" smtClean="0"/>
              <a:t>РАССТРОЙСТВО</a:t>
            </a:r>
            <a:r>
              <a:rPr lang="ru-RU" b="1" dirty="0"/>
              <a:t>?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916832"/>
            <a:ext cx="7920880" cy="453650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Нервное расстройство не возникает на пустом месте, его провоцируют неблагоприятные внешние обстоятельства. От их воздействия организм испытывает стресс. Поэтому первым шагом в борьбе с нервным расстройством должна стать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возможная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от источника стресса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 flipH="1" flipV="1">
            <a:off x="8065007" y="5806438"/>
            <a:ext cx="45719" cy="7083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423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323528" y="620688"/>
            <a:ext cx="719962" cy="406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764704"/>
            <a:ext cx="5112568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устали от семейных скандалов, просто сообщите всем, что вы какое-то время не сможете разговаривать. Уточните, что поддерживать связь с вами можно будет при помощи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вы сможете отдохнуть и почти исключите возможность спонтанного реагирования на грубость.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2663198" cy="2448272"/>
          </a:xfrm>
        </p:spPr>
      </p:pic>
    </p:spTree>
    <p:extLst>
      <p:ext uri="{BB962C8B-B14F-4D97-AF65-F5344CB8AC3E}">
        <p14:creationId xmlns:p14="http://schemas.microsoft.com/office/powerpoint/2010/main" val="4135721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980728"/>
            <a:ext cx="45719" cy="469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20688"/>
            <a:ext cx="7272808" cy="4824536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Съездите с другом или близким человеком в другой город, хотя бы на пять дней. Перемена привычной обстановки обычно благоприятно сказывается на настроении, возвращает вкус к жизни. Сходите в кафе, кино, театр или просто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85383"/>
            <a:ext cx="2952328" cy="2214246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94365"/>
            <a:ext cx="3419475" cy="2305264"/>
          </a:xfrm>
        </p:spPr>
      </p:pic>
    </p:spTree>
    <p:extLst>
      <p:ext uri="{BB962C8B-B14F-4D97-AF65-F5344CB8AC3E}">
        <p14:creationId xmlns:p14="http://schemas.microsoft.com/office/powerpoint/2010/main" val="1326339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15721"/>
            <a:ext cx="2381250" cy="2219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908720"/>
            <a:ext cx="45719" cy="1189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80920" cy="446449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стрессовых и конфликтных ситуациях показан прием «Глицина». Препарат снижает психоэмоциональное напряжение, повышает социальную адаптацию и умственную работоспособность. Если вы страдаете от бессонницы, вечером совершайте небольшую прогулку. Непосредственно перед тем, как отправиться спать, примите «Глицин».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29496" y="5761038"/>
            <a:ext cx="49395" cy="46037"/>
          </a:xfrm>
        </p:spPr>
      </p:pic>
    </p:spTree>
    <p:extLst>
      <p:ext uri="{BB962C8B-B14F-4D97-AF65-F5344CB8AC3E}">
        <p14:creationId xmlns:p14="http://schemas.microsoft.com/office/powerpoint/2010/main" val="693351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89040"/>
            <a:ext cx="5328592" cy="2664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27584" y="908720"/>
            <a:ext cx="215906" cy="1189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8064896" cy="403244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 легче справляется с нервным расстройством, если не испытывает дефицита витаминов. Особенно важны для стабильной работы нервной системы витамины группы B. Они содержатся в печени, рыбе, кисломолочных продуктах, яйцах, зернах, фруктах и овощах. </a:t>
            </a:r>
          </a:p>
        </p:txBody>
      </p:sp>
    </p:spTree>
    <p:extLst>
      <p:ext uri="{BB962C8B-B14F-4D97-AF65-F5344CB8AC3E}">
        <p14:creationId xmlns:p14="http://schemas.microsoft.com/office/powerpoint/2010/main" val="1938504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81716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488832" cy="489654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Введение: нервные и психические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-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развити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нервных расстройств.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нервных расстройств.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Болезни, к которым приводят нервные расстройства.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лечить нервные расстройства?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итогов.</a:t>
            </a:r>
          </a:p>
          <a:p>
            <a:pPr marL="68580" indent="0"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685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005064"/>
            <a:ext cx="3048000" cy="24749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6552728" cy="86409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7056784" cy="54006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Стрессовые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состояния, постоянные переживания, приводят к снижению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иммунитета,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поражению нервной системы человека. Утомляемость, хроническая усталость, являющиеся следствием интоксикации организма, участвуют в запуске 70-80% заболеваний, поскольку создают в организме хорошие условия для развития вирусов, бактерий и паразитов.</a:t>
            </a:r>
          </a:p>
        </p:txBody>
      </p:sp>
    </p:spTree>
    <p:extLst>
      <p:ext uri="{BB962C8B-B14F-4D97-AF65-F5344CB8AC3E}">
        <p14:creationId xmlns:p14="http://schemas.microsoft.com/office/powerpoint/2010/main" val="2052312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1080120"/>
          </a:xfrm>
        </p:spPr>
        <p:txBody>
          <a:bodyPr>
            <a:noAutofit/>
          </a:bodyPr>
          <a:lstStyle/>
          <a:p>
            <a:r>
              <a:rPr lang="ru-RU" sz="3200" b="1" dirty="0"/>
              <a:t>Поэтому </a:t>
            </a:r>
            <a:r>
              <a:rPr lang="ru-RU" sz="3200" b="1" dirty="0" smtClean="0"/>
              <a:t>помните простые правила: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412776"/>
            <a:ext cx="5760640" cy="489654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стрессовые ситуации!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питайтесь!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расслабляйтесь!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бывайте на свежем воздухе!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Высыпайтесь!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Делайте зарядку, массаж!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Закаливайтесь!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20050" y="5845175"/>
            <a:ext cx="44450" cy="666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988840"/>
            <a:ext cx="2857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95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16632"/>
            <a:ext cx="6696862" cy="88916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4752528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http://www.gelmostop.ru/vosstanovlenie#.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VRbMx_msXhA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Восстановление нервной системы.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www.justlady.ru/articles-150965-kak-lechit-nervnoe-rasstroystvo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Лечение нервных расстройств.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http://www.woman.ru/health/medley7/article/87061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Нервные расстройства: симптомы.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www.fieldmaster.ru/psychologist/breakdown.html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Нервные срывы.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8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816542" cy="673144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/>
              <a:t>Введение: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17032"/>
            <a:ext cx="3419475" cy="2713651"/>
          </a:xfrm>
        </p:spPr>
      </p:pic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95536" y="548680"/>
            <a:ext cx="4968552" cy="6120680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Чумой 21 века названы заболевания 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нервной системы и психические расстройства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Затяжные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 обычным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явлением.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Официальная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 достижения в диагностике и поддерживающем лечении типичных нервных и психических заболеваний.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957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200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3"/>
            <a:ext cx="7809268" cy="422001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Вот только в последнее время все больше случаев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нетипичных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назначаемое врачом лечение носит лишь симптоматичный характер, что не только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оказывает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ЛЕЧЕБНОГО эффекта, но, напротив, зачастую ведет к инвалидности, деградации личности и в конечном итоге к духовной гибели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414725"/>
            <a:ext cx="2808312" cy="200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96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024744" cy="720080"/>
          </a:xfrm>
        </p:spPr>
        <p:txBody>
          <a:bodyPr/>
          <a:lstStyle/>
          <a:p>
            <a:r>
              <a:rPr lang="ru-RU" b="1" dirty="0" smtClean="0"/>
              <a:t>Причины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7632848" cy="4752528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Исследования в 1996 году показали, что проблемы в близких отношениях, такие как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Развод"/>
              </a:rPr>
              <a:t>развод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Юридическое разделение (страница отсутствует)"/>
              </a:rPr>
              <a:t>раздельное жительство супругов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способствовали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срывов.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952" y="3429000"/>
            <a:ext cx="54292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305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43490" y="692696"/>
            <a:ext cx="45719" cy="334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764704"/>
            <a:ext cx="3425651" cy="2191067"/>
          </a:xfrm>
        </p:spPr>
        <p:txBody>
          <a:bodyPr>
            <a:normAutofit/>
          </a:bodyPr>
          <a:lstStyle/>
          <a:p>
            <a:r>
              <a:rPr lang="ru-RU" sz="3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на работе и в школе приходятся на </a:t>
            </a:r>
            <a:r>
              <a:rPr lang="ru-RU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 </a:t>
            </a:r>
            <a:r>
              <a:rPr lang="ru-RU" sz="32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случаев,</a:t>
            </a:r>
            <a:endParaRPr lang="ru-RU" sz="32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764704"/>
            <a:ext cx="3419475" cy="227739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42705" y="764704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3140968"/>
            <a:ext cx="3419856" cy="2835797"/>
          </a:xfrm>
        </p:spPr>
        <p:txBody>
          <a:bodyPr/>
          <a:lstStyle/>
          <a:p>
            <a:pPr marL="6858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финансовые проблемы —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11%.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3884806" cy="291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71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27584" y="620688"/>
            <a:ext cx="215906" cy="406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609600"/>
            <a:ext cx="7560840" cy="389952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нервного срыва также являются длительные психологические нагрузки, стрессы. Как правило, это проблемы связанные с повседневной жизнью человека, тяжелая адаптация в новом коллективе, расставание с дорогим человеком, чрезмерное беспокойство о своём или чьём-то здоровье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4437112"/>
            <a:ext cx="2592326" cy="1944216"/>
          </a:xfrm>
        </p:spPr>
      </p:pic>
    </p:spTree>
    <p:extLst>
      <p:ext uri="{BB962C8B-B14F-4D97-AF65-F5344CB8AC3E}">
        <p14:creationId xmlns:p14="http://schemas.microsoft.com/office/powerpoint/2010/main" val="46427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912768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Симптомы :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908720"/>
            <a:ext cx="4680520" cy="5544616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Нервный тик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Рассеянность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речи, мышления,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памяти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суставная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Скрежет зубами во сне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бруксизм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утомление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80728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4228667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404664"/>
            <a:ext cx="5472608" cy="792088"/>
          </a:xfrm>
        </p:spPr>
        <p:txBody>
          <a:bodyPr/>
          <a:lstStyle/>
          <a:p>
            <a:r>
              <a:rPr lang="ru-RU" b="1" dirty="0" smtClean="0"/>
              <a:t>Симптомы: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041720" y="1196752"/>
            <a:ext cx="3458271" cy="461373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Ипохондрия (чрезмерная мнительность)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сна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Обморок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Паника, панические атаки</a:t>
            </a:r>
          </a:p>
          <a:p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788024" y="1268760"/>
            <a:ext cx="3600400" cy="2047052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пояснице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ru-RU" sz="32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Мышечная слабость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419475" cy="2042186"/>
          </a:xfrm>
        </p:spPr>
      </p:pic>
    </p:spTree>
    <p:extLst>
      <p:ext uri="{BB962C8B-B14F-4D97-AF65-F5344CB8AC3E}">
        <p14:creationId xmlns:p14="http://schemas.microsoft.com/office/powerpoint/2010/main" val="4223299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436</TotalTime>
  <Words>697</Words>
  <Application>Microsoft Office PowerPoint</Application>
  <PresentationFormat>Экран (4:3)</PresentationFormat>
  <Paragraphs>84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Остин</vt:lpstr>
      <vt:lpstr>«Нервные расстройства как медико-социальная проблема»</vt:lpstr>
      <vt:lpstr>План:</vt:lpstr>
      <vt:lpstr>Введение:</vt:lpstr>
      <vt:lpstr>Презентация PowerPoint</vt:lpstr>
      <vt:lpstr>Причины</vt:lpstr>
      <vt:lpstr>Презентация PowerPoint</vt:lpstr>
      <vt:lpstr>Презентация PowerPoint</vt:lpstr>
      <vt:lpstr>Симптомы :</vt:lpstr>
      <vt:lpstr>Симптомы: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ЛЕЧИТЬ НЕРВНОЕ РАССТРОЙСТВО?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Итоги:</vt:lpstr>
      <vt:lpstr>Поэтому помните простые правила: </vt:lpstr>
      <vt:lpstr>Литература: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«Нервные расстройства как медико-социальная проблема»</dc:title>
  <dc:creator>админ</dc:creator>
  <cp:lastModifiedBy>админ</cp:lastModifiedBy>
  <cp:revision>30</cp:revision>
  <dcterms:created xsi:type="dcterms:W3CDTF">2015-03-28T11:05:15Z</dcterms:created>
  <dcterms:modified xsi:type="dcterms:W3CDTF">2015-03-28T18:24:33Z</dcterms:modified>
</cp:coreProperties>
</file>