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application/vnd.ms-excel" Extension="xls"/>
  <Default ContentType="application/vnd.openxmlformats-package.relationships+xml" Extension="rels"/>
  <Default ContentType="application/xml" Extension="xml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64" r:id="rId5"/>
    <p:sldId id="260" r:id="rId6"/>
    <p:sldId id="276" r:id="rId7"/>
    <p:sldId id="277" r:id="rId8"/>
    <p:sldId id="278" r:id="rId9"/>
    <p:sldId id="279" r:id="rId10"/>
    <p:sldId id="280" r:id="rId11"/>
    <p:sldId id="330" r:id="rId12"/>
    <p:sldId id="328" r:id="rId13"/>
    <p:sldId id="283" r:id="rId14"/>
    <p:sldId id="268" r:id="rId15"/>
    <p:sldId id="269" r:id="rId16"/>
    <p:sldId id="270" r:id="rId17"/>
    <p:sldId id="284" r:id="rId18"/>
    <p:sldId id="285" r:id="rId19"/>
    <p:sldId id="302" r:id="rId20"/>
    <p:sldId id="286" r:id="rId21"/>
    <p:sldId id="301" r:id="rId22"/>
    <p:sldId id="306" r:id="rId23"/>
    <p:sldId id="305" r:id="rId24"/>
    <p:sldId id="348" r:id="rId25"/>
    <p:sldId id="308" r:id="rId26"/>
    <p:sldId id="309" r:id="rId27"/>
    <p:sldId id="316" r:id="rId28"/>
    <p:sldId id="323" r:id="rId29"/>
    <p:sldId id="318" r:id="rId30"/>
    <p:sldId id="319" r:id="rId31"/>
    <p:sldId id="333" r:id="rId32"/>
    <p:sldId id="335" r:id="rId33"/>
    <p:sldId id="336" r:id="rId34"/>
    <p:sldId id="337" r:id="rId35"/>
    <p:sldId id="338" r:id="rId36"/>
    <p:sldId id="340" r:id="rId37"/>
    <p:sldId id="320" r:id="rId38"/>
    <p:sldId id="342" r:id="rId39"/>
    <p:sldId id="343" r:id="rId40"/>
    <p:sldId id="344" r:id="rId41"/>
    <p:sldId id="324" r:id="rId42"/>
    <p:sldId id="289" r:id="rId43"/>
    <p:sldId id="290" r:id="rId44"/>
    <p:sldId id="292" r:id="rId45"/>
    <p:sldId id="295" r:id="rId46"/>
    <p:sldId id="294" r:id="rId47"/>
    <p:sldId id="296" r:id="rId48"/>
    <p:sldId id="297" r:id="rId49"/>
    <p:sldId id="345" r:id="rId50"/>
    <p:sldId id="325" r:id="rId51"/>
    <p:sldId id="300" r:id="rId52"/>
    <p:sldId id="350" r:id="rId53"/>
    <p:sldId id="331" r:id="rId54"/>
    <p:sldId id="326" r:id="rId5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9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09F82-6B79-451C-94C2-131A495825C6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5831E09D-21C3-4010-BC57-745E80E5B9E7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Статус </a:t>
          </a:r>
          <a:r>
            <a:rPr lang="ru-RU" b="1" dirty="0" smtClean="0"/>
            <a:t>(передвижение, слух и зрение, когнитивные способности, эмоции)</a:t>
          </a:r>
          <a:endParaRPr lang="ru-RU" b="1" dirty="0"/>
        </a:p>
      </dgm:t>
    </dgm:pt>
    <dgm:pt modelId="{C3CE303B-F806-4C69-AD42-58667238009A}" type="parTrans" cxnId="{DDEE4B78-6F6A-47FE-BCF7-CDC28E7D5803}">
      <dgm:prSet/>
      <dgm:spPr/>
      <dgm:t>
        <a:bodyPr/>
        <a:lstStyle/>
        <a:p>
          <a:endParaRPr lang="ru-RU"/>
        </a:p>
      </dgm:t>
    </dgm:pt>
    <dgm:pt modelId="{354252E9-1374-4D8C-9587-B8D6B5DE6829}" type="sibTrans" cxnId="{DDEE4B78-6F6A-47FE-BCF7-CDC28E7D5803}">
      <dgm:prSet/>
      <dgm:spPr/>
      <dgm:t>
        <a:bodyPr/>
        <a:lstStyle/>
        <a:p>
          <a:endParaRPr lang="ru-RU"/>
        </a:p>
      </dgm:t>
    </dgm:pt>
    <dgm:pt modelId="{11AD019F-FB2A-41E7-B350-5EA09DBA1BE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B050"/>
              </a:solidFill>
            </a:rPr>
            <a:t>Функциональная способность</a:t>
          </a:r>
          <a:endParaRPr lang="ru-RU" sz="1600" b="1" dirty="0">
            <a:solidFill>
              <a:srgbClr val="00B050"/>
            </a:solidFill>
          </a:endParaRPr>
        </a:p>
      </dgm:t>
    </dgm:pt>
    <dgm:pt modelId="{0F05CE4B-45C8-40C5-9CC2-B71C8D8C30BE}" type="parTrans" cxnId="{9B3A63A4-8B7D-49A1-B9D5-AE98866040F1}">
      <dgm:prSet/>
      <dgm:spPr/>
      <dgm:t>
        <a:bodyPr/>
        <a:lstStyle/>
        <a:p>
          <a:endParaRPr lang="ru-RU"/>
        </a:p>
      </dgm:t>
    </dgm:pt>
    <dgm:pt modelId="{D9D29E5E-3620-4945-8A09-AF4A276DBA45}" type="sibTrans" cxnId="{9B3A63A4-8B7D-49A1-B9D5-AE98866040F1}">
      <dgm:prSet/>
      <dgm:spPr/>
      <dgm:t>
        <a:bodyPr/>
        <a:lstStyle/>
        <a:p>
          <a:endParaRPr lang="ru-RU"/>
        </a:p>
      </dgm:t>
    </dgm:pt>
    <dgm:pt modelId="{3F8C3433-F8ED-48F9-9D1B-AC076BAC691B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Среда</a:t>
          </a:r>
          <a:r>
            <a:rPr lang="ru-RU" dirty="0" smtClean="0">
              <a:solidFill>
                <a:srgbClr val="00B050"/>
              </a:solidFill>
            </a:rPr>
            <a:t> </a:t>
          </a:r>
          <a:endParaRPr lang="ru-RU" dirty="0">
            <a:solidFill>
              <a:srgbClr val="00B050"/>
            </a:solidFill>
          </a:endParaRPr>
        </a:p>
      </dgm:t>
    </dgm:pt>
    <dgm:pt modelId="{466ABB00-2ACA-4E0F-B7B4-FCC3153A5326}" type="parTrans" cxnId="{78C084FB-51A6-4C10-BE92-6D7728A4FCDC}">
      <dgm:prSet/>
      <dgm:spPr/>
      <dgm:t>
        <a:bodyPr/>
        <a:lstStyle/>
        <a:p>
          <a:endParaRPr lang="ru-RU"/>
        </a:p>
      </dgm:t>
    </dgm:pt>
    <dgm:pt modelId="{1953E80F-396E-43AB-A4F6-C63DE83D51C5}" type="sibTrans" cxnId="{78C084FB-51A6-4C10-BE92-6D7728A4FCDC}">
      <dgm:prSet/>
      <dgm:spPr/>
      <dgm:t>
        <a:bodyPr/>
        <a:lstStyle/>
        <a:p>
          <a:endParaRPr lang="ru-RU"/>
        </a:p>
      </dgm:t>
    </dgm:pt>
    <dgm:pt modelId="{B4071E84-5246-4687-A184-8AD27EB8958B}" type="pres">
      <dgm:prSet presAssocID="{FB509F82-6B79-451C-94C2-131A495825C6}" presName="composite" presStyleCnt="0">
        <dgm:presLayoutVars>
          <dgm:chMax val="5"/>
          <dgm:dir/>
          <dgm:resizeHandles val="exact"/>
        </dgm:presLayoutVars>
      </dgm:prSet>
      <dgm:spPr/>
    </dgm:pt>
    <dgm:pt modelId="{CF65ACBC-F815-4039-BEAC-7AA716258E2F}" type="pres">
      <dgm:prSet presAssocID="{5831E09D-21C3-4010-BC57-745E80E5B9E7}" presName="circle1" presStyleLbl="lnNode1" presStyleIdx="0" presStyleCnt="3"/>
      <dgm:spPr/>
    </dgm:pt>
    <dgm:pt modelId="{5645FC7C-9E48-494B-BE25-38D993B95935}" type="pres">
      <dgm:prSet presAssocID="{5831E09D-21C3-4010-BC57-745E80E5B9E7}" presName="text1" presStyleLbl="revTx" presStyleIdx="0" presStyleCnt="3" custScaleY="132767" custLinFactNeighborX="13438" custLinFactNeighborY="14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8BC77-63B7-4651-B0F7-1EB96288E48B}" type="pres">
      <dgm:prSet presAssocID="{5831E09D-21C3-4010-BC57-745E80E5B9E7}" presName="line1" presStyleLbl="callout" presStyleIdx="0" presStyleCnt="6"/>
      <dgm:spPr/>
    </dgm:pt>
    <dgm:pt modelId="{0624AD84-4E5F-4539-8B5B-31120DB762DD}" type="pres">
      <dgm:prSet presAssocID="{5831E09D-21C3-4010-BC57-745E80E5B9E7}" presName="d1" presStyleLbl="callout" presStyleIdx="1" presStyleCnt="6"/>
      <dgm:spPr/>
    </dgm:pt>
    <dgm:pt modelId="{E320E1A4-E659-4195-B004-20DCBDB7E4A7}" type="pres">
      <dgm:prSet presAssocID="{11AD019F-FB2A-41E7-B350-5EA09DBA1BE5}" presName="circle2" presStyleLbl="lnNode1" presStyleIdx="1" presStyleCnt="3"/>
      <dgm:spPr/>
    </dgm:pt>
    <dgm:pt modelId="{7644BA99-7FAF-4351-AC7A-42CCB2204D8C}" type="pres">
      <dgm:prSet presAssocID="{11AD019F-FB2A-41E7-B350-5EA09DBA1BE5}" presName="text2" presStyleLbl="revTx" presStyleIdx="1" presStyleCnt="3" custLinFactNeighborX="-884" custLinFactNeighborY="4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D93DE-FBFA-4AF1-B66C-AE4964AD53AF}" type="pres">
      <dgm:prSet presAssocID="{11AD019F-FB2A-41E7-B350-5EA09DBA1BE5}" presName="line2" presStyleLbl="callout" presStyleIdx="2" presStyleCnt="6"/>
      <dgm:spPr/>
    </dgm:pt>
    <dgm:pt modelId="{66B8766D-7FBA-4FA7-ABB7-46F2FF924CB2}" type="pres">
      <dgm:prSet presAssocID="{11AD019F-FB2A-41E7-B350-5EA09DBA1BE5}" presName="d2" presStyleLbl="callout" presStyleIdx="3" presStyleCnt="6"/>
      <dgm:spPr/>
    </dgm:pt>
    <dgm:pt modelId="{635CAF20-3839-41D4-A11F-EC03988F148B}" type="pres">
      <dgm:prSet presAssocID="{3F8C3433-F8ED-48F9-9D1B-AC076BAC691B}" presName="circle3" presStyleLbl="lnNode1" presStyleIdx="2" presStyleCnt="3"/>
      <dgm:spPr/>
    </dgm:pt>
    <dgm:pt modelId="{139152EE-4154-4EFB-95D8-33D0C52E87BA}" type="pres">
      <dgm:prSet presAssocID="{3F8C3433-F8ED-48F9-9D1B-AC076BAC691B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98237-4665-4D31-93ED-0AEA75A02EA4}" type="pres">
      <dgm:prSet presAssocID="{3F8C3433-F8ED-48F9-9D1B-AC076BAC691B}" presName="line3" presStyleLbl="callout" presStyleIdx="4" presStyleCnt="6"/>
      <dgm:spPr/>
    </dgm:pt>
    <dgm:pt modelId="{FF24EC27-88EC-4FF2-BD27-35B1ADBB7F15}" type="pres">
      <dgm:prSet presAssocID="{3F8C3433-F8ED-48F9-9D1B-AC076BAC691B}" presName="d3" presStyleLbl="callout" presStyleIdx="5" presStyleCnt="6"/>
      <dgm:spPr/>
    </dgm:pt>
  </dgm:ptLst>
  <dgm:cxnLst>
    <dgm:cxn modelId="{78C084FB-51A6-4C10-BE92-6D7728A4FCDC}" srcId="{FB509F82-6B79-451C-94C2-131A495825C6}" destId="{3F8C3433-F8ED-48F9-9D1B-AC076BAC691B}" srcOrd="2" destOrd="0" parTransId="{466ABB00-2ACA-4E0F-B7B4-FCC3153A5326}" sibTransId="{1953E80F-396E-43AB-A4F6-C63DE83D51C5}"/>
    <dgm:cxn modelId="{A530C3A7-DEBD-414C-99BF-BF5460954681}" type="presOf" srcId="{5831E09D-21C3-4010-BC57-745E80E5B9E7}" destId="{5645FC7C-9E48-494B-BE25-38D993B95935}" srcOrd="0" destOrd="0" presId="urn:microsoft.com/office/officeart/2005/8/layout/target1"/>
    <dgm:cxn modelId="{9B3A63A4-8B7D-49A1-B9D5-AE98866040F1}" srcId="{FB509F82-6B79-451C-94C2-131A495825C6}" destId="{11AD019F-FB2A-41E7-B350-5EA09DBA1BE5}" srcOrd="1" destOrd="0" parTransId="{0F05CE4B-45C8-40C5-9CC2-B71C8D8C30BE}" sibTransId="{D9D29E5E-3620-4945-8A09-AF4A276DBA45}"/>
    <dgm:cxn modelId="{148F1CD6-29CB-4DFB-A662-617D73F58289}" type="presOf" srcId="{FB509F82-6B79-451C-94C2-131A495825C6}" destId="{B4071E84-5246-4687-A184-8AD27EB8958B}" srcOrd="0" destOrd="0" presId="urn:microsoft.com/office/officeart/2005/8/layout/target1"/>
    <dgm:cxn modelId="{B4C8A0DF-585F-4F7C-8A0B-FB039B819D50}" type="presOf" srcId="{3F8C3433-F8ED-48F9-9D1B-AC076BAC691B}" destId="{139152EE-4154-4EFB-95D8-33D0C52E87BA}" srcOrd="0" destOrd="0" presId="urn:microsoft.com/office/officeart/2005/8/layout/target1"/>
    <dgm:cxn modelId="{1EE0801D-6BF8-47C3-8C65-0DE0DE9560E0}" type="presOf" srcId="{11AD019F-FB2A-41E7-B350-5EA09DBA1BE5}" destId="{7644BA99-7FAF-4351-AC7A-42CCB2204D8C}" srcOrd="0" destOrd="0" presId="urn:microsoft.com/office/officeart/2005/8/layout/target1"/>
    <dgm:cxn modelId="{DDEE4B78-6F6A-47FE-BCF7-CDC28E7D5803}" srcId="{FB509F82-6B79-451C-94C2-131A495825C6}" destId="{5831E09D-21C3-4010-BC57-745E80E5B9E7}" srcOrd="0" destOrd="0" parTransId="{C3CE303B-F806-4C69-AD42-58667238009A}" sibTransId="{354252E9-1374-4D8C-9587-B8D6B5DE6829}"/>
    <dgm:cxn modelId="{4A190FC0-05B3-4282-980B-53DC32BAB07A}" type="presParOf" srcId="{B4071E84-5246-4687-A184-8AD27EB8958B}" destId="{CF65ACBC-F815-4039-BEAC-7AA716258E2F}" srcOrd="0" destOrd="0" presId="urn:microsoft.com/office/officeart/2005/8/layout/target1"/>
    <dgm:cxn modelId="{86DC1E98-F6FF-4B12-B872-E6927EBCBE5D}" type="presParOf" srcId="{B4071E84-5246-4687-A184-8AD27EB8958B}" destId="{5645FC7C-9E48-494B-BE25-38D993B95935}" srcOrd="1" destOrd="0" presId="urn:microsoft.com/office/officeart/2005/8/layout/target1"/>
    <dgm:cxn modelId="{431B5689-3987-4A49-ABD4-4DA5888F6B95}" type="presParOf" srcId="{B4071E84-5246-4687-A184-8AD27EB8958B}" destId="{8928BC77-63B7-4651-B0F7-1EB96288E48B}" srcOrd="2" destOrd="0" presId="urn:microsoft.com/office/officeart/2005/8/layout/target1"/>
    <dgm:cxn modelId="{9E3D177C-74FB-4BEA-8D6F-9D83B57C2964}" type="presParOf" srcId="{B4071E84-5246-4687-A184-8AD27EB8958B}" destId="{0624AD84-4E5F-4539-8B5B-31120DB762DD}" srcOrd="3" destOrd="0" presId="urn:microsoft.com/office/officeart/2005/8/layout/target1"/>
    <dgm:cxn modelId="{80A2BB0B-5787-418B-BF74-8B1C3CA1C5DB}" type="presParOf" srcId="{B4071E84-5246-4687-A184-8AD27EB8958B}" destId="{E320E1A4-E659-4195-B004-20DCBDB7E4A7}" srcOrd="4" destOrd="0" presId="urn:microsoft.com/office/officeart/2005/8/layout/target1"/>
    <dgm:cxn modelId="{0BAA85A5-81C2-4A0D-8CD3-EA72AC608BA3}" type="presParOf" srcId="{B4071E84-5246-4687-A184-8AD27EB8958B}" destId="{7644BA99-7FAF-4351-AC7A-42CCB2204D8C}" srcOrd="5" destOrd="0" presId="urn:microsoft.com/office/officeart/2005/8/layout/target1"/>
    <dgm:cxn modelId="{226D311F-A4C3-4822-B80D-8990698215F0}" type="presParOf" srcId="{B4071E84-5246-4687-A184-8AD27EB8958B}" destId="{61AD93DE-FBFA-4AF1-B66C-AE4964AD53AF}" srcOrd="6" destOrd="0" presId="urn:microsoft.com/office/officeart/2005/8/layout/target1"/>
    <dgm:cxn modelId="{DE693895-4C81-4398-BC86-8D8763CC178F}" type="presParOf" srcId="{B4071E84-5246-4687-A184-8AD27EB8958B}" destId="{66B8766D-7FBA-4FA7-ABB7-46F2FF924CB2}" srcOrd="7" destOrd="0" presId="urn:microsoft.com/office/officeart/2005/8/layout/target1"/>
    <dgm:cxn modelId="{7060BA84-2F44-4AF9-9509-85026EF8C364}" type="presParOf" srcId="{B4071E84-5246-4687-A184-8AD27EB8958B}" destId="{635CAF20-3839-41D4-A11F-EC03988F148B}" srcOrd="8" destOrd="0" presId="urn:microsoft.com/office/officeart/2005/8/layout/target1"/>
    <dgm:cxn modelId="{9BDEE204-155F-4349-91BB-99969AF8B6BD}" type="presParOf" srcId="{B4071E84-5246-4687-A184-8AD27EB8958B}" destId="{139152EE-4154-4EFB-95D8-33D0C52E87BA}" srcOrd="9" destOrd="0" presId="urn:microsoft.com/office/officeart/2005/8/layout/target1"/>
    <dgm:cxn modelId="{7CE20A01-D855-45BE-B91E-9EE45CEBB45D}" type="presParOf" srcId="{B4071E84-5246-4687-A184-8AD27EB8958B}" destId="{C4B98237-4665-4D31-93ED-0AEA75A02EA4}" srcOrd="10" destOrd="0" presId="urn:microsoft.com/office/officeart/2005/8/layout/target1"/>
    <dgm:cxn modelId="{3C8BF9EF-62A0-4637-ABC2-61CDF0B68DEE}" type="presParOf" srcId="{B4071E84-5246-4687-A184-8AD27EB8958B}" destId="{FF24EC27-88EC-4FF2-BD27-35B1ADBB7F15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0E8036-43A8-4AAB-A0F5-948A5FB1E19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CEE6E0-C622-4BC5-8326-03FB46EF12A9}">
      <dgm:prSet phldrT="[Текст]"/>
      <dgm:spPr/>
      <dgm:t>
        <a:bodyPr/>
        <a:lstStyle/>
        <a:p>
          <a:r>
            <a:rPr lang="ru-RU" dirty="0" smtClean="0"/>
            <a:t>Синдром падений</a:t>
          </a:r>
          <a:endParaRPr lang="ru-RU" dirty="0"/>
        </a:p>
      </dgm:t>
    </dgm:pt>
    <dgm:pt modelId="{FBBD0EBD-E12B-423F-9363-6CE1F1CB9EF8}" type="parTrans" cxnId="{0CE439DA-DDA3-45E3-AC3E-096C4019E979}">
      <dgm:prSet/>
      <dgm:spPr/>
      <dgm:t>
        <a:bodyPr/>
        <a:lstStyle/>
        <a:p>
          <a:endParaRPr lang="ru-RU"/>
        </a:p>
      </dgm:t>
    </dgm:pt>
    <dgm:pt modelId="{C9081DA1-9C5C-4EB0-82D9-983ACEED5039}" type="sibTrans" cxnId="{0CE439DA-DDA3-45E3-AC3E-096C4019E979}">
      <dgm:prSet/>
      <dgm:spPr/>
      <dgm:t>
        <a:bodyPr/>
        <a:lstStyle/>
        <a:p>
          <a:endParaRPr lang="ru-RU"/>
        </a:p>
      </dgm:t>
    </dgm:pt>
    <dgm:pt modelId="{B690465E-27FF-465B-A8CF-BFBBEDBC507C}">
      <dgm:prSet phldrT="[Текст]"/>
      <dgm:spPr/>
      <dgm:t>
        <a:bodyPr/>
        <a:lstStyle/>
        <a:p>
          <a:r>
            <a:rPr lang="ru-RU" dirty="0" smtClean="0"/>
            <a:t>Синдром мальнутриции</a:t>
          </a:r>
          <a:endParaRPr lang="ru-RU" dirty="0"/>
        </a:p>
      </dgm:t>
    </dgm:pt>
    <dgm:pt modelId="{FE797FB5-991D-4289-8F29-6C27C5EE3313}" type="parTrans" cxnId="{ED914BAB-AB7E-42B4-98E1-BB06B0BCA0A4}">
      <dgm:prSet/>
      <dgm:spPr/>
      <dgm:t>
        <a:bodyPr/>
        <a:lstStyle/>
        <a:p>
          <a:endParaRPr lang="ru-RU"/>
        </a:p>
      </dgm:t>
    </dgm:pt>
    <dgm:pt modelId="{F3624812-8D2E-4731-8429-18FB23C19FBC}" type="sibTrans" cxnId="{ED914BAB-AB7E-42B4-98E1-BB06B0BCA0A4}">
      <dgm:prSet/>
      <dgm:spPr/>
      <dgm:t>
        <a:bodyPr/>
        <a:lstStyle/>
        <a:p>
          <a:endParaRPr lang="ru-RU"/>
        </a:p>
      </dgm:t>
    </dgm:pt>
    <dgm:pt modelId="{20B01EA3-F6CC-4D3B-979B-6E81A3991BA3}">
      <dgm:prSet phldrT="[Текст]"/>
      <dgm:spPr/>
      <dgm:t>
        <a:bodyPr/>
        <a:lstStyle/>
        <a:p>
          <a:r>
            <a:rPr lang="ru-RU" dirty="0" smtClean="0"/>
            <a:t>Когнитивные расстройства</a:t>
          </a:r>
          <a:endParaRPr lang="ru-RU" dirty="0"/>
        </a:p>
      </dgm:t>
    </dgm:pt>
    <dgm:pt modelId="{C4C13C97-5BC3-4601-AF7D-28A3B720CFF7}" type="parTrans" cxnId="{2849D473-81C5-42EF-8880-B89F18DCD928}">
      <dgm:prSet/>
      <dgm:spPr/>
      <dgm:t>
        <a:bodyPr/>
        <a:lstStyle/>
        <a:p>
          <a:endParaRPr lang="ru-RU"/>
        </a:p>
      </dgm:t>
    </dgm:pt>
    <dgm:pt modelId="{6DBF8146-9385-41D9-88B3-1DDBF588662F}" type="sibTrans" cxnId="{2849D473-81C5-42EF-8880-B89F18DCD928}">
      <dgm:prSet/>
      <dgm:spPr/>
      <dgm:t>
        <a:bodyPr/>
        <a:lstStyle/>
        <a:p>
          <a:endParaRPr lang="ru-RU"/>
        </a:p>
      </dgm:t>
    </dgm:pt>
    <dgm:pt modelId="{354421F8-E62B-43F9-960A-CB732F137785}">
      <dgm:prSet phldrT="[Текст]"/>
      <dgm:spPr/>
      <dgm:t>
        <a:bodyPr/>
        <a:lstStyle/>
        <a:p>
          <a:r>
            <a:rPr lang="ru-RU" dirty="0" smtClean="0"/>
            <a:t>Синдром инконтиненции</a:t>
          </a:r>
          <a:endParaRPr lang="ru-RU" dirty="0"/>
        </a:p>
      </dgm:t>
    </dgm:pt>
    <dgm:pt modelId="{C481C5B9-DFA1-4C46-A37A-1F6ECD248281}" type="parTrans" cxnId="{FE10E29E-236D-455C-A9A5-BD2CDBD62DFF}">
      <dgm:prSet/>
      <dgm:spPr/>
      <dgm:t>
        <a:bodyPr/>
        <a:lstStyle/>
        <a:p>
          <a:endParaRPr lang="ru-RU"/>
        </a:p>
      </dgm:t>
    </dgm:pt>
    <dgm:pt modelId="{169914C6-75F9-4231-B668-434DC6F5D2A4}" type="sibTrans" cxnId="{FE10E29E-236D-455C-A9A5-BD2CDBD62DFF}">
      <dgm:prSet/>
      <dgm:spPr/>
      <dgm:t>
        <a:bodyPr/>
        <a:lstStyle/>
        <a:p>
          <a:endParaRPr lang="ru-RU"/>
        </a:p>
      </dgm:t>
    </dgm:pt>
    <dgm:pt modelId="{90B161D9-8091-43AF-91D6-C637AD6A7983}">
      <dgm:prSet phldrT="[Текст]"/>
      <dgm:spPr/>
      <dgm:t>
        <a:bodyPr/>
        <a:lstStyle/>
        <a:p>
          <a:r>
            <a:rPr lang="ru-RU" dirty="0" smtClean="0"/>
            <a:t>Тревога и депрессия</a:t>
          </a:r>
          <a:endParaRPr lang="ru-RU" dirty="0"/>
        </a:p>
      </dgm:t>
    </dgm:pt>
    <dgm:pt modelId="{0545B3FB-5C51-46B1-ABEC-DF37BD59B195}" type="parTrans" cxnId="{A70E31F1-1FC0-4562-BA47-3FDF4E301A9B}">
      <dgm:prSet/>
      <dgm:spPr/>
      <dgm:t>
        <a:bodyPr/>
        <a:lstStyle/>
        <a:p>
          <a:endParaRPr lang="ru-RU"/>
        </a:p>
      </dgm:t>
    </dgm:pt>
    <dgm:pt modelId="{892048A5-86E9-4EB8-A50C-A11962EF1E89}" type="sibTrans" cxnId="{A70E31F1-1FC0-4562-BA47-3FDF4E301A9B}">
      <dgm:prSet/>
      <dgm:spPr/>
      <dgm:t>
        <a:bodyPr/>
        <a:lstStyle/>
        <a:p>
          <a:endParaRPr lang="ru-RU"/>
        </a:p>
      </dgm:t>
    </dgm:pt>
    <dgm:pt modelId="{AA503A5F-BA6F-46D2-B61A-B1727390B253}" type="pres">
      <dgm:prSet presAssocID="{A70E8036-43A8-4AAB-A0F5-948A5FB1E1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B233F-420A-4133-B0D1-3B4B9D5FBB59}" type="pres">
      <dgm:prSet presAssocID="{03CEE6E0-C622-4BC5-8326-03FB46EF12A9}" presName="node" presStyleLbl="node1" presStyleIdx="0" presStyleCnt="5" custScaleY="123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3C236-F05C-4565-9D2C-BC7880D602AF}" type="pres">
      <dgm:prSet presAssocID="{03CEE6E0-C622-4BC5-8326-03FB46EF12A9}" presName="spNode" presStyleCnt="0"/>
      <dgm:spPr/>
    </dgm:pt>
    <dgm:pt modelId="{65C69E62-33E3-493D-9B1A-39837505B439}" type="pres">
      <dgm:prSet presAssocID="{C9081DA1-9C5C-4EB0-82D9-983ACEED503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18279EF-7DAB-4306-B01A-2873AC72D331}" type="pres">
      <dgm:prSet presAssocID="{B690465E-27FF-465B-A8CF-BFBBEDBC507C}" presName="node" presStyleLbl="node1" presStyleIdx="1" presStyleCnt="5" custScaleX="118072" custScaleY="148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4D949-E94A-4A24-AD7C-64950C7E9628}" type="pres">
      <dgm:prSet presAssocID="{B690465E-27FF-465B-A8CF-BFBBEDBC507C}" presName="spNode" presStyleCnt="0"/>
      <dgm:spPr/>
    </dgm:pt>
    <dgm:pt modelId="{88827270-E368-4B8B-AC95-6AA891F72C6A}" type="pres">
      <dgm:prSet presAssocID="{F3624812-8D2E-4731-8429-18FB23C19FBC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927F731-ADA2-4C36-AF08-134763865CD3}" type="pres">
      <dgm:prSet presAssocID="{20B01EA3-F6CC-4D3B-979B-6E81A3991BA3}" presName="node" presStyleLbl="node1" presStyleIdx="2" presStyleCnt="5" custScaleX="116357" custScaleY="168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98336-9DCC-4A08-92C9-65EEFC19929A}" type="pres">
      <dgm:prSet presAssocID="{20B01EA3-F6CC-4D3B-979B-6E81A3991BA3}" presName="spNode" presStyleCnt="0"/>
      <dgm:spPr/>
    </dgm:pt>
    <dgm:pt modelId="{2CB2C2AC-9DA5-4DFB-8D3F-446A29527C16}" type="pres">
      <dgm:prSet presAssocID="{6DBF8146-9385-41D9-88B3-1DDBF588662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EC273C9-BB99-4BCB-BBCB-3ECBDCDD1164}" type="pres">
      <dgm:prSet presAssocID="{354421F8-E62B-43F9-960A-CB732F137785}" presName="node" presStyleLbl="node1" presStyleIdx="3" presStyleCnt="5" custScaleX="114275" custScaleY="164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9C967-0656-4397-9DAC-06A613A80833}" type="pres">
      <dgm:prSet presAssocID="{354421F8-E62B-43F9-960A-CB732F137785}" presName="spNode" presStyleCnt="0"/>
      <dgm:spPr/>
    </dgm:pt>
    <dgm:pt modelId="{D598DCBA-7ED1-4973-9308-AD5958BD9AAD}" type="pres">
      <dgm:prSet presAssocID="{169914C6-75F9-4231-B668-434DC6F5D2A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444B327-F04F-4F4C-97EE-5D4257201BB7}" type="pres">
      <dgm:prSet presAssocID="{90B161D9-8091-43AF-91D6-C637AD6A7983}" presName="node" presStyleLbl="node1" presStyleIdx="4" presStyleCnt="5" custScaleX="118645" custScaleY="149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6C0D8-91DD-41B3-BE70-417892DA73D9}" type="pres">
      <dgm:prSet presAssocID="{90B161D9-8091-43AF-91D6-C637AD6A7983}" presName="spNode" presStyleCnt="0"/>
      <dgm:spPr/>
    </dgm:pt>
    <dgm:pt modelId="{DF47E92C-3DA9-40D6-A52C-262C71E5533B}" type="pres">
      <dgm:prSet presAssocID="{892048A5-86E9-4EB8-A50C-A11962EF1E89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BAAD2FF-28CF-40EE-B7A4-870460365D46}" type="presOf" srcId="{892048A5-86E9-4EB8-A50C-A11962EF1E89}" destId="{DF47E92C-3DA9-40D6-A52C-262C71E5533B}" srcOrd="0" destOrd="0" presId="urn:microsoft.com/office/officeart/2005/8/layout/cycle6"/>
    <dgm:cxn modelId="{1E1DF50F-E89C-4378-A8D3-EBCAC52C1731}" type="presOf" srcId="{A70E8036-43A8-4AAB-A0F5-948A5FB1E19A}" destId="{AA503A5F-BA6F-46D2-B61A-B1727390B253}" srcOrd="0" destOrd="0" presId="urn:microsoft.com/office/officeart/2005/8/layout/cycle6"/>
    <dgm:cxn modelId="{2849D473-81C5-42EF-8880-B89F18DCD928}" srcId="{A70E8036-43A8-4AAB-A0F5-948A5FB1E19A}" destId="{20B01EA3-F6CC-4D3B-979B-6E81A3991BA3}" srcOrd="2" destOrd="0" parTransId="{C4C13C97-5BC3-4601-AF7D-28A3B720CFF7}" sibTransId="{6DBF8146-9385-41D9-88B3-1DDBF588662F}"/>
    <dgm:cxn modelId="{CF77F55D-A03A-42DA-88D8-D189FF247A81}" type="presOf" srcId="{B690465E-27FF-465B-A8CF-BFBBEDBC507C}" destId="{918279EF-7DAB-4306-B01A-2873AC72D331}" srcOrd="0" destOrd="0" presId="urn:microsoft.com/office/officeart/2005/8/layout/cycle6"/>
    <dgm:cxn modelId="{FE10E29E-236D-455C-A9A5-BD2CDBD62DFF}" srcId="{A70E8036-43A8-4AAB-A0F5-948A5FB1E19A}" destId="{354421F8-E62B-43F9-960A-CB732F137785}" srcOrd="3" destOrd="0" parTransId="{C481C5B9-DFA1-4C46-A37A-1F6ECD248281}" sibTransId="{169914C6-75F9-4231-B668-434DC6F5D2A4}"/>
    <dgm:cxn modelId="{0CE439DA-DDA3-45E3-AC3E-096C4019E979}" srcId="{A70E8036-43A8-4AAB-A0F5-948A5FB1E19A}" destId="{03CEE6E0-C622-4BC5-8326-03FB46EF12A9}" srcOrd="0" destOrd="0" parTransId="{FBBD0EBD-E12B-423F-9363-6CE1F1CB9EF8}" sibTransId="{C9081DA1-9C5C-4EB0-82D9-983ACEED5039}"/>
    <dgm:cxn modelId="{9718C569-D90C-4FEF-9EDD-22A90DAE797E}" type="presOf" srcId="{6DBF8146-9385-41D9-88B3-1DDBF588662F}" destId="{2CB2C2AC-9DA5-4DFB-8D3F-446A29527C16}" srcOrd="0" destOrd="0" presId="urn:microsoft.com/office/officeart/2005/8/layout/cycle6"/>
    <dgm:cxn modelId="{4D63A7E6-4170-44B2-97CD-618DAAA97F52}" type="presOf" srcId="{20B01EA3-F6CC-4D3B-979B-6E81A3991BA3}" destId="{B927F731-ADA2-4C36-AF08-134763865CD3}" srcOrd="0" destOrd="0" presId="urn:microsoft.com/office/officeart/2005/8/layout/cycle6"/>
    <dgm:cxn modelId="{A70E31F1-1FC0-4562-BA47-3FDF4E301A9B}" srcId="{A70E8036-43A8-4AAB-A0F5-948A5FB1E19A}" destId="{90B161D9-8091-43AF-91D6-C637AD6A7983}" srcOrd="4" destOrd="0" parTransId="{0545B3FB-5C51-46B1-ABEC-DF37BD59B195}" sibTransId="{892048A5-86E9-4EB8-A50C-A11962EF1E89}"/>
    <dgm:cxn modelId="{CE19EF1D-B68D-41F3-B7C1-7BC7BFB32C25}" type="presOf" srcId="{354421F8-E62B-43F9-960A-CB732F137785}" destId="{4EC273C9-BB99-4BCB-BBCB-3ECBDCDD1164}" srcOrd="0" destOrd="0" presId="urn:microsoft.com/office/officeart/2005/8/layout/cycle6"/>
    <dgm:cxn modelId="{34864C68-97A6-450E-BEAF-6162AA129550}" type="presOf" srcId="{F3624812-8D2E-4731-8429-18FB23C19FBC}" destId="{88827270-E368-4B8B-AC95-6AA891F72C6A}" srcOrd="0" destOrd="0" presId="urn:microsoft.com/office/officeart/2005/8/layout/cycle6"/>
    <dgm:cxn modelId="{B7D7325B-375A-4E88-89E3-38E8FC308CD1}" type="presOf" srcId="{03CEE6E0-C622-4BC5-8326-03FB46EF12A9}" destId="{8D9B233F-420A-4133-B0D1-3B4B9D5FBB59}" srcOrd="0" destOrd="0" presId="urn:microsoft.com/office/officeart/2005/8/layout/cycle6"/>
    <dgm:cxn modelId="{1D338EDD-AB16-458E-9851-A32DE8430673}" type="presOf" srcId="{169914C6-75F9-4231-B668-434DC6F5D2A4}" destId="{D598DCBA-7ED1-4973-9308-AD5958BD9AAD}" srcOrd="0" destOrd="0" presId="urn:microsoft.com/office/officeart/2005/8/layout/cycle6"/>
    <dgm:cxn modelId="{F4A0B87F-C3D2-442F-90C1-839BFB6AA632}" type="presOf" srcId="{90B161D9-8091-43AF-91D6-C637AD6A7983}" destId="{D444B327-F04F-4F4C-97EE-5D4257201BB7}" srcOrd="0" destOrd="0" presId="urn:microsoft.com/office/officeart/2005/8/layout/cycle6"/>
    <dgm:cxn modelId="{ED914BAB-AB7E-42B4-98E1-BB06B0BCA0A4}" srcId="{A70E8036-43A8-4AAB-A0F5-948A5FB1E19A}" destId="{B690465E-27FF-465B-A8CF-BFBBEDBC507C}" srcOrd="1" destOrd="0" parTransId="{FE797FB5-991D-4289-8F29-6C27C5EE3313}" sibTransId="{F3624812-8D2E-4731-8429-18FB23C19FBC}"/>
    <dgm:cxn modelId="{1F0788BA-6F80-4FAC-912F-2A076439FCCA}" type="presOf" srcId="{C9081DA1-9C5C-4EB0-82D9-983ACEED5039}" destId="{65C69E62-33E3-493D-9B1A-39837505B439}" srcOrd="0" destOrd="0" presId="urn:microsoft.com/office/officeart/2005/8/layout/cycle6"/>
    <dgm:cxn modelId="{C2AB8628-3B4E-4B34-9D6F-BBC9AE9209D6}" type="presParOf" srcId="{AA503A5F-BA6F-46D2-B61A-B1727390B253}" destId="{8D9B233F-420A-4133-B0D1-3B4B9D5FBB59}" srcOrd="0" destOrd="0" presId="urn:microsoft.com/office/officeart/2005/8/layout/cycle6"/>
    <dgm:cxn modelId="{979D75ED-2A36-4EAC-A20C-C1BA41C40C90}" type="presParOf" srcId="{AA503A5F-BA6F-46D2-B61A-B1727390B253}" destId="{E303C236-F05C-4565-9D2C-BC7880D602AF}" srcOrd="1" destOrd="0" presId="urn:microsoft.com/office/officeart/2005/8/layout/cycle6"/>
    <dgm:cxn modelId="{CF0E5D7A-7373-4228-B205-11422FB1799B}" type="presParOf" srcId="{AA503A5F-BA6F-46D2-B61A-B1727390B253}" destId="{65C69E62-33E3-493D-9B1A-39837505B439}" srcOrd="2" destOrd="0" presId="urn:microsoft.com/office/officeart/2005/8/layout/cycle6"/>
    <dgm:cxn modelId="{7C27A3C9-CFCC-4BA3-8C4A-63E3284DA294}" type="presParOf" srcId="{AA503A5F-BA6F-46D2-B61A-B1727390B253}" destId="{918279EF-7DAB-4306-B01A-2873AC72D331}" srcOrd="3" destOrd="0" presId="urn:microsoft.com/office/officeart/2005/8/layout/cycle6"/>
    <dgm:cxn modelId="{AFD97E92-57F9-43E7-BFAE-FFFEEFC1CF99}" type="presParOf" srcId="{AA503A5F-BA6F-46D2-B61A-B1727390B253}" destId="{8534D949-E94A-4A24-AD7C-64950C7E9628}" srcOrd="4" destOrd="0" presId="urn:microsoft.com/office/officeart/2005/8/layout/cycle6"/>
    <dgm:cxn modelId="{89B1A70D-6774-44C6-8113-8944642CEC69}" type="presParOf" srcId="{AA503A5F-BA6F-46D2-B61A-B1727390B253}" destId="{88827270-E368-4B8B-AC95-6AA891F72C6A}" srcOrd="5" destOrd="0" presId="urn:microsoft.com/office/officeart/2005/8/layout/cycle6"/>
    <dgm:cxn modelId="{7A8E5B55-6491-4347-8BFF-A64F9DAE6FB0}" type="presParOf" srcId="{AA503A5F-BA6F-46D2-B61A-B1727390B253}" destId="{B927F731-ADA2-4C36-AF08-134763865CD3}" srcOrd="6" destOrd="0" presId="urn:microsoft.com/office/officeart/2005/8/layout/cycle6"/>
    <dgm:cxn modelId="{746C54EF-153D-48CB-99C4-99C316E693E5}" type="presParOf" srcId="{AA503A5F-BA6F-46D2-B61A-B1727390B253}" destId="{73098336-9DCC-4A08-92C9-65EEFC19929A}" srcOrd="7" destOrd="0" presId="urn:microsoft.com/office/officeart/2005/8/layout/cycle6"/>
    <dgm:cxn modelId="{4B1EAC97-D117-4001-AB20-9CA9A9FB6A38}" type="presParOf" srcId="{AA503A5F-BA6F-46D2-B61A-B1727390B253}" destId="{2CB2C2AC-9DA5-4DFB-8D3F-446A29527C16}" srcOrd="8" destOrd="0" presId="urn:microsoft.com/office/officeart/2005/8/layout/cycle6"/>
    <dgm:cxn modelId="{B3C2035E-0579-4BDF-AD34-D25B4BC5F53A}" type="presParOf" srcId="{AA503A5F-BA6F-46D2-B61A-B1727390B253}" destId="{4EC273C9-BB99-4BCB-BBCB-3ECBDCDD1164}" srcOrd="9" destOrd="0" presId="urn:microsoft.com/office/officeart/2005/8/layout/cycle6"/>
    <dgm:cxn modelId="{AB63DD30-A794-4DEE-A580-CA6AEC453DB9}" type="presParOf" srcId="{AA503A5F-BA6F-46D2-B61A-B1727390B253}" destId="{E6A9C967-0656-4397-9DAC-06A613A80833}" srcOrd="10" destOrd="0" presId="urn:microsoft.com/office/officeart/2005/8/layout/cycle6"/>
    <dgm:cxn modelId="{3C7C3146-3945-4D06-9A00-B5DF5860AD2E}" type="presParOf" srcId="{AA503A5F-BA6F-46D2-B61A-B1727390B253}" destId="{D598DCBA-7ED1-4973-9308-AD5958BD9AAD}" srcOrd="11" destOrd="0" presId="urn:microsoft.com/office/officeart/2005/8/layout/cycle6"/>
    <dgm:cxn modelId="{E78C58C8-797E-4B04-9633-EBD5B2BF967F}" type="presParOf" srcId="{AA503A5F-BA6F-46D2-B61A-B1727390B253}" destId="{D444B327-F04F-4F4C-97EE-5D4257201BB7}" srcOrd="12" destOrd="0" presId="urn:microsoft.com/office/officeart/2005/8/layout/cycle6"/>
    <dgm:cxn modelId="{0BBE2E84-7D0C-4F30-A140-DBBAA3A4DA97}" type="presParOf" srcId="{AA503A5F-BA6F-46D2-B61A-B1727390B253}" destId="{BEC6C0D8-91DD-41B3-BE70-417892DA73D9}" srcOrd="13" destOrd="0" presId="urn:microsoft.com/office/officeart/2005/8/layout/cycle6"/>
    <dgm:cxn modelId="{71F7C46B-325B-4493-B441-B68E387F00DF}" type="presParOf" srcId="{AA503A5F-BA6F-46D2-B61A-B1727390B253}" destId="{DF47E92C-3DA9-40D6-A52C-262C71E5533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DF0B1-6D4D-4A62-A608-28652FA36A5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C34BC9-D246-43B1-9028-8965EA5387BA}">
      <dgm:prSet phldrT="[Текст]"/>
      <dgm:spPr/>
      <dgm:t>
        <a:bodyPr/>
        <a:lstStyle/>
        <a:p>
          <a:r>
            <a:rPr lang="ru-RU" dirty="0" smtClean="0"/>
            <a:t>Классическая диагностика</a:t>
          </a:r>
          <a:endParaRPr lang="ru-RU" dirty="0"/>
        </a:p>
      </dgm:t>
    </dgm:pt>
    <dgm:pt modelId="{0B568D53-A360-4144-8989-A338B68067B9}" type="parTrans" cxnId="{1B09266B-3C1E-4232-91E0-FBA276746721}">
      <dgm:prSet/>
      <dgm:spPr/>
      <dgm:t>
        <a:bodyPr/>
        <a:lstStyle/>
        <a:p>
          <a:endParaRPr lang="ru-RU"/>
        </a:p>
      </dgm:t>
    </dgm:pt>
    <dgm:pt modelId="{E4D90306-F3CC-4F22-9618-14B1345C8803}" type="sibTrans" cxnId="{1B09266B-3C1E-4232-91E0-FBA276746721}">
      <dgm:prSet/>
      <dgm:spPr/>
      <dgm:t>
        <a:bodyPr/>
        <a:lstStyle/>
        <a:p>
          <a:endParaRPr lang="ru-RU"/>
        </a:p>
      </dgm:t>
    </dgm:pt>
    <dgm:pt modelId="{AA4718FC-1BE3-4F61-A90A-D9398126F291}">
      <dgm:prSet phldrT="[Текст]"/>
      <dgm:spPr/>
      <dgm:t>
        <a:bodyPr/>
        <a:lstStyle/>
        <a:p>
          <a:r>
            <a:rPr lang="ru-RU" dirty="0" smtClean="0"/>
            <a:t>Опросники  и шкалы (комплексная гериатрическая оценка, англ. – </a:t>
          </a:r>
          <a:r>
            <a:rPr lang="en-US" dirty="0" smtClean="0"/>
            <a:t>comprehensive geriatric assessment)</a:t>
          </a:r>
          <a:endParaRPr lang="ru-RU" dirty="0"/>
        </a:p>
      </dgm:t>
    </dgm:pt>
    <dgm:pt modelId="{9FBB1956-D336-4EDA-854D-410333E6D288}" type="parTrans" cxnId="{03380EB4-57FD-4BF5-B4D3-E6DDFA74633F}">
      <dgm:prSet/>
      <dgm:spPr/>
      <dgm:t>
        <a:bodyPr/>
        <a:lstStyle/>
        <a:p>
          <a:endParaRPr lang="ru-RU"/>
        </a:p>
      </dgm:t>
    </dgm:pt>
    <dgm:pt modelId="{923A580A-DC7B-4CEF-A377-AD3B72E6A1A3}" type="sibTrans" cxnId="{03380EB4-57FD-4BF5-B4D3-E6DDFA74633F}">
      <dgm:prSet/>
      <dgm:spPr/>
      <dgm:t>
        <a:bodyPr/>
        <a:lstStyle/>
        <a:p>
          <a:endParaRPr lang="ru-RU"/>
        </a:p>
      </dgm:t>
    </dgm:pt>
    <dgm:pt modelId="{D9EE7207-8DEC-4598-BE19-08D5EF3B9A19}">
      <dgm:prSet phldrT="[Текст]"/>
      <dgm:spPr/>
      <dgm:t>
        <a:bodyPr/>
        <a:lstStyle/>
        <a:p>
          <a:r>
            <a:rPr lang="ru-RU" dirty="0" smtClean="0"/>
            <a:t>Лабораторно-инструментальные методы исследований</a:t>
          </a:r>
          <a:endParaRPr lang="ru-RU" dirty="0"/>
        </a:p>
      </dgm:t>
    </dgm:pt>
    <dgm:pt modelId="{ABA86300-1FD7-4E07-B71C-1B53A96211AC}" type="parTrans" cxnId="{4B7DCEB9-6848-443E-9BCE-AB7DD4A8DEC9}">
      <dgm:prSet/>
      <dgm:spPr/>
      <dgm:t>
        <a:bodyPr/>
        <a:lstStyle/>
        <a:p>
          <a:endParaRPr lang="ru-RU"/>
        </a:p>
      </dgm:t>
    </dgm:pt>
    <dgm:pt modelId="{A0EA02CA-A30D-4964-A5E3-D25AD1023AE2}" type="sibTrans" cxnId="{4B7DCEB9-6848-443E-9BCE-AB7DD4A8DEC9}">
      <dgm:prSet/>
      <dgm:spPr/>
      <dgm:t>
        <a:bodyPr/>
        <a:lstStyle/>
        <a:p>
          <a:endParaRPr lang="ru-RU"/>
        </a:p>
      </dgm:t>
    </dgm:pt>
    <dgm:pt modelId="{C7FBD85B-2DDB-440B-ABB5-36C62FF38443}" type="pres">
      <dgm:prSet presAssocID="{7ACDF0B1-6D4D-4A62-A608-28652FA36A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055119-3D03-41D7-B0FC-804AABAEC057}" type="pres">
      <dgm:prSet presAssocID="{7ACDF0B1-6D4D-4A62-A608-28652FA36A55}" presName="dummyMaxCanvas" presStyleCnt="0">
        <dgm:presLayoutVars/>
      </dgm:prSet>
      <dgm:spPr/>
    </dgm:pt>
    <dgm:pt modelId="{0A7BBDB1-81B2-4A2F-B9BA-92382BFD5E38}" type="pres">
      <dgm:prSet presAssocID="{7ACDF0B1-6D4D-4A62-A608-28652FA36A5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B01EE-F57C-4730-8909-14C78411A31A}" type="pres">
      <dgm:prSet presAssocID="{7ACDF0B1-6D4D-4A62-A608-28652FA36A5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63B45-5AAC-4374-AB53-23BBA14ECFDA}" type="pres">
      <dgm:prSet presAssocID="{7ACDF0B1-6D4D-4A62-A608-28652FA36A5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9DA1E-0FF1-422A-862C-9EB8B558E78E}" type="pres">
      <dgm:prSet presAssocID="{7ACDF0B1-6D4D-4A62-A608-28652FA36A5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126EB-F16C-4333-93C8-9BA91ACA38C7}" type="pres">
      <dgm:prSet presAssocID="{7ACDF0B1-6D4D-4A62-A608-28652FA36A5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4FCA1-1038-4490-A8AD-1FD3662DA2D7}" type="pres">
      <dgm:prSet presAssocID="{7ACDF0B1-6D4D-4A62-A608-28652FA36A5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59580-DBED-4970-BC9C-AC6DD2DBF835}" type="pres">
      <dgm:prSet presAssocID="{7ACDF0B1-6D4D-4A62-A608-28652FA36A5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DEEE5-F451-4A3D-AD90-4D95918C52F9}" type="pres">
      <dgm:prSet presAssocID="{7ACDF0B1-6D4D-4A62-A608-28652FA36A5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380EB4-57FD-4BF5-B4D3-E6DDFA74633F}" srcId="{7ACDF0B1-6D4D-4A62-A608-28652FA36A55}" destId="{AA4718FC-1BE3-4F61-A90A-D9398126F291}" srcOrd="1" destOrd="0" parTransId="{9FBB1956-D336-4EDA-854D-410333E6D288}" sibTransId="{923A580A-DC7B-4CEF-A377-AD3B72E6A1A3}"/>
    <dgm:cxn modelId="{D87612BF-ACF8-43CC-B670-389FDD78A99A}" type="presOf" srcId="{923A580A-DC7B-4CEF-A377-AD3B72E6A1A3}" destId="{4F8126EB-F16C-4333-93C8-9BA91ACA38C7}" srcOrd="0" destOrd="0" presId="urn:microsoft.com/office/officeart/2005/8/layout/vProcess5"/>
    <dgm:cxn modelId="{FEC9CEB5-6742-40DD-B31F-22DBBC6613D4}" type="presOf" srcId="{B4C34BC9-D246-43B1-9028-8965EA5387BA}" destId="{0A7BBDB1-81B2-4A2F-B9BA-92382BFD5E38}" srcOrd="0" destOrd="0" presId="urn:microsoft.com/office/officeart/2005/8/layout/vProcess5"/>
    <dgm:cxn modelId="{3EEF4113-350B-413D-8FB5-F5D49C67E6E5}" type="presOf" srcId="{D9EE7207-8DEC-4598-BE19-08D5EF3B9A19}" destId="{A1763B45-5AAC-4374-AB53-23BBA14ECFDA}" srcOrd="0" destOrd="0" presId="urn:microsoft.com/office/officeart/2005/8/layout/vProcess5"/>
    <dgm:cxn modelId="{C5E736C1-C5C6-4917-BBBC-605EC195ADE6}" type="presOf" srcId="{7ACDF0B1-6D4D-4A62-A608-28652FA36A55}" destId="{C7FBD85B-2DDB-440B-ABB5-36C62FF38443}" srcOrd="0" destOrd="0" presId="urn:microsoft.com/office/officeart/2005/8/layout/vProcess5"/>
    <dgm:cxn modelId="{365ED534-0C28-4C6F-BC39-B4B86F0064A4}" type="presOf" srcId="{E4D90306-F3CC-4F22-9618-14B1345C8803}" destId="{ED39DA1E-0FF1-422A-862C-9EB8B558E78E}" srcOrd="0" destOrd="0" presId="urn:microsoft.com/office/officeart/2005/8/layout/vProcess5"/>
    <dgm:cxn modelId="{4B7DCEB9-6848-443E-9BCE-AB7DD4A8DEC9}" srcId="{7ACDF0B1-6D4D-4A62-A608-28652FA36A55}" destId="{D9EE7207-8DEC-4598-BE19-08D5EF3B9A19}" srcOrd="2" destOrd="0" parTransId="{ABA86300-1FD7-4E07-B71C-1B53A96211AC}" sibTransId="{A0EA02CA-A30D-4964-A5E3-D25AD1023AE2}"/>
    <dgm:cxn modelId="{1B09266B-3C1E-4232-91E0-FBA276746721}" srcId="{7ACDF0B1-6D4D-4A62-A608-28652FA36A55}" destId="{B4C34BC9-D246-43B1-9028-8965EA5387BA}" srcOrd="0" destOrd="0" parTransId="{0B568D53-A360-4144-8989-A338B68067B9}" sibTransId="{E4D90306-F3CC-4F22-9618-14B1345C8803}"/>
    <dgm:cxn modelId="{696FDA95-7487-4E34-A2AF-48DE86765588}" type="presOf" srcId="{D9EE7207-8DEC-4598-BE19-08D5EF3B9A19}" destId="{F0ADEEE5-F451-4A3D-AD90-4D95918C52F9}" srcOrd="1" destOrd="0" presId="urn:microsoft.com/office/officeart/2005/8/layout/vProcess5"/>
    <dgm:cxn modelId="{6754304B-639B-4289-825F-677EB323476A}" type="presOf" srcId="{AA4718FC-1BE3-4F61-A90A-D9398126F291}" destId="{3A7B01EE-F57C-4730-8909-14C78411A31A}" srcOrd="0" destOrd="0" presId="urn:microsoft.com/office/officeart/2005/8/layout/vProcess5"/>
    <dgm:cxn modelId="{7F0082DC-C15F-4ECF-BF4F-1DF74FA8E4DC}" type="presOf" srcId="{B4C34BC9-D246-43B1-9028-8965EA5387BA}" destId="{25C4FCA1-1038-4490-A8AD-1FD3662DA2D7}" srcOrd="1" destOrd="0" presId="urn:microsoft.com/office/officeart/2005/8/layout/vProcess5"/>
    <dgm:cxn modelId="{3A3D654C-2236-40F2-8DB6-5CA29AC344BB}" type="presOf" srcId="{AA4718FC-1BE3-4F61-A90A-D9398126F291}" destId="{19B59580-DBED-4970-BC9C-AC6DD2DBF835}" srcOrd="1" destOrd="0" presId="urn:microsoft.com/office/officeart/2005/8/layout/vProcess5"/>
    <dgm:cxn modelId="{DF34C4C8-D877-49C8-AA59-034E5BB772B1}" type="presParOf" srcId="{C7FBD85B-2DDB-440B-ABB5-36C62FF38443}" destId="{CD055119-3D03-41D7-B0FC-804AABAEC057}" srcOrd="0" destOrd="0" presId="urn:microsoft.com/office/officeart/2005/8/layout/vProcess5"/>
    <dgm:cxn modelId="{77170119-41B2-4618-9FF3-5E10C100127D}" type="presParOf" srcId="{C7FBD85B-2DDB-440B-ABB5-36C62FF38443}" destId="{0A7BBDB1-81B2-4A2F-B9BA-92382BFD5E38}" srcOrd="1" destOrd="0" presId="urn:microsoft.com/office/officeart/2005/8/layout/vProcess5"/>
    <dgm:cxn modelId="{4FA22690-885A-4616-8A45-D8D14BD9AD88}" type="presParOf" srcId="{C7FBD85B-2DDB-440B-ABB5-36C62FF38443}" destId="{3A7B01EE-F57C-4730-8909-14C78411A31A}" srcOrd="2" destOrd="0" presId="urn:microsoft.com/office/officeart/2005/8/layout/vProcess5"/>
    <dgm:cxn modelId="{DE24506B-CDCC-4E1A-8D05-957E7413A688}" type="presParOf" srcId="{C7FBD85B-2DDB-440B-ABB5-36C62FF38443}" destId="{A1763B45-5AAC-4374-AB53-23BBA14ECFDA}" srcOrd="3" destOrd="0" presId="urn:microsoft.com/office/officeart/2005/8/layout/vProcess5"/>
    <dgm:cxn modelId="{39A8CB29-26CE-4DF0-9129-71D08BDA48FD}" type="presParOf" srcId="{C7FBD85B-2DDB-440B-ABB5-36C62FF38443}" destId="{ED39DA1E-0FF1-422A-862C-9EB8B558E78E}" srcOrd="4" destOrd="0" presId="urn:microsoft.com/office/officeart/2005/8/layout/vProcess5"/>
    <dgm:cxn modelId="{0718BE44-B22A-48D1-A47F-1E4D2303464E}" type="presParOf" srcId="{C7FBD85B-2DDB-440B-ABB5-36C62FF38443}" destId="{4F8126EB-F16C-4333-93C8-9BA91ACA38C7}" srcOrd="5" destOrd="0" presId="urn:microsoft.com/office/officeart/2005/8/layout/vProcess5"/>
    <dgm:cxn modelId="{2EA0A9F0-2C82-40F2-8890-D9011BB90556}" type="presParOf" srcId="{C7FBD85B-2DDB-440B-ABB5-36C62FF38443}" destId="{25C4FCA1-1038-4490-A8AD-1FD3662DA2D7}" srcOrd="6" destOrd="0" presId="urn:microsoft.com/office/officeart/2005/8/layout/vProcess5"/>
    <dgm:cxn modelId="{86308DC3-7226-4665-8179-CF41CBFC9A23}" type="presParOf" srcId="{C7FBD85B-2DDB-440B-ABB5-36C62FF38443}" destId="{19B59580-DBED-4970-BC9C-AC6DD2DBF835}" srcOrd="7" destOrd="0" presId="urn:microsoft.com/office/officeart/2005/8/layout/vProcess5"/>
    <dgm:cxn modelId="{61C7B04E-43F8-4218-8F77-F11F5A83640A}" type="presParOf" srcId="{C7FBD85B-2DDB-440B-ABB5-36C62FF38443}" destId="{F0ADEEE5-F451-4A3D-AD90-4D95918C52F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CAF20-3839-41D4-A11F-EC03988F148B}">
      <dsp:nvSpPr>
        <dsp:cNvPr id="0" name=""/>
        <dsp:cNvSpPr/>
      </dsp:nvSpPr>
      <dsp:spPr>
        <a:xfrm>
          <a:off x="1268205" y="1220252"/>
          <a:ext cx="3415913" cy="3415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0E1A4-E659-4195-B004-20DCBDB7E4A7}">
      <dsp:nvSpPr>
        <dsp:cNvPr id="0" name=""/>
        <dsp:cNvSpPr/>
      </dsp:nvSpPr>
      <dsp:spPr>
        <a:xfrm>
          <a:off x="1951388" y="1903435"/>
          <a:ext cx="2049547" cy="2049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5ACBC-F815-4039-BEAC-7AA716258E2F}">
      <dsp:nvSpPr>
        <dsp:cNvPr id="0" name=""/>
        <dsp:cNvSpPr/>
      </dsp:nvSpPr>
      <dsp:spPr>
        <a:xfrm>
          <a:off x="2634570" y="2586618"/>
          <a:ext cx="683182" cy="683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5FC7C-9E48-494B-BE25-38D993B95935}">
      <dsp:nvSpPr>
        <dsp:cNvPr id="0" name=""/>
        <dsp:cNvSpPr/>
      </dsp:nvSpPr>
      <dsp:spPr>
        <a:xfrm>
          <a:off x="5482952" y="62132"/>
          <a:ext cx="1707956" cy="132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B050"/>
              </a:solidFill>
            </a:rPr>
            <a:t>Статус </a:t>
          </a:r>
          <a:r>
            <a:rPr lang="ru-RU" sz="1500" b="1" kern="1200" dirty="0" smtClean="0"/>
            <a:t>(передвижение, слух и зрение, когнитивные способности, эмоции)</a:t>
          </a:r>
          <a:endParaRPr lang="ru-RU" sz="1500" b="1" kern="1200" dirty="0"/>
        </a:p>
      </dsp:txBody>
      <dsp:txXfrm>
        <a:off x="5482952" y="62132"/>
        <a:ext cx="1707956" cy="1322768"/>
      </dsp:txXfrm>
    </dsp:sp>
    <dsp:sp modelId="{8928BC77-63B7-4651-B0F7-1EB96288E48B}">
      <dsp:nvSpPr>
        <dsp:cNvPr id="0" name=""/>
        <dsp:cNvSpPr/>
      </dsp:nvSpPr>
      <dsp:spPr>
        <a:xfrm>
          <a:off x="4826448" y="579769"/>
          <a:ext cx="4269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4AD84-4E5F-4539-8B5B-31120DB762DD}">
      <dsp:nvSpPr>
        <dsp:cNvPr id="0" name=""/>
        <dsp:cNvSpPr/>
      </dsp:nvSpPr>
      <dsp:spPr>
        <a:xfrm rot="5400000">
          <a:off x="2726515" y="829984"/>
          <a:ext cx="2347871" cy="184857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4BA99-7FAF-4351-AC7A-42CCB2204D8C}">
      <dsp:nvSpPr>
        <dsp:cNvPr id="0" name=""/>
        <dsp:cNvSpPr/>
      </dsp:nvSpPr>
      <dsp:spPr>
        <a:xfrm>
          <a:off x="5238339" y="1125865"/>
          <a:ext cx="1707956" cy="996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50"/>
              </a:solidFill>
            </a:rPr>
            <a:t>Функциональная способность</a:t>
          </a:r>
          <a:endParaRPr lang="ru-RU" sz="1600" b="1" kern="1200" dirty="0">
            <a:solidFill>
              <a:srgbClr val="00B050"/>
            </a:solidFill>
          </a:endParaRPr>
        </a:p>
      </dsp:txBody>
      <dsp:txXfrm>
        <a:off x="5238339" y="1125865"/>
        <a:ext cx="1707956" cy="996308"/>
      </dsp:txXfrm>
    </dsp:sp>
    <dsp:sp modelId="{61AD93DE-FBFA-4AF1-B66C-AE4964AD53AF}">
      <dsp:nvSpPr>
        <dsp:cNvPr id="0" name=""/>
        <dsp:cNvSpPr/>
      </dsp:nvSpPr>
      <dsp:spPr>
        <a:xfrm>
          <a:off x="4826448" y="1576077"/>
          <a:ext cx="4269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8766D-7FBA-4FA7-ABB7-46F2FF924CB2}">
      <dsp:nvSpPr>
        <dsp:cNvPr id="0" name=""/>
        <dsp:cNvSpPr/>
      </dsp:nvSpPr>
      <dsp:spPr>
        <a:xfrm rot="5400000">
          <a:off x="3230476" y="1810750"/>
          <a:ext cx="1829563" cy="135896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152EE-4154-4EFB-95D8-33D0C52E87BA}">
      <dsp:nvSpPr>
        <dsp:cNvPr id="0" name=""/>
        <dsp:cNvSpPr/>
      </dsp:nvSpPr>
      <dsp:spPr>
        <a:xfrm>
          <a:off x="5253437" y="2074231"/>
          <a:ext cx="1707956" cy="996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B050"/>
              </a:solidFill>
            </a:rPr>
            <a:t>Среда</a:t>
          </a:r>
          <a:r>
            <a:rPr lang="ru-RU" sz="1500" kern="1200" dirty="0" smtClean="0">
              <a:solidFill>
                <a:srgbClr val="00B050"/>
              </a:solidFill>
            </a:rPr>
            <a:t> </a:t>
          </a:r>
          <a:endParaRPr lang="ru-RU" sz="1500" kern="1200" dirty="0">
            <a:solidFill>
              <a:srgbClr val="00B050"/>
            </a:solidFill>
          </a:endParaRPr>
        </a:p>
      </dsp:txBody>
      <dsp:txXfrm>
        <a:off x="5253437" y="2074231"/>
        <a:ext cx="1707956" cy="996308"/>
      </dsp:txXfrm>
    </dsp:sp>
    <dsp:sp modelId="{C4B98237-4665-4D31-93ED-0AEA75A02EA4}">
      <dsp:nvSpPr>
        <dsp:cNvPr id="0" name=""/>
        <dsp:cNvSpPr/>
      </dsp:nvSpPr>
      <dsp:spPr>
        <a:xfrm>
          <a:off x="4826448" y="2572385"/>
          <a:ext cx="4269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4EC27-88EC-4FF2-BD27-35B1ADBB7F15}">
      <dsp:nvSpPr>
        <dsp:cNvPr id="0" name=""/>
        <dsp:cNvSpPr/>
      </dsp:nvSpPr>
      <dsp:spPr>
        <a:xfrm rot="5400000">
          <a:off x="3735064" y="2790718"/>
          <a:ext cx="1307156" cy="86934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B233F-420A-4133-B0D1-3B4B9D5FBB59}">
      <dsp:nvSpPr>
        <dsp:cNvPr id="0" name=""/>
        <dsp:cNvSpPr/>
      </dsp:nvSpPr>
      <dsp:spPr>
        <a:xfrm>
          <a:off x="3373533" y="-188741"/>
          <a:ext cx="1486792" cy="1191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Синдром падений</a:t>
          </a:r>
          <a:endParaRPr lang="ru-RU" sz="1600" kern="1200" dirty="0"/>
        </a:p>
      </dsp:txBody>
      <dsp:txXfrm>
        <a:off x="3431714" y="-130560"/>
        <a:ext cx="1370430" cy="1075489"/>
      </dsp:txXfrm>
    </dsp:sp>
    <dsp:sp modelId="{65C69E62-33E3-493D-9B1A-39837505B439}">
      <dsp:nvSpPr>
        <dsp:cNvPr id="0" name=""/>
        <dsp:cNvSpPr/>
      </dsp:nvSpPr>
      <dsp:spPr>
        <a:xfrm>
          <a:off x="2185495" y="40718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2400" y="151971"/>
              </a:moveTo>
              <a:arcTo wR="1931434" hR="1931434" stAng="17572838" swAng="14430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279EF-7DAB-4306-B01A-2873AC72D331}">
      <dsp:nvSpPr>
        <dsp:cNvPr id="0" name=""/>
        <dsp:cNvSpPr/>
      </dsp:nvSpPr>
      <dsp:spPr>
        <a:xfrm>
          <a:off x="5076089" y="1025706"/>
          <a:ext cx="1755486" cy="1432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Синдром мальнутриции</a:t>
          </a:r>
          <a:endParaRPr lang="ru-RU" sz="1600" kern="1200" dirty="0"/>
        </a:p>
      </dsp:txBody>
      <dsp:txXfrm>
        <a:off x="5146000" y="1095617"/>
        <a:ext cx="1615664" cy="1292309"/>
      </dsp:txXfrm>
    </dsp:sp>
    <dsp:sp modelId="{88827270-E368-4B8B-AC95-6AA891F72C6A}">
      <dsp:nvSpPr>
        <dsp:cNvPr id="0" name=""/>
        <dsp:cNvSpPr/>
      </dsp:nvSpPr>
      <dsp:spPr>
        <a:xfrm>
          <a:off x="2185495" y="40718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58775" y="2057109"/>
              </a:moveTo>
              <a:arcTo wR="1931434" hR="1931434" stAng="223846" swAng="11337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7F731-ADA2-4C36-AF08-134763865CD3}">
      <dsp:nvSpPr>
        <dsp:cNvPr id="0" name=""/>
        <dsp:cNvSpPr/>
      </dsp:nvSpPr>
      <dsp:spPr>
        <a:xfrm>
          <a:off x="4387204" y="3087657"/>
          <a:ext cx="1729987" cy="1627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Когнитивные расстройства</a:t>
          </a:r>
          <a:endParaRPr lang="ru-RU" sz="1600" kern="1200" dirty="0"/>
        </a:p>
      </dsp:txBody>
      <dsp:txXfrm>
        <a:off x="4466630" y="3167083"/>
        <a:ext cx="1571135" cy="1468195"/>
      </dsp:txXfrm>
    </dsp:sp>
    <dsp:sp modelId="{2CB2C2AC-9DA5-4DFB-8D3F-446A29527C16}">
      <dsp:nvSpPr>
        <dsp:cNvPr id="0" name=""/>
        <dsp:cNvSpPr/>
      </dsp:nvSpPr>
      <dsp:spPr>
        <a:xfrm>
          <a:off x="2185495" y="40718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196201" y="3844634"/>
              </a:moveTo>
              <a:arcTo wR="1931434" hR="1931434" stAng="4927253" swAng="9733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273C9-BB99-4BCB-BBCB-3ECBDCDD1164}">
      <dsp:nvSpPr>
        <dsp:cNvPr id="0" name=""/>
        <dsp:cNvSpPr/>
      </dsp:nvSpPr>
      <dsp:spPr>
        <a:xfrm>
          <a:off x="2132145" y="3107164"/>
          <a:ext cx="1699032" cy="15880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Синдром инконтиненции</a:t>
          </a:r>
          <a:endParaRPr lang="ru-RU" sz="1600" kern="1200" dirty="0"/>
        </a:p>
      </dsp:txBody>
      <dsp:txXfrm>
        <a:off x="2209666" y="3184685"/>
        <a:ext cx="1543990" cy="1432991"/>
      </dsp:txXfrm>
    </dsp:sp>
    <dsp:sp modelId="{D598DCBA-7ED1-4973-9308-AD5958BD9AAD}">
      <dsp:nvSpPr>
        <dsp:cNvPr id="0" name=""/>
        <dsp:cNvSpPr/>
      </dsp:nvSpPr>
      <dsp:spPr>
        <a:xfrm>
          <a:off x="2185495" y="40718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56871" y="2693907"/>
              </a:moveTo>
              <a:arcTo wR="1931434" hR="1931434" stAng="9404900" swAng="11596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4B327-F04F-4F4C-97EE-5D4257201BB7}">
      <dsp:nvSpPr>
        <dsp:cNvPr id="0" name=""/>
        <dsp:cNvSpPr/>
      </dsp:nvSpPr>
      <dsp:spPr>
        <a:xfrm>
          <a:off x="1398024" y="1019318"/>
          <a:ext cx="1764005" cy="1444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Тревога и депрессия</a:t>
          </a:r>
          <a:endParaRPr lang="ru-RU" sz="1600" kern="1200" dirty="0"/>
        </a:p>
      </dsp:txBody>
      <dsp:txXfrm>
        <a:off x="1468559" y="1089853"/>
        <a:ext cx="1622935" cy="1303837"/>
      </dsp:txXfrm>
    </dsp:sp>
    <dsp:sp modelId="{DF47E92C-3DA9-40D6-A52C-262C71E5533B}">
      <dsp:nvSpPr>
        <dsp:cNvPr id="0" name=""/>
        <dsp:cNvSpPr/>
      </dsp:nvSpPr>
      <dsp:spPr>
        <a:xfrm>
          <a:off x="2185495" y="40718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526361" y="606213"/>
              </a:moveTo>
              <a:arcTo wR="1931434" hR="1931434" stAng="13399487" swAng="14278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BDB1-81B2-4A2F-B9BA-92382BFD5E38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Классическая диагностика</a:t>
          </a:r>
          <a:endParaRPr lang="ru-RU" sz="2500" kern="1200" dirty="0"/>
        </a:p>
      </dsp:txBody>
      <dsp:txXfrm>
        <a:off x="39768" y="39768"/>
        <a:ext cx="5530000" cy="1278252"/>
      </dsp:txXfrm>
    </dsp:sp>
    <dsp:sp modelId="{3A7B01EE-F57C-4730-8909-14C78411A31A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Опросники  и шкалы (комплексная гериатрическая оценка, англ. – </a:t>
          </a:r>
          <a:r>
            <a:rPr lang="en-US" sz="2500" kern="1200" dirty="0" smtClean="0"/>
            <a:t>comprehensive geriatric assessment)</a:t>
          </a:r>
          <a:endParaRPr lang="ru-RU" sz="2500" kern="1200" dirty="0"/>
        </a:p>
      </dsp:txBody>
      <dsp:txXfrm>
        <a:off x="656987" y="1623855"/>
        <a:ext cx="5415841" cy="1278252"/>
      </dsp:txXfrm>
    </dsp:sp>
    <dsp:sp modelId="{A1763B45-5AAC-4374-AB53-23BBA14ECFDA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Лабораторно-инструментальные методы исследований</a:t>
          </a:r>
          <a:endParaRPr lang="ru-RU" sz="2500" kern="1200" dirty="0"/>
        </a:p>
      </dsp:txBody>
      <dsp:txXfrm>
        <a:off x="1274207" y="3207942"/>
        <a:ext cx="5415841" cy="1278252"/>
      </dsp:txXfrm>
    </dsp:sp>
    <dsp:sp modelId="{ED39DA1E-0FF1-422A-862C-9EB8B558E78E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11173" y="1029656"/>
        <a:ext cx="485410" cy="664128"/>
      </dsp:txXfrm>
    </dsp:sp>
    <dsp:sp modelId="{4F8126EB-F16C-4333-93C8-9BA91ACA38C7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28393" y="2604691"/>
        <a:ext cx="485410" cy="66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7D52D6-3ECC-4C8D-AD88-3F8B7101F80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9322CC2-5A8F-494B-9C21-9F6958FA48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189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5B0FCF8-05DB-4313-8435-15557A026264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E46F-3000-42BA-BB4E-164431926423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CC745-D7CF-4EEC-98E5-B85A7BFEC8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90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44909-042C-46F1-81EA-D45B2D571E2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1B846-A973-4504-94D8-5F28C45336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17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42A9-2ADA-406E-A09F-693F2D596A63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77818-3D2D-4348-861D-2B56A274D8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40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038F-AD18-497C-B55E-627C3C06CEAC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F66ED-BADB-4128-9E27-B50D8EB796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49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D2A56-7186-4C99-A16C-B6AEA0B6169F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59109-3C33-4E88-8442-65288FD43F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437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FD0C-E2FD-4863-9810-4D46D53A3650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0B1DF-06C1-4193-95A4-AB6DB45242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046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1A8EA-30C2-404F-A93C-3A258CE5231C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CB6D4-9E99-4BAF-9F1E-5CDC829282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865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B1213-C11C-45E1-A719-3A082081FAC6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97146-9D92-484D-91FB-D420FF4B7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2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A278-3F36-484A-BF4A-26D2B7AA3E6B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B87A1-0997-4FBA-B8E1-19447B65BA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400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D826-026A-4015-A6B7-F558FB227AA2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26C4D-E7DA-4B5D-9F8C-80E534860B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68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52CF-B86E-49F4-BB9E-C3F58AAF6760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F72B7-4FEC-47F4-A612-C71C025509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868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6A7322-96D9-48A7-B00A-49BEB90D9CDB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B23D244-C403-499C-857F-F0A1893930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diagrams/layout2.xml" Type="http://schemas.openxmlformats.org/officeDocument/2006/relationships/diagramLayout"/><Relationship Id="rId7" Target="../media/image9.jpeg" Type="http://schemas.openxmlformats.org/officeDocument/2006/relationships/image"/><Relationship Id="rId2" Target="../diagrams/data2.xml" Type="http://schemas.openxmlformats.org/officeDocument/2006/relationships/diagramData"/><Relationship Id="rId1" Target="../slideLayouts/slideLayout2.xml" Type="http://schemas.openxmlformats.org/officeDocument/2006/relationships/slideLayout"/><Relationship Id="rId6" Target="../diagrams/drawing2.xml" Type="http://schemas.microsoft.com/office/2007/relationships/diagramDrawing"/><Relationship Id="rId5" Target="../diagrams/colors2.xml" Type="http://schemas.openxmlformats.org/officeDocument/2006/relationships/diagramColors"/><Relationship Id="rId4" Target="../diagrams/quickStyle2.xml" Type="http://schemas.openxmlformats.org/officeDocument/2006/relationships/diagramQuickStyle"/></Relationships>
</file>

<file path=ppt/slides/_rels/slide12.xml.rels><?xml version="1.0" encoding="UTF-8" standalone="yes" ?><Relationships xmlns="http://schemas.openxmlformats.org/package/2006/relationships"><Relationship Id="rId3" Target="../diagrams/layout3.xml" Type="http://schemas.openxmlformats.org/officeDocument/2006/relationships/diagramLayout"/><Relationship Id="rId7" Target="../media/image10.jpeg" Type="http://schemas.openxmlformats.org/officeDocument/2006/relationships/image"/><Relationship Id="rId2" Target="../diagrams/data3.xml" Type="http://schemas.openxmlformats.org/officeDocument/2006/relationships/diagramData"/><Relationship Id="rId1" Target="../slideLayouts/slideLayout2.xml" Type="http://schemas.openxmlformats.org/officeDocument/2006/relationships/slideLayout"/><Relationship Id="rId6" Target="../diagrams/drawing3.xml" Type="http://schemas.microsoft.com/office/2007/relationships/diagramDrawing"/><Relationship Id="rId5" Target="../diagrams/colors3.xml" Type="http://schemas.openxmlformats.org/officeDocument/2006/relationships/diagramColors"/><Relationship Id="rId4" Target="../diagrams/quickStyle3.xml" Type="http://schemas.openxmlformats.org/officeDocument/2006/relationships/diagramQuickStyle"/></Relationships>
</file>

<file path=ppt/slides/_rels/slide13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notesSlides/notesSlide1.xml" Type="http://schemas.openxmlformats.org/officeDocument/2006/relationships/notesSlide"/><Relationship Id="rId7" Target="../media/image9.jpeg" Type="http://schemas.openxmlformats.org/officeDocument/2006/relationships/image"/><Relationship Id="rId2" Target="../slideLayouts/slideLayout2.xml" Type="http://schemas.openxmlformats.org/officeDocument/2006/relationships/slideLayout"/><Relationship Id="rId1" Target="../drawings/vmlDrawing1.vml" Type="http://schemas.openxmlformats.org/officeDocument/2006/relationships/vmlDrawing"/><Relationship Id="rId6" Target="../media/image11.png" Type="http://schemas.openxmlformats.org/officeDocument/2006/relationships/image"/><Relationship Id="rId5" Target="../embeddings/Microsoft_Excel_Chart1.xls" Type="http://schemas.openxmlformats.org/officeDocument/2006/relationships/oleObject"/><Relationship Id="rId4" Target="../embeddings/oleObject1.bin" Type="http://schemas.openxmlformats.org/officeDocument/2006/relationships/oleObject"/></Relationships>
</file>

<file path=ppt/slides/_rels/slide15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0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41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4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8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9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8" Target="../media/image5.jpeg" Type="http://schemas.openxmlformats.org/officeDocument/2006/relationships/image"/><Relationship Id="rId3" Target="../diagrams/layout1.xml" Type="http://schemas.openxmlformats.org/officeDocument/2006/relationships/diagramLayout"/><Relationship Id="rId7" Target="../media/image1.jpeg" Type="http://schemas.openxmlformats.org/officeDocument/2006/relationships/image"/><Relationship Id="rId2" Target="../diagrams/data1.xml" Type="http://schemas.openxmlformats.org/officeDocument/2006/relationships/diagramData"/><Relationship Id="rId1" Target="../slideLayouts/slideLayout2.xml" Type="http://schemas.openxmlformats.org/officeDocument/2006/relationships/slideLayout"/><Relationship Id="rId6" Target="../diagrams/drawing1.xml" Type="http://schemas.microsoft.com/office/2007/relationships/diagramDrawing"/><Relationship Id="rId5" Target="../diagrams/colors1.xml" Type="http://schemas.openxmlformats.org/officeDocument/2006/relationships/diagramColors"/><Relationship Id="rId4" Target="../diagrams/quickStyle1.xml" Type="http://schemas.openxmlformats.org/officeDocument/2006/relationships/diagramQuickStyle"/></Relationships>
</file>

<file path=ppt/slides/_rels/slide50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1.xml.rels><?xml version="1.0" encoding="UTF-8" standalone="yes" ?><Relationships xmlns="http://schemas.openxmlformats.org/package/2006/relationships"><Relationship Id="rId3" Target="../media/image40.png" Type="http://schemas.openxmlformats.org/officeDocument/2006/relationships/image"/><Relationship Id="rId2" Target="http://www.gerontolog.info/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52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3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4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23850" y="1196975"/>
            <a:ext cx="8496300" cy="2386013"/>
          </a:xfrm>
        </p:spPr>
        <p:txBody>
          <a:bodyPr/>
          <a:lstStyle/>
          <a:p>
            <a:pPr eaLnBrk="1" hangingPunct="1"/>
            <a:r>
              <a:rPr lang="ru-RU" altLang="ru-RU" sz="2700" b="1" smtClean="0">
                <a:solidFill>
                  <a:srgbClr val="00B050"/>
                </a:solidFill>
              </a:rPr>
              <a:t>Глобальный план Всемирной организации здравоохранения по действиям сектора общественного здравоохранения по реагированию на деменцию в 2017–2025 гг. и его имплементация в отечественной гериатрической практике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8598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А.Н.Ильницкий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ФГБОУ ДПО «Институт повышения квалификации Федерального медико-биологического агентства»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Белорусское республиканское геронтологическое общественное объединение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Витебск, 2017</a:t>
            </a:r>
            <a:endParaRPr lang="ru-RU" b="1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Социальные синдромы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/>
            <a:r>
              <a:rPr lang="ru-RU" altLang="ru-RU" smtClean="0"/>
              <a:t>утрата самообслуживания;</a:t>
            </a:r>
          </a:p>
          <a:p>
            <a:pPr eaLnBrk="1" hangingPunct="1"/>
            <a:r>
              <a:rPr lang="ru-RU" altLang="ru-RU" smtClean="0"/>
              <a:t>зависимость от посторонней помощи;</a:t>
            </a:r>
          </a:p>
          <a:p>
            <a:pPr eaLnBrk="1" hangingPunct="1"/>
            <a:r>
              <a:rPr lang="ru-RU" altLang="ru-RU" smtClean="0"/>
              <a:t>социальная изоляция;</a:t>
            </a:r>
          </a:p>
          <a:p>
            <a:pPr eaLnBrk="1" hangingPunct="1"/>
            <a:r>
              <a:rPr lang="ru-RU" altLang="ru-RU" smtClean="0"/>
              <a:t>синдром насилия;</a:t>
            </a:r>
          </a:p>
          <a:p>
            <a:pPr eaLnBrk="1" hangingPunct="1"/>
            <a:r>
              <a:rPr lang="ru-RU" altLang="ru-RU" smtClean="0"/>
              <a:t>нарушение семейных связей.</a:t>
            </a:r>
          </a:p>
        </p:txBody>
      </p:sp>
      <p:pic>
        <p:nvPicPr>
          <p:cNvPr id="12292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6286500"/>
            <a:ext cx="968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pPr eaLnBrk="1" hangingPunct="1"/>
            <a:r>
              <a:rPr lang="ru-RU" altLang="ru-RU" sz="3000" b="1" smtClean="0">
                <a:solidFill>
                  <a:srgbClr val="00B050"/>
                </a:solidFill>
              </a:rPr>
              <a:t>Пропедевтика гериатрии: синдром старческой астении и «гериатрический» каскад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3500438" y="3214688"/>
            <a:ext cx="2143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B050"/>
                </a:solidFill>
              </a:rPr>
              <a:t>СИНДРОМ СТАРЧЕСКОЙ АСТЕНИИ (УЯЗВИМОСТЬ)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Пропедевтика гериатрии: гериатрический осмотр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226175"/>
            <a:ext cx="1071562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1258888" y="620713"/>
            <a:ext cx="7058025" cy="56165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14091" y="2276872"/>
            <a:ext cx="2448272" cy="21608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53200" y="1123950"/>
            <a:ext cx="2357438" cy="2165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способности к передвижению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двигательной активности у пожилых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Tinnetti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1986)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05588" y="3835400"/>
            <a:ext cx="2305050" cy="1579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мальнутриции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nutritional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(MNA</a:t>
            </a:r>
            <a:r>
              <a:rPr lang="ru-RU" i="1" dirty="0"/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1063" y="5013325"/>
            <a:ext cx="2736850" cy="16557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Когнитивные расстройства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«Мини-исследование умственного состояния»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Folstein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Folstein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McHugh P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1975)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3860800"/>
            <a:ext cx="2447925" cy="1511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Моральное состояние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Philadelphia geriatric morale scale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Lawton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M.P., 1975)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1343025"/>
            <a:ext cx="2438400" cy="1800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независимости в повседневной жизни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Бартела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Machoney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Barthel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1965)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916238" y="2276475"/>
            <a:ext cx="792162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795963" y="2173288"/>
            <a:ext cx="757237" cy="679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95963" y="3860800"/>
            <a:ext cx="792162" cy="433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4"/>
          </p:cNvCxnSpPr>
          <p:nvPr/>
        </p:nvCxnSpPr>
        <p:spPr>
          <a:xfrm>
            <a:off x="4738688" y="4437063"/>
            <a:ext cx="0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916238" y="4029075"/>
            <a:ext cx="750887" cy="407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097154" y="188640"/>
            <a:ext cx="3060340" cy="17281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тяжести синдрома старческой астении</a:t>
            </a:r>
          </a:p>
        </p:txBody>
      </p:sp>
      <p:cxnSp>
        <p:nvCxnSpPr>
          <p:cNvPr id="95" name="Прямая со стрелкой 94"/>
          <p:cNvCxnSpPr/>
          <p:nvPr/>
        </p:nvCxnSpPr>
        <p:spPr>
          <a:xfrm>
            <a:off x="6318250" y="904875"/>
            <a:ext cx="287338" cy="1476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8316913" y="3289300"/>
            <a:ext cx="0" cy="342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>
            <a:off x="6553200" y="5627688"/>
            <a:ext cx="466725" cy="214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2627313" y="5627688"/>
            <a:ext cx="288925" cy="214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1258888" y="3289300"/>
            <a:ext cx="0" cy="342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V="1">
            <a:off x="2627313" y="1052513"/>
            <a:ext cx="279400" cy="1444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Гериатрический статус: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фокус на деменцию 1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16387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1663" y="1633538"/>
          <a:ext cx="7981950" cy="477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Диаграмма" r:id="rId5" imgW="7992549" imgH="4779678" progId="Excel.Chart.8">
                  <p:embed/>
                </p:oleObj>
              </mc:Choice>
              <mc:Fallback>
                <p:oleObj name="Диаграмма" r:id="rId5" imgW="7992549" imgH="4779678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633538"/>
                        <a:ext cx="7981950" cy="477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0" y="592931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400" b="1">
                <a:ea typeface="Calibri" pitchFamily="34" charset="0"/>
                <a:cs typeface="Times New Roman" pitchFamily="18" charset="0"/>
              </a:rPr>
              <a:t>Oxford Desk Reference Geriatric Medicine, 2012</a:t>
            </a:r>
            <a:endParaRPr lang="en-US" altLang="ru-RU" sz="1400" b="1">
              <a:latin typeface="Arial" charset="0"/>
              <a:ea typeface="Calibri" pitchFamily="34" charset="0"/>
              <a:cs typeface="Arial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Гериатрический статус: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фокус на деменцию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болезнь Альцгеймера: прогредиентное течение с постепенным ухудшением когнитивных способностей;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сосудистая деменция: внезапное начало (в 25% случаев – после инсульта), сопровождается острым функциональным дефицитом, синдромами падений, недержания мочи, нарушением походки и баланса, нарушения настроения. </a:t>
            </a:r>
            <a:endParaRPr lang="ru-RU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Гериатрический статус: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фокус на деменцию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ru-RU" smtClean="0"/>
              <a:t>деменция с тельцами Леви: прогрессирующие когнитивные нарушения, зрительные галлюцинации;</a:t>
            </a:r>
          </a:p>
          <a:p>
            <a:pPr algn="just" eaLnBrk="1" hangingPunct="1"/>
            <a:r>
              <a:rPr lang="ru-RU" altLang="ru-RU" smtClean="0"/>
              <a:t>фронто-темпоральная деменция: ранние нарушения социальных взаимоотношений и эмоциональные расстройства, снижение самоконтроля и нарушения ориентации в собственной личности.  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Проблемы деменции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через 4 года после постановки диагноза умеренная степень нарушений наблюдается у 70% пациентов, из них половина нуждается в постоянном постороннем уходе;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продолжительность жизни после постановки диагноза (Великобритания) составляет: 60 – 69 лет – 11 лет, 5 лет – 70 – 79 лет, 4 года – 80 – 89 лет. </a:t>
            </a:r>
            <a:endParaRPr lang="ru-RU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Проблемы деменции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препараты (</a:t>
            </a:r>
            <a:r>
              <a:rPr lang="ru-RU" dirty="0" err="1" smtClean="0"/>
              <a:t>донепезил</a:t>
            </a:r>
            <a:r>
              <a:rPr lang="ru-RU" dirty="0" smtClean="0"/>
              <a:t>, </a:t>
            </a:r>
            <a:r>
              <a:rPr lang="ru-RU" dirty="0" err="1" smtClean="0"/>
              <a:t>ривастигмин</a:t>
            </a:r>
            <a:r>
              <a:rPr lang="ru-RU" dirty="0" smtClean="0"/>
              <a:t>, </a:t>
            </a:r>
            <a:r>
              <a:rPr lang="ru-RU" dirty="0" err="1" smtClean="0"/>
              <a:t>галантамин</a:t>
            </a:r>
            <a:r>
              <a:rPr lang="ru-RU" dirty="0" smtClean="0"/>
              <a:t>, мемантин) имеют невысокую эффективность (в пределах одного пункта опросника </a:t>
            </a:r>
            <a:r>
              <a:rPr lang="en-US" dirty="0" smtClean="0"/>
              <a:t>MMSE)</a:t>
            </a:r>
            <a:r>
              <a:rPr lang="ru-RU" dirty="0" smtClean="0"/>
              <a:t>, высокая частота побочных эффектов;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высокая распространенность применения неэффективных препаратов (</a:t>
            </a:r>
            <a:r>
              <a:rPr lang="ru-RU" dirty="0" err="1" smtClean="0"/>
              <a:t>пирацетам</a:t>
            </a:r>
            <a:r>
              <a:rPr lang="ru-RU" dirty="0" smtClean="0"/>
              <a:t>, </a:t>
            </a:r>
            <a:r>
              <a:rPr lang="ru-RU" dirty="0" err="1" smtClean="0"/>
              <a:t>гингко-билоба</a:t>
            </a:r>
            <a:r>
              <a:rPr lang="ru-RU" dirty="0" smtClean="0"/>
              <a:t>, пищевых добавок и пр.);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вовлечение микроокружения пациентов с развитием эмоционального выгорания, финансовое бремя.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Хорошие новости: возможности влияния на управляемые факторы риска развития деменции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малоподвижный образ жизни, ожирение, несбалансированное питание, употребление табака и злоупотребление алкоголем, сахарный диабет и артериальная гипертензия;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депрессия среднего возраста, низкий уровень образования, социальная изоляция и отсутствие активной интеллектуальной деятельности;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возможности доклинической диагностики деменции и активная разработка технологий вмешательства (стволовые клетки, антитела к тау-протеину, омега-3-жирные кислоты и пр.). </a:t>
            </a:r>
            <a:endParaRPr lang="ru-RU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Актуальность проблемы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2" descr="D:\Новые материалы\Деменция\people-with-dementia-incre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00188"/>
            <a:ext cx="828675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Глобальный план действий сектора общественного здравоохранения по реагированию на деменцию </a:t>
            </a:r>
            <a:endParaRPr lang="ru-RU" altLang="ru-RU" sz="2800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79388" y="1417638"/>
            <a:ext cx="8856662" cy="47085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altLang="ru-RU" b="1" smtClean="0">
              <a:solidFill>
                <a:srgbClr val="00B05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altLang="ru-RU" smtClean="0"/>
              <a:t>Цель глобального плана действий сектора общественного здравоохранения по реагированию на деменцию –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mtClean="0"/>
              <a:t>улучшить жизнь людей с деменцией, лиц, осуществляющих за ними уход, и их семей, при этом сократив последствия деменции для них и для их сообществ и стран</a:t>
            </a:r>
            <a:endParaRPr lang="ru-RU" altLang="ru-RU" b="1" smtClean="0">
              <a:solidFill>
                <a:srgbClr val="00B050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Основные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направления деятельности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ru-RU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Деменция как один из приоритетов общественного здравоохранения. 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Осведомленность о деменции и доброжелательное отношение к людям с деменцией.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Снижение риска деменции.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Диагностика, лечение, уход и поддержка при деменции.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Оказание поддержки лицам, осуществляющим уход.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Системы информации по деменции.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Исследования и инновации в области деменции.</a:t>
            </a:r>
            <a:endParaRPr lang="ru-RU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Наши проекты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доклиническая диагностика деменции;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«здоровье для каждого» - осведомленность общества о проблеме деменции;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диагностика деменции: расширение линии «первого контакта»;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социально-медицинская реабилитация пациентов с деменцией в специализированных учреждениях: терапевтическая среда.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188913"/>
            <a:ext cx="9144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ДОКЛИНИЧЕСКАЯ ДИАГНОСТИКА ДЕМЕНЦИИ: </a:t>
            </a:r>
            <a:r>
              <a:rPr lang="ru-RU" sz="2800" b="1" cap="all" dirty="0" err="1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Буккальный</a:t>
            </a:r>
            <a:r>
              <a:rPr lang="ru-RU" sz="2800" b="1" cap="all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эпителий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i="1" cap="all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новый объект </a:t>
            </a:r>
            <a:r>
              <a:rPr lang="ru-RU" sz="1800" i="1" cap="all" dirty="0" err="1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неинвазивной</a:t>
            </a:r>
            <a:r>
              <a:rPr lang="ru-RU" sz="1800" i="1" cap="all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молекулярной диагностики заболеваний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313" y="3284538"/>
            <a:ext cx="3889375" cy="936625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FF0000"/>
                </a:solidFill>
              </a:rPr>
              <a:t>иммуноцитохимия</a:t>
            </a:r>
            <a:r>
              <a:rPr lang="ru-RU" sz="2000" b="1" dirty="0">
                <a:solidFill>
                  <a:srgbClr val="FF0000"/>
                </a:solidFill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жидкостная цитология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1484313"/>
            <a:ext cx="2016125" cy="792162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FF0000"/>
                </a:solidFill>
              </a:rPr>
              <a:t>аутопсийный</a:t>
            </a:r>
            <a:r>
              <a:rPr lang="ru-RU" sz="2000" b="1" dirty="0">
                <a:solidFill>
                  <a:srgbClr val="FF0000"/>
                </a:solidFill>
              </a:rPr>
              <a:t> материал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00338" y="1484313"/>
            <a:ext cx="2087562" cy="792162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FF0000"/>
                </a:solidFill>
              </a:rPr>
              <a:t>биопсийный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материал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25" y="1484313"/>
            <a:ext cx="2016125" cy="792162"/>
          </a:xfrm>
          <a:prstGeom prst="rect">
            <a:avLst/>
          </a:prstGeom>
          <a:solidFill>
            <a:srgbClr val="FFF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FF0000"/>
                </a:solidFill>
              </a:rPr>
              <a:t>буккальный</a:t>
            </a:r>
            <a:r>
              <a:rPr lang="ru-RU" sz="2000" b="1" dirty="0">
                <a:solidFill>
                  <a:srgbClr val="FF0000"/>
                </a:solidFill>
              </a:rPr>
              <a:t> эпителий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7313" y="4581525"/>
            <a:ext cx="3889375" cy="576263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изучение экспрессии сигнальных молекул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35375" y="5661025"/>
            <a:ext cx="2305050" cy="1008063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оценка эффективности лечения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088" y="5732463"/>
            <a:ext cx="1908175" cy="936625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диагностика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4025" y="5661025"/>
            <a:ext cx="1981200" cy="1052513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прогноз течения заболевания</a:t>
            </a:r>
          </a:p>
        </p:txBody>
      </p: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>
            <a:off x="1331913" y="2276475"/>
            <a:ext cx="2160587" cy="936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79838" y="2276475"/>
            <a:ext cx="0" cy="1008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795963" y="2276475"/>
            <a:ext cx="1079500" cy="100806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>
            <a:off x="4572000" y="4221163"/>
            <a:ext cx="0" cy="360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692275" y="5157788"/>
            <a:ext cx="129540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572000" y="5157788"/>
            <a:ext cx="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651500" y="5157788"/>
            <a:ext cx="1873250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0" y="2492375"/>
            <a:ext cx="2484438" cy="1441450"/>
          </a:xfrm>
          <a:prstGeom prst="ellipse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FF0000"/>
                </a:solidFill>
              </a:rPr>
              <a:t>инвазивность</a:t>
            </a:r>
            <a:r>
              <a:rPr lang="ru-RU" sz="1600" b="1" dirty="0">
                <a:solidFill>
                  <a:srgbClr val="FF0000"/>
                </a:solidFill>
              </a:rPr>
              <a:t> (материал не всегда доступен)</a:t>
            </a:r>
          </a:p>
        </p:txBody>
      </p:sp>
      <p:sp>
        <p:nvSpPr>
          <p:cNvPr id="37" name="Овал 36"/>
          <p:cNvSpPr/>
          <p:nvPr/>
        </p:nvSpPr>
        <p:spPr>
          <a:xfrm>
            <a:off x="6516688" y="2349500"/>
            <a:ext cx="2627312" cy="1584325"/>
          </a:xfrm>
          <a:prstGeom prst="ellipse">
            <a:avLst/>
          </a:prstGeom>
          <a:solidFill>
            <a:srgbClr val="FFF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FF0000"/>
                </a:solidFill>
              </a:rPr>
              <a:t>Неинвазивность</a:t>
            </a:r>
            <a:r>
              <a:rPr lang="ru-RU" sz="1600" b="1" dirty="0">
                <a:solidFill>
                  <a:srgbClr val="FF0000"/>
                </a:solidFill>
              </a:rPr>
              <a:t> (материал легко доступен)</a:t>
            </a:r>
          </a:p>
        </p:txBody>
      </p:sp>
      <p:pic>
        <p:nvPicPr>
          <p:cNvPr id="266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000625"/>
            <a:ext cx="928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«Здоровье для каждого»: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устарело по форме подачи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7651" name="Содержимое 3" descr="zdorovoe-pitanie-8148-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628775"/>
            <a:ext cx="6659562" cy="4900613"/>
          </a:xfrm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500" b="1" smtClean="0">
                <a:solidFill>
                  <a:srgbClr val="00B050"/>
                </a:solidFill>
              </a:rPr>
              <a:t>«Здоровье для каждого»: </a:t>
            </a:r>
            <a:br>
              <a:rPr lang="ru-RU" altLang="ru-RU" sz="3500" b="1" smtClean="0">
                <a:solidFill>
                  <a:srgbClr val="00B050"/>
                </a:solidFill>
              </a:rPr>
            </a:br>
            <a:r>
              <a:rPr lang="ru-RU" altLang="ru-RU" sz="3500" b="1" smtClean="0">
                <a:solidFill>
                  <a:srgbClr val="00B050"/>
                </a:solidFill>
              </a:rPr>
              <a:t>новые формы информирования людей</a:t>
            </a:r>
          </a:p>
        </p:txBody>
      </p:sp>
      <p:pic>
        <p:nvPicPr>
          <p:cNvPr id="28675" name="Содержимое 3" descr="15541289_1269768126402651_6373661237428060373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471613"/>
            <a:ext cx="5111750" cy="5113337"/>
          </a:xfrm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310313"/>
            <a:ext cx="9286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Медицинское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просвещение общества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Содержимое 6" descr="22366256_1403467069774550_4440661767574333693_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341438"/>
            <a:ext cx="6632575" cy="5111750"/>
          </a:xfrm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dirty="0" lang="ru-RU" smtClean="0">
                <a:solidFill>
                  <a:srgbClr val="00B050"/>
                </a:solidFill>
              </a:rPr>
              <a:t>Блоги и социальные сети</a:t>
            </a:r>
            <a:endParaRPr b="1" dirty="0" lang="ru-RU">
              <a:solidFill>
                <a:srgbClr val="00B050"/>
              </a:solidFill>
            </a:endParaRPr>
          </a:p>
        </p:txBody>
      </p:sp>
      <p:pic>
        <p:nvPicPr>
          <p:cNvPr descr="соцсети.png" id="30723" name="Содержимое 3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/>
          <a:stretch>
            <a:fillRect/>
          </a:stretch>
        </p:blipFill>
        <p:spPr>
          <a:xfrm>
            <a:off x="546100" y="1125538"/>
            <a:ext cx="8597900" cy="5227637"/>
          </a:xfrm>
        </p:spPr>
      </p:pic>
      <p:pic>
        <p:nvPicPr>
          <p:cNvPr id="3072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Интерактивные мастер-классы</a:t>
            </a:r>
          </a:p>
        </p:txBody>
      </p:sp>
      <p:pic>
        <p:nvPicPr>
          <p:cNvPr id="31747" name="Содержимое 3" descr="IMG_227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417638"/>
            <a:ext cx="4975225" cy="4975225"/>
          </a:xfrm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Пилотный проект «Пожилой человек и деменция» в Витебской и Белгородской областях </a:t>
            </a:r>
          </a:p>
        </p:txBody>
      </p:sp>
      <p:pic>
        <p:nvPicPr>
          <p:cNvPr id="32771" name="Содержимое 3" descr="11666146_772994419488488_5796181583114123166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17638"/>
            <a:ext cx="8045450" cy="4687887"/>
          </a:xfrm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269038"/>
            <a:ext cx="10001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Актуальность проблемы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425575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недостаточный уровень развития современного гериатрического подхода в отечественном здравоохранении;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гиподиагностика</a:t>
            </a:r>
            <a:r>
              <a:rPr lang="ru-RU" dirty="0" smtClean="0"/>
              <a:t> когнитивных расстройств и деменции, особенно на ранних этапах;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мультикультурный</a:t>
            </a:r>
            <a:r>
              <a:rPr lang="ru-RU" dirty="0" smtClean="0"/>
              <a:t> взгляд на деменцию: в разных культурных системах отношение к функциональной способности разное и зависит от социальных отношений в регионе, уровня образования, отношения к пожилому человеку.  </a:t>
            </a:r>
            <a:endParaRPr lang="ru-RU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Содержание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1). Обучение социальных работников: система семинаров, продолжительность 24 часа;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2). Совершенствование терапевтической среды в стационарных учреждениях;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3). «Кабинеты деменции» в территориальных центрах социального обслуживания: раннее выявление, сопровождение пациента, сопровождение родственников;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4). Информирование общества;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5). Внедрение </a:t>
            </a:r>
            <a:r>
              <a:rPr lang="en-US" dirty="0" smtClean="0"/>
              <a:t>IT-</a:t>
            </a:r>
            <a:r>
              <a:rPr lang="ru-RU" dirty="0" smtClean="0"/>
              <a:t>технологий в обеспечение преемственности здравоохранение – социальная служба.</a:t>
            </a:r>
            <a:endParaRPr lang="ru-RU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269038"/>
            <a:ext cx="10001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Серия образовательных семинаров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4819" name="Содержимое 4" descr="13607938_1180930751949578_550426546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  <p:pic>
        <p:nvPicPr>
          <p:cNvPr id="34820" name="Picture 2" descr="https://scontent-arn2-1.xx.fbcdn.net/v/t1.0-9/13592770_1060337494033303_515052962216448866_n.jpg?oh=31adbfeebf7e8d5bc2148a1ba0f418ff&amp;oe=58536A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4286250"/>
            <a:ext cx="44529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212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   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Концепция </a:t>
            </a:r>
          </a:p>
        </p:txBody>
      </p:sp>
      <p:pic>
        <p:nvPicPr>
          <p:cNvPr id="35844" name="Содержимое 3" descr="9398fac956c868aa817372f38de4945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http://export.by/data/Image/Image/6d2cvitebsk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714500"/>
            <a:ext cx="44291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5930900"/>
            <a:ext cx="1573212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000" b="1" smtClean="0">
                <a:solidFill>
                  <a:srgbClr val="00B050"/>
                </a:solidFill>
              </a:rPr>
              <a:t>Клинико-реабилитационные гериатрические группы (О.Н.Старцева, А.Н.Ильницкий, 2016)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2300" smtClean="0"/>
              <a:t>1. Активные пациенты с отсутствием или легкими нарушениями гериатрического статуса.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300" smtClean="0"/>
              <a:t>2. Пациенты с умеренными нарушениями гериатрического статуса.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300" smtClean="0"/>
              <a:t>2.1. Пациенты с ведущим умеренным когнитивным дефицитом.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300" smtClean="0"/>
              <a:t>2.2. Пациенты с ведущими умеренными двигательными нарушениями.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300" smtClean="0"/>
              <a:t>3. Пациенты с тяжелыми нарушениями гериатрического статуса.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300" smtClean="0"/>
              <a:t>3.1. Пациенты с умеренным/тяжелым когнитивным дефицитом или умеренными/тяжелыми двигательными нарушениями.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300" smtClean="0"/>
              <a:t>3.2. Терминальная стадия старческой астении.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5930900"/>
            <a:ext cx="1573212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000" b="1" smtClean="0">
                <a:solidFill>
                  <a:srgbClr val="00B050"/>
                </a:solidFill>
              </a:rPr>
              <a:t>Компоненты терапевтической среды (О.Н.Старцева, А.Н.Ильницкий, 2016)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интерьерный и экстерьерный компоненты среды;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социально-медицинские меры;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психолого-педагогические мероприятия, направленные на создание благоприятных условий, как для жизни, так и для реабилитации пожилого человека, исключающие воздействие потенциально неблагоприятных факторов.</a:t>
            </a:r>
            <a:endParaRPr lang="ru-RU" dirty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5930900"/>
            <a:ext cx="1573212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Элементы терапевтической среды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8916" name="Picture 2" descr="https://scontent-arn2-1.xx.fbcdn.net/v/t1.0-9/13615203_1060337547366631_3027284708223797719_n.jpg?oh=6d6c5735bc7c6f3ba11ba512c0653e41&amp;oe=584A29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828675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5930900"/>
            <a:ext cx="1573212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500" b="1" smtClean="0">
                <a:solidFill>
                  <a:srgbClr val="00B050"/>
                </a:solidFill>
              </a:rPr>
              <a:t>Луначарский психоневрологический дом-интернат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9940" name="Picture 2" descr="http://vitvesti.by/cache/039_images_070_thumb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443038"/>
            <a:ext cx="821531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5930900"/>
            <a:ext cx="1573212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Расширяем «линию контакта»</a:t>
            </a:r>
          </a:p>
        </p:txBody>
      </p:sp>
      <p:pic>
        <p:nvPicPr>
          <p:cNvPr id="40963" name="Содержимое 3" descr="IMG_22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428750"/>
            <a:ext cx="7000875" cy="5143500"/>
          </a:xfrm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269038"/>
            <a:ext cx="10001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725"/>
          </a:xfrm>
        </p:spPr>
        <p:txBody>
          <a:bodyPr/>
          <a:lstStyle/>
          <a:p>
            <a:pPr eaLnBrk="1" hangingPunct="1"/>
            <a:r>
              <a:rPr lang="ru-RU" altLang="ru-RU" sz="3500" b="1" smtClean="0">
                <a:solidFill>
                  <a:srgbClr val="00B050"/>
                </a:solidFill>
              </a:rPr>
              <a:t>Специальная сессия ВОЗ</a:t>
            </a:r>
          </a:p>
        </p:txBody>
      </p:sp>
      <p:pic>
        <p:nvPicPr>
          <p:cNvPr id="41987" name="Содержимое 3" descr="14581291_1043366155784645_495203315025187547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1052513"/>
            <a:ext cx="8343900" cy="5472112"/>
          </a:xfrm>
        </p:spPr>
      </p:pic>
      <p:pic>
        <p:nvPicPr>
          <p:cNvPr id="41988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6072188"/>
            <a:ext cx="13303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ru-RU" altLang="ru-RU" sz="3700" b="1" smtClean="0">
                <a:solidFill>
                  <a:srgbClr val="00B050"/>
                </a:solidFill>
              </a:rPr>
              <a:t>«Союз охраны психического здоровья»: федеральное внедрение</a:t>
            </a:r>
          </a:p>
        </p:txBody>
      </p:sp>
      <p:pic>
        <p:nvPicPr>
          <p:cNvPr id="43011" name="Содержимое 3" descr="15036179_1076400615814532_1767129720437241576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43063"/>
            <a:ext cx="4214813" cy="5214937"/>
          </a:xfrm>
        </p:spPr>
      </p:pic>
      <p:pic>
        <p:nvPicPr>
          <p:cNvPr id="43012" name="Picture 2" descr="C:\Users\Lenovo\Pictures\Фото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643063"/>
            <a:ext cx="4929187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6215063"/>
            <a:ext cx="1090612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Странности в поведении: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диагноз «ставит» сосед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147" name="Содержимое 3" descr="108809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188" y="1714500"/>
            <a:ext cx="3929062" cy="4643438"/>
          </a:xfrm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269038"/>
            <a:ext cx="10001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700" b="1" smtClean="0">
                <a:solidFill>
                  <a:srgbClr val="00B050"/>
                </a:solidFill>
              </a:rPr>
              <a:t>Объединение поддерживает инициативы: мы поехали в Воложин!</a:t>
            </a:r>
          </a:p>
        </p:txBody>
      </p:sp>
      <p:pic>
        <p:nvPicPr>
          <p:cNvPr id="44035" name="Содержимое 3" descr="15037210_1080308935423700_8189589894319404720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14500"/>
            <a:ext cx="3000375" cy="5143500"/>
          </a:xfrm>
        </p:spPr>
      </p:pic>
      <p:pic>
        <p:nvPicPr>
          <p:cNvPr id="44036" name="Picture 2" descr="C:\Users\Lenovo\Pictures\15055787_1080309132090347_189259084952331238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14500"/>
            <a:ext cx="61436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269038"/>
            <a:ext cx="10001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altLang="ru-RU" b="1" smtClean="0">
              <a:solidFill>
                <a:srgbClr val="00B05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altLang="ru-RU" b="1" smtClean="0">
              <a:solidFill>
                <a:srgbClr val="00B05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altLang="ru-RU" b="1" smtClean="0">
                <a:solidFill>
                  <a:srgbClr val="00B050"/>
                </a:solidFill>
              </a:rPr>
              <a:t>ПЕРСПЕКТИВЫ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269038"/>
            <a:ext cx="10001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altLang="ru-RU" b="1" smtClean="0">
              <a:solidFill>
                <a:srgbClr val="00B05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altLang="ru-RU" b="1" smtClean="0">
              <a:solidFill>
                <a:srgbClr val="00B05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US" altLang="ru-RU" b="1" smtClean="0">
                <a:solidFill>
                  <a:srgbClr val="00B050"/>
                </a:solidFill>
              </a:rPr>
              <a:t>Independent living in an ageing society through innovative ICT solutions</a:t>
            </a:r>
            <a:r>
              <a:rPr lang="ru-RU" altLang="ru-RU" b="1" smtClean="0">
                <a:solidFill>
                  <a:srgbClr val="00B050"/>
                </a:solidFill>
              </a:rPr>
              <a:t> (</a:t>
            </a:r>
            <a:r>
              <a:rPr lang="en-US" altLang="ru-RU" b="1" smtClean="0">
                <a:solidFill>
                  <a:srgbClr val="00B050"/>
                </a:solidFill>
              </a:rPr>
              <a:t>I 2020)</a:t>
            </a:r>
            <a:r>
              <a:rPr lang="ru-RU" altLang="ru-RU" b="1" smtClean="0">
                <a:solidFill>
                  <a:srgbClr val="00B050"/>
                </a:solidFill>
              </a:rPr>
              <a:t>: основные направления</a:t>
            </a:r>
            <a:endParaRPr lang="en-US" altLang="ru-RU" b="1" smtClean="0">
              <a:solidFill>
                <a:srgbClr val="00B050"/>
              </a:solidFill>
            </a:endParaRPr>
          </a:p>
          <a:p>
            <a:pPr eaLnBrk="1" hangingPunct="1"/>
            <a:endParaRPr lang="ru-RU" altLang="ru-RU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269038"/>
            <a:ext cx="10001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Устройства-роботы для пациентов с деменцией (проект </a:t>
            </a:r>
            <a:r>
              <a:rPr lang="en-US" b="1" i="1" dirty="0" smtClean="0">
                <a:solidFill>
                  <a:srgbClr val="00B050"/>
                </a:solidFill>
              </a:rPr>
              <a:t>MARIO</a:t>
            </a:r>
            <a:r>
              <a:rPr lang="ru-RU" b="1" i="1" dirty="0" smtClean="0">
                <a:solidFill>
                  <a:srgbClr val="00B050"/>
                </a:solidFill>
              </a:rPr>
              <a:t>)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7107" name="Содержимое 3" descr="1885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609725"/>
            <a:ext cx="4824413" cy="4929188"/>
          </a:xfrm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269038"/>
            <a:ext cx="10001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Снижение риска падений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(проект</a:t>
            </a:r>
            <a:r>
              <a:rPr lang="en-US" b="1" dirty="0" smtClean="0">
                <a:solidFill>
                  <a:srgbClr val="00B050"/>
                </a:solidFill>
              </a:rPr>
              <a:t> ISTOPPFALLS</a:t>
            </a:r>
            <a:r>
              <a:rPr lang="ru-RU" b="1" dirty="0" smtClean="0">
                <a:solidFill>
                  <a:srgbClr val="00B050"/>
                </a:solidFill>
              </a:rPr>
              <a:t>)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8131" name="Содержимое 3" descr="1885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609725"/>
            <a:ext cx="6048375" cy="4900613"/>
          </a:xfrm>
        </p:spPr>
      </p:pic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310313"/>
            <a:ext cx="9286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B050"/>
                </a:solidFill>
              </a:rPr>
              <a:t>Высокотехнологичные устройства для профилактики падений (проект </a:t>
            </a:r>
            <a:r>
              <a:rPr lang="en-US" altLang="ru-RU" sz="3200" b="1" smtClean="0">
                <a:solidFill>
                  <a:srgbClr val="00B050"/>
                </a:solidFill>
              </a:rPr>
              <a:t>I-DONT-FALL</a:t>
            </a:r>
            <a:r>
              <a:rPr lang="ru-RU" altLang="ru-RU" sz="3200" b="1" smtClean="0">
                <a:solidFill>
                  <a:srgbClr val="00B050"/>
                </a:solidFill>
              </a:rPr>
              <a:t>) </a:t>
            </a:r>
          </a:p>
        </p:txBody>
      </p:sp>
      <p:pic>
        <p:nvPicPr>
          <p:cNvPr id="49155" name="Содержимое 3" descr="1885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493838"/>
            <a:ext cx="6702425" cy="5103812"/>
          </a:xfrm>
        </p:spPr>
      </p:pic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6357938"/>
            <a:ext cx="8493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Доступные беспроводные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детекторы падений (проект </a:t>
            </a:r>
            <a:r>
              <a:rPr lang="en-US" b="1" i="1" dirty="0" smtClean="0">
                <a:solidFill>
                  <a:srgbClr val="00B050"/>
                </a:solidFill>
              </a:rPr>
              <a:t>FATE</a:t>
            </a:r>
            <a:r>
              <a:rPr lang="ru-RU" b="1" i="1" dirty="0" smtClean="0">
                <a:solidFill>
                  <a:srgbClr val="00B050"/>
                </a:solidFill>
              </a:rPr>
              <a:t>)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0179" name="Содержимое 3" descr="1885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28775"/>
            <a:ext cx="6265862" cy="5011738"/>
          </a:xfrm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310313"/>
            <a:ext cx="9286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b="1" smtClean="0">
                <a:solidFill>
                  <a:srgbClr val="00B050"/>
                </a:solidFill>
              </a:rPr>
              <a:t>Высокотехнологичная поддержка пациентов с деменцией (</a:t>
            </a:r>
            <a:r>
              <a:rPr lang="en-US" altLang="ru-RU" sz="3400" b="1" smtClean="0">
                <a:solidFill>
                  <a:srgbClr val="00B050"/>
                </a:solidFill>
              </a:rPr>
              <a:t>DEM@CARE </a:t>
            </a:r>
            <a:r>
              <a:rPr lang="ru-RU" altLang="ru-RU" sz="3400" b="1" smtClean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51203" name="Содержимое 3" descr="1885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547813"/>
            <a:ext cx="6553200" cy="4572000"/>
          </a:xfrm>
        </p:spPr>
      </p:pic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310313"/>
            <a:ext cx="9286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000" b="1" smtClean="0">
                <a:solidFill>
                  <a:srgbClr val="00B050"/>
                </a:solidFill>
              </a:rPr>
              <a:t>Персонализированные устройства для поддержания независимости (</a:t>
            </a:r>
            <a:r>
              <a:rPr lang="en-US" altLang="ru-RU" sz="3000" b="1" smtClean="0">
                <a:solidFill>
                  <a:srgbClr val="00B050"/>
                </a:solidFill>
              </a:rPr>
              <a:t>ALFRED</a:t>
            </a:r>
            <a:r>
              <a:rPr lang="ru-RU" altLang="ru-RU" sz="3000" b="1" smtClean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52227" name="Содержимое 3" descr="1885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43063"/>
            <a:ext cx="6357938" cy="4786312"/>
          </a:xfrm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310313"/>
            <a:ext cx="9286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B050"/>
                </a:solidFill>
              </a:rPr>
              <a:t>Новые исследования: когнитивные расстройства и синдром хронического информационного истощения </a:t>
            </a:r>
          </a:p>
        </p:txBody>
      </p:sp>
      <p:pic>
        <p:nvPicPr>
          <p:cNvPr id="53251" name="Содержимое 3" descr="22045805_1389302881190969_9117885442073716730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225" y="1604963"/>
            <a:ext cx="5143500" cy="5143500"/>
          </a:xfrm>
        </p:spPr>
      </p:pic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310313"/>
            <a:ext cx="9286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B050"/>
                </a:solidFill>
              </a:rPr>
              <a:t>Деменция – важная гериатрическая проблема! Всемирный доклад </a:t>
            </a:r>
            <a:br>
              <a:rPr lang="ru-RU" altLang="ru-RU" sz="3200" b="1" smtClean="0">
                <a:solidFill>
                  <a:srgbClr val="00B050"/>
                </a:solidFill>
              </a:rPr>
            </a:br>
            <a:r>
              <a:rPr lang="ru-RU" altLang="ru-RU" sz="3200" b="1" smtClean="0">
                <a:solidFill>
                  <a:srgbClr val="00B050"/>
                </a:solidFill>
              </a:rPr>
              <a:t>о старении и здоровье (ВОЗ, 2015)</a:t>
            </a:r>
            <a:endParaRPr lang="ru-RU" altLang="ru-RU" sz="3000" b="1" smtClean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5788" y="1875769"/>
          <a:ext cx="8229600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53175"/>
            <a:ext cx="857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2" descr="https://www.alta.ru/images/news/external/2017/53376_170510120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229225"/>
            <a:ext cx="18049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С чего начинать в практическом здравоохранении?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обучение врачей гериатрическому подходу;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повсеместное (здравоохранение, социальные службы, общественные организации, волонтеры и пр.) внедрение скрининга на наличие когнитивных нарушений, разработка и внедрение алгоритма действий при выявлении проблемы;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создание терапевтической среды;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повышение осведомленности общества.</a:t>
            </a:r>
            <a:endParaRPr lang="ru-RU" dirty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269038"/>
            <a:ext cx="10001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hlinkClick r:id="rId2"/>
              </a:rPr>
              <a:t/>
            </a:r>
            <a:br>
              <a:rPr lang="en-US" b="1" dirty="0" smtClean="0">
                <a:solidFill>
                  <a:srgbClr val="00B050"/>
                </a:solidFill>
                <a:hlinkClick r:id="rId2"/>
              </a:rPr>
            </a:br>
            <a:r>
              <a:rPr lang="en-US" b="1" dirty="0" smtClean="0">
                <a:solidFill>
                  <a:srgbClr val="00B050"/>
                </a:solidFill>
              </a:rPr>
              <a:t>www.gerontolog.info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5299" name="Содержимое 3" descr="сайт 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275" y="1123950"/>
            <a:ext cx="8264525" cy="5135563"/>
          </a:xfrm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6357938"/>
            <a:ext cx="8493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00B050"/>
                </a:solidFill>
              </a:rPr>
              <a:t>www.gerontology.by</a:t>
            </a:r>
            <a:endParaRPr lang="ru-RU" altLang="ru-RU" b="1" smtClean="0">
              <a:solidFill>
                <a:srgbClr val="00B050"/>
              </a:solidFill>
            </a:endParaRPr>
          </a:p>
        </p:txBody>
      </p:sp>
      <p:pic>
        <p:nvPicPr>
          <p:cNvPr id="56323" name="Содержимое 3" descr="сайт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500188"/>
            <a:ext cx="8048625" cy="5000625"/>
          </a:xfrm>
        </p:spPr>
      </p:pic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6286500"/>
            <a:ext cx="9699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Удачи в уходящем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и наступающем году!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7347" name="Содержимое 3" descr="23622053_1438215932966330_8612747866824724222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417638"/>
            <a:ext cx="3960813" cy="5324475"/>
          </a:xfrm>
        </p:spPr>
      </p:pic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310313"/>
            <a:ext cx="9286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altLang="ru-RU" b="1" smtClean="0">
              <a:solidFill>
                <a:srgbClr val="00B05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altLang="ru-RU" b="1" smtClean="0">
              <a:solidFill>
                <a:srgbClr val="00B05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altLang="ru-RU" b="1" smtClean="0">
              <a:solidFill>
                <a:srgbClr val="00B05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altLang="ru-RU" b="1" smtClean="0">
                <a:solidFill>
                  <a:srgbClr val="00B050"/>
                </a:solidFill>
              </a:rPr>
              <a:t>СПАСИБО ЗА ВНИМАНИЕ!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6357938"/>
            <a:ext cx="8493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mtClean="0"/>
              <a:t>    </a:t>
            </a:r>
          </a:p>
          <a:p>
            <a:pPr eaLnBrk="1" hangingPunct="1">
              <a:buFont typeface="Arial" charset="0"/>
              <a:buNone/>
            </a:pPr>
            <a:endParaRPr lang="ru-RU" altLang="ru-RU" b="1" smtClean="0"/>
          </a:p>
          <a:p>
            <a:pPr algn="ctr" eaLnBrk="1" hangingPunct="1">
              <a:buFont typeface="Arial" charset="0"/>
              <a:buNone/>
            </a:pPr>
            <a:r>
              <a:rPr lang="ru-RU" altLang="ru-RU" b="1" smtClean="0"/>
              <a:t>    </a:t>
            </a:r>
            <a:r>
              <a:rPr lang="ru-RU" altLang="ru-RU" b="1" smtClean="0">
                <a:solidFill>
                  <a:srgbClr val="00B050"/>
                </a:solidFill>
              </a:rPr>
              <a:t>ЦЕЛЬ СОВРЕМЕННОЙ ГЕРИАТРИИ – ДОБИТЬСЯ МАКСИМАЛЬНОЙ СТЕПЕНИ САМОСТОЯТЕЛЬНОСТИ ЧЕЛОВЕКА</a:t>
            </a:r>
          </a:p>
        </p:txBody>
      </p:sp>
      <p:pic>
        <p:nvPicPr>
          <p:cNvPr id="819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6286500"/>
            <a:ext cx="968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ограничивает самостоятельность?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mtClean="0"/>
              <a:t>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mtClean="0"/>
              <a:t>   Гериатрические синдромы:</a:t>
            </a:r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Tx/>
              <a:buChar char="-"/>
            </a:pPr>
            <a:r>
              <a:rPr lang="ru-RU" altLang="ru-RU" smtClean="0"/>
              <a:t>соматические;</a:t>
            </a:r>
          </a:p>
          <a:p>
            <a:pPr eaLnBrk="1" hangingPunct="1">
              <a:buFontTx/>
              <a:buChar char="-"/>
            </a:pPr>
            <a:r>
              <a:rPr lang="ru-RU" altLang="ru-RU" smtClean="0"/>
              <a:t>психические;</a:t>
            </a:r>
          </a:p>
          <a:p>
            <a:pPr eaLnBrk="1" hangingPunct="1">
              <a:buFontTx/>
              <a:buChar char="-"/>
            </a:pPr>
            <a:r>
              <a:rPr lang="ru-RU" altLang="ru-RU" smtClean="0"/>
              <a:t>социальные.</a:t>
            </a:r>
          </a:p>
        </p:txBody>
      </p:sp>
      <p:pic>
        <p:nvPicPr>
          <p:cNvPr id="9220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310313"/>
            <a:ext cx="92868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Соматические синдромы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синдром недостаточного питания;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пролежни;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недержание мочи;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нарушения стула;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падения;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нарушения слуха и зрения;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саркопения;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болевой синдром.</a:t>
            </a:r>
          </a:p>
        </p:txBody>
      </p:sp>
      <p:pic>
        <p:nvPicPr>
          <p:cNvPr id="1024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6286500"/>
            <a:ext cx="968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Психические синдромы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деменция</a:t>
            </a:r>
            <a:r>
              <a:rPr lang="ru-RU" altLang="ru-RU" smtClean="0"/>
              <a:t>;</a:t>
            </a:r>
          </a:p>
          <a:p>
            <a:pPr eaLnBrk="1" hangingPunct="1"/>
            <a:r>
              <a:rPr lang="ru-RU" altLang="ru-RU" smtClean="0"/>
              <a:t>депрессия;</a:t>
            </a:r>
          </a:p>
          <a:p>
            <a:pPr eaLnBrk="1" hangingPunct="1"/>
            <a:r>
              <a:rPr lang="ru-RU" altLang="ru-RU" smtClean="0"/>
              <a:t>делирий;</a:t>
            </a:r>
          </a:p>
          <a:p>
            <a:pPr eaLnBrk="1" hangingPunct="1"/>
            <a:r>
              <a:rPr lang="ru-RU" altLang="ru-RU" smtClean="0"/>
              <a:t>нарушения поведения и адаптации.</a:t>
            </a:r>
          </a:p>
        </p:txBody>
      </p:sp>
      <p:pic>
        <p:nvPicPr>
          <p:cNvPr id="11268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267450"/>
            <a:ext cx="1000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1201</Words>
  <Application>Microsoft Office PowerPoint</Application>
  <PresentationFormat>Экран (4:3)</PresentationFormat>
  <Paragraphs>183</Paragraphs>
  <Slides>54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Calibri</vt:lpstr>
      <vt:lpstr>Arial</vt:lpstr>
      <vt:lpstr>Wingdings 2</vt:lpstr>
      <vt:lpstr>Times New Roman</vt:lpstr>
      <vt:lpstr>Tahoma</vt:lpstr>
      <vt:lpstr>Тема Office</vt:lpstr>
      <vt:lpstr>Диаграмма Microsoft Excel</vt:lpstr>
      <vt:lpstr>Глобальный план Всемирной организации здравоохранения по действиям сектора общественного здравоохранения по реагированию на деменцию в 2017–2025 гг. и его имплементация в отечественной гериатрической практике</vt:lpstr>
      <vt:lpstr>Актуальность проблемы</vt:lpstr>
      <vt:lpstr>Актуальность проблемы</vt:lpstr>
      <vt:lpstr>Странности в поведении:  диагноз «ставит» сосед</vt:lpstr>
      <vt:lpstr>Деменция – важная гериатрическая проблема! Всемирный доклад  о старении и здоровье (ВОЗ, 2015)</vt:lpstr>
      <vt:lpstr>Презентация PowerPoint</vt:lpstr>
      <vt:lpstr>Что ограничивает самостоятельность?</vt:lpstr>
      <vt:lpstr>Соматические синдромы</vt:lpstr>
      <vt:lpstr>Психические синдромы</vt:lpstr>
      <vt:lpstr>Социальные синдромы</vt:lpstr>
      <vt:lpstr>Пропедевтика гериатрии: синдром старческой астении и «гериатрический» каскад</vt:lpstr>
      <vt:lpstr>Пропедевтика гериатрии: гериатрический осмотр</vt:lpstr>
      <vt:lpstr>Презентация PowerPoint</vt:lpstr>
      <vt:lpstr>Гериатрический статус:  фокус на деменцию 1</vt:lpstr>
      <vt:lpstr>Гериатрический статус:  фокус на деменцию 2</vt:lpstr>
      <vt:lpstr>Гериатрический статус:  фокус на деменцию 3</vt:lpstr>
      <vt:lpstr>Проблемы деменции 1</vt:lpstr>
      <vt:lpstr>Проблемы деменции 2</vt:lpstr>
      <vt:lpstr>Хорошие новости: возможности влияния на управляемые факторы риска развития деменции</vt:lpstr>
      <vt:lpstr>Глобальный план действий сектора общественного здравоохранения по реагированию на деменцию </vt:lpstr>
      <vt:lpstr>Основные  направления деятельности</vt:lpstr>
      <vt:lpstr>Наши проекты</vt:lpstr>
      <vt:lpstr>Презентация PowerPoint</vt:lpstr>
      <vt:lpstr>«Здоровье для каждого»:  устарело по форме подачи</vt:lpstr>
      <vt:lpstr>«Здоровье для каждого»:  новые формы информирования людей</vt:lpstr>
      <vt:lpstr>Медицинское  просвещение общества</vt:lpstr>
      <vt:lpstr>Блоги и социальные сети</vt:lpstr>
      <vt:lpstr>Интерактивные мастер-классы</vt:lpstr>
      <vt:lpstr>Пилотный проект «Пожилой человек и деменция» в Витебской и Белгородской областях </vt:lpstr>
      <vt:lpstr>Содержание проекта</vt:lpstr>
      <vt:lpstr>Серия образовательных семинаров</vt:lpstr>
      <vt:lpstr>    </vt:lpstr>
      <vt:lpstr>Клинико-реабилитационные гериатрические группы (О.Н.Старцева, А.Н.Ильницкий, 2016)</vt:lpstr>
      <vt:lpstr>Компоненты терапевтической среды (О.Н.Старцева, А.Н.Ильницкий, 2016)</vt:lpstr>
      <vt:lpstr>Элементы терапевтической среды</vt:lpstr>
      <vt:lpstr>Луначарский психоневрологический дом-интернат</vt:lpstr>
      <vt:lpstr>Расширяем «линию контакта»</vt:lpstr>
      <vt:lpstr>Специальная сессия ВОЗ</vt:lpstr>
      <vt:lpstr>«Союз охраны психического здоровья»: федеральное внедрение</vt:lpstr>
      <vt:lpstr>Объединение поддерживает инициативы: мы поехали в Воложин!</vt:lpstr>
      <vt:lpstr>Презентация PowerPoint</vt:lpstr>
      <vt:lpstr>Презентация PowerPoint</vt:lpstr>
      <vt:lpstr>Устройства-роботы для пациентов с деменцией (проект MARIO)</vt:lpstr>
      <vt:lpstr>Снижение риска падений  (проект ISTOPPFALLS) </vt:lpstr>
      <vt:lpstr>Высокотехнологичные устройства для профилактики падений (проект I-DONT-FALL) </vt:lpstr>
      <vt:lpstr>Доступные беспроводные  детекторы падений (проект FATE)</vt:lpstr>
      <vt:lpstr>Высокотехнологичная поддержка пациентов с деменцией (DEM@CARE )</vt:lpstr>
      <vt:lpstr>Персонализированные устройства для поддержания независимости (ALFRED)</vt:lpstr>
      <vt:lpstr>Новые исследования: когнитивные расстройства и синдром хронического информационного истощения </vt:lpstr>
      <vt:lpstr>С чего начинать в практическом здравоохранении?</vt:lpstr>
      <vt:lpstr> www.gerontolog.info </vt:lpstr>
      <vt:lpstr>www.gerontology.by</vt:lpstr>
      <vt:lpstr>Удачи в уходящем  и наступающем году!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Глобальный план Всемирной организации здравоохранения по действиям сектора общественного здравоохранения по реагированию на деменцию в 2017–2025 гг. и его имплементация в отечественной гериатрической практике</dc:title>
  <dc:creator>Lenovo</dc:creator>
  <cp:lastModifiedBy>user</cp:lastModifiedBy>
  <cp:revision>117</cp:revision>
  <dcterms:created xsi:type="dcterms:W3CDTF">2017-09-30T06:02:04Z</dcterms:created>
  <dcterms:modified xsi:type="dcterms:W3CDTF">2017-12-06T07:51:17Z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1901021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D6.1.2</vt:lpwstr>
  </property>
</Properties>
</file>