
<file path=[Content_Types].xml><?xml version="1.0" encoding="utf-8"?>
<Types xmlns="http://schemas.openxmlformats.org/package/2006/content-types">
  <Default ContentType="image/png" Extension="png"/>
  <Default ContentType="application/vnd.openxmlformats-officedocument.oleObject" Extension="bin"/>
  <Default ContentType="image/jpeg" Extension="jpeg"/>
  <Default ContentType="application/vnd.openxmlformats-package.relationships+xml" Extension="rels"/>
  <Default ContentType="application/xml" Extension="xml"/>
  <Default ContentType="application/vnd.openxmlformats-officedocument.vmlDrawing" Extension="v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4" r:id="rId1"/>
    <p:sldMasterId id="2147484572" r:id="rId2"/>
  </p:sldMasterIdLst>
  <p:notesMasterIdLst>
    <p:notesMasterId r:id="rId33"/>
  </p:notesMasterIdLst>
  <p:handoutMasterIdLst>
    <p:handoutMasterId r:id="rId34"/>
  </p:handoutMasterIdLst>
  <p:sldIdLst>
    <p:sldId id="820" r:id="rId3"/>
    <p:sldId id="827" r:id="rId4"/>
    <p:sldId id="839" r:id="rId5"/>
    <p:sldId id="840" r:id="rId6"/>
    <p:sldId id="828" r:id="rId7"/>
    <p:sldId id="834" r:id="rId8"/>
    <p:sldId id="849" r:id="rId9"/>
    <p:sldId id="867" r:id="rId10"/>
    <p:sldId id="863" r:id="rId11"/>
    <p:sldId id="833" r:id="rId12"/>
    <p:sldId id="868" r:id="rId13"/>
    <p:sldId id="860" r:id="rId14"/>
    <p:sldId id="871" r:id="rId15"/>
    <p:sldId id="858" r:id="rId16"/>
    <p:sldId id="872" r:id="rId17"/>
    <p:sldId id="854" r:id="rId18"/>
    <p:sldId id="842" r:id="rId19"/>
    <p:sldId id="846" r:id="rId20"/>
    <p:sldId id="848" r:id="rId21"/>
    <p:sldId id="847" r:id="rId22"/>
    <p:sldId id="836" r:id="rId23"/>
    <p:sldId id="844" r:id="rId24"/>
    <p:sldId id="861" r:id="rId25"/>
    <p:sldId id="843" r:id="rId26"/>
    <p:sldId id="869" r:id="rId27"/>
    <p:sldId id="865" r:id="rId28"/>
    <p:sldId id="864" r:id="rId29"/>
    <p:sldId id="866" r:id="rId30"/>
    <p:sldId id="859" r:id="rId31"/>
    <p:sldId id="823" r:id="rId32"/>
  </p:sldIdLst>
  <p:sldSz cx="9144000" cy="6858000" type="screen4x3"/>
  <p:notesSz cx="9928225" cy="6797675"/>
  <p:defaultTextStyle>
    <a:defPPr>
      <a:defRPr lang="de-DE"/>
    </a:defPPr>
    <a:lvl1pPr algn="l" rtl="0" fontAlgn="base">
      <a:spcBef>
        <a:spcPct val="0"/>
      </a:spcBef>
      <a:spcAft>
        <a:spcPct val="0"/>
      </a:spcAft>
      <a:defRPr sz="1700"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sz="17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17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17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1700" kern="1200">
        <a:solidFill>
          <a:schemeClr val="tx1"/>
        </a:solidFill>
        <a:latin typeface="Arial" charset="0"/>
        <a:ea typeface="ＭＳ Ｐゴシック" pitchFamily="34" charset="-128"/>
        <a:cs typeface="+mn-cs"/>
      </a:defRPr>
    </a:lvl5pPr>
    <a:lvl6pPr marL="2286000" algn="l" defTabSz="914400" rtl="0" eaLnBrk="1" latinLnBrk="0" hangingPunct="1">
      <a:defRPr sz="1700" kern="1200">
        <a:solidFill>
          <a:schemeClr val="tx1"/>
        </a:solidFill>
        <a:latin typeface="Arial" charset="0"/>
        <a:ea typeface="ＭＳ Ｐゴシック" pitchFamily="34" charset="-128"/>
        <a:cs typeface="+mn-cs"/>
      </a:defRPr>
    </a:lvl6pPr>
    <a:lvl7pPr marL="2743200" algn="l" defTabSz="914400" rtl="0" eaLnBrk="1" latinLnBrk="0" hangingPunct="1">
      <a:defRPr sz="1700" kern="1200">
        <a:solidFill>
          <a:schemeClr val="tx1"/>
        </a:solidFill>
        <a:latin typeface="Arial" charset="0"/>
        <a:ea typeface="ＭＳ Ｐゴシック" pitchFamily="34" charset="-128"/>
        <a:cs typeface="+mn-cs"/>
      </a:defRPr>
    </a:lvl7pPr>
    <a:lvl8pPr marL="3200400" algn="l" defTabSz="914400" rtl="0" eaLnBrk="1" latinLnBrk="0" hangingPunct="1">
      <a:defRPr sz="1700" kern="1200">
        <a:solidFill>
          <a:schemeClr val="tx1"/>
        </a:solidFill>
        <a:latin typeface="Arial" charset="0"/>
        <a:ea typeface="ＭＳ Ｐゴシック" pitchFamily="34" charset="-128"/>
        <a:cs typeface="+mn-cs"/>
      </a:defRPr>
    </a:lvl8pPr>
    <a:lvl9pPr marL="3657600" algn="l" defTabSz="914400" rtl="0" eaLnBrk="1" latinLnBrk="0" hangingPunct="1">
      <a:defRPr sz="17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3399"/>
    <a:srgbClr val="0066FF"/>
    <a:srgbClr val="00CC66"/>
    <a:srgbClr val="00FF00"/>
    <a:srgbClr val="CCFF99"/>
    <a:srgbClr val="FF33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48" autoAdjust="0"/>
    <p:restoredTop sz="83454" autoAdjust="0"/>
  </p:normalViewPr>
  <p:slideViewPr>
    <p:cSldViewPr snapToGrid="0">
      <p:cViewPr>
        <p:scale>
          <a:sx n="70" d="100"/>
          <a:sy n="70" d="100"/>
        </p:scale>
        <p:origin x="-126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8354"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de-DE"/>
          </a:p>
        </p:txBody>
      </p:sp>
      <p:sp>
        <p:nvSpPr>
          <p:cNvPr id="228355" name="Rectangle 3"/>
          <p:cNvSpPr>
            <a:spLocks noGrp="1" noChangeArrowheads="1"/>
          </p:cNvSpPr>
          <p:nvPr>
            <p:ph type="dt" sz="quarter" idx="1"/>
          </p:nvPr>
        </p:nvSpPr>
        <p:spPr bwMode="auto">
          <a:xfrm>
            <a:off x="5622925" y="0"/>
            <a:ext cx="4303713" cy="33972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de-DE"/>
          </a:p>
        </p:txBody>
      </p:sp>
      <p:sp>
        <p:nvSpPr>
          <p:cNvPr id="228356" name="Rectangle 4"/>
          <p:cNvSpPr>
            <a:spLocks noGrp="1" noChangeArrowheads="1"/>
          </p:cNvSpPr>
          <p:nvPr>
            <p:ph type="ftr" sz="quarter" idx="2"/>
          </p:nvPr>
        </p:nvSpPr>
        <p:spPr bwMode="auto">
          <a:xfrm>
            <a:off x="0" y="6456363"/>
            <a:ext cx="4302125" cy="339725"/>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de-DE"/>
          </a:p>
        </p:txBody>
      </p:sp>
      <p:sp>
        <p:nvSpPr>
          <p:cNvPr id="228357" name="Rectangle 5"/>
          <p:cNvSpPr>
            <a:spLocks noGrp="1" noChangeArrowheads="1"/>
          </p:cNvSpPr>
          <p:nvPr>
            <p:ph type="sldNum" sz="quarter" idx="3"/>
          </p:nvPr>
        </p:nvSpPr>
        <p:spPr bwMode="auto">
          <a:xfrm>
            <a:off x="5622925" y="6456363"/>
            <a:ext cx="4303713" cy="339725"/>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r" eaLnBrk="1" hangingPunct="1">
              <a:defRPr sz="1200">
                <a:cs typeface="+mn-cs"/>
              </a:defRPr>
            </a:lvl1pPr>
          </a:lstStyle>
          <a:p>
            <a:pPr>
              <a:defRPr/>
            </a:pPr>
            <a:fld id="{9E563C94-1AED-4EC9-B777-5821A4A34D7B}" type="slidenum">
              <a:rPr lang="de-DE" altLang="de-DE"/>
              <a:pPr>
                <a:defRPr/>
              </a:pPr>
              <a:t>‹#›</a:t>
            </a:fld>
            <a:endParaRPr lang="de-DE" altLang="de-DE"/>
          </a:p>
        </p:txBody>
      </p:sp>
    </p:spTree>
    <p:extLst>
      <p:ext uri="{BB962C8B-B14F-4D97-AF65-F5344CB8AC3E}">
        <p14:creationId xmlns:p14="http://schemas.microsoft.com/office/powerpoint/2010/main" val="2760453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302125" cy="33972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de-DE"/>
          </a:p>
        </p:txBody>
      </p:sp>
      <p:sp>
        <p:nvSpPr>
          <p:cNvPr id="3075" name="Rectangle 3"/>
          <p:cNvSpPr>
            <a:spLocks noGrp="1" noChangeArrowheads="1"/>
          </p:cNvSpPr>
          <p:nvPr>
            <p:ph type="dt" idx="1"/>
          </p:nvPr>
        </p:nvSpPr>
        <p:spPr bwMode="auto">
          <a:xfrm>
            <a:off x="5622925" y="0"/>
            <a:ext cx="4303713" cy="33972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de-DE"/>
          </a:p>
        </p:txBody>
      </p:sp>
      <p:sp>
        <p:nvSpPr>
          <p:cNvPr id="33796"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92188" y="3228975"/>
            <a:ext cx="7943850" cy="3059113"/>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p>
            <a:pPr lvl="0"/>
            <a:r>
              <a:rPr lang="de-DE" altLang="de-DE" noProof="0" smtClean="0"/>
              <a:t>Textmasterformate durch Klicken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3078" name="Rectangle 6"/>
          <p:cNvSpPr>
            <a:spLocks noGrp="1" noChangeArrowheads="1"/>
          </p:cNvSpPr>
          <p:nvPr>
            <p:ph type="ftr" sz="quarter" idx="4"/>
          </p:nvPr>
        </p:nvSpPr>
        <p:spPr bwMode="auto">
          <a:xfrm>
            <a:off x="0" y="6456363"/>
            <a:ext cx="4302125" cy="339725"/>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de-DE"/>
          </a:p>
        </p:txBody>
      </p:sp>
      <p:sp>
        <p:nvSpPr>
          <p:cNvPr id="3079" name="Rectangle 7"/>
          <p:cNvSpPr>
            <a:spLocks noGrp="1" noChangeArrowheads="1"/>
          </p:cNvSpPr>
          <p:nvPr>
            <p:ph type="sldNum" sz="quarter" idx="5"/>
          </p:nvPr>
        </p:nvSpPr>
        <p:spPr bwMode="auto">
          <a:xfrm>
            <a:off x="5622925" y="6456363"/>
            <a:ext cx="4303713" cy="339725"/>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r" eaLnBrk="1" hangingPunct="1">
              <a:defRPr sz="1200">
                <a:cs typeface="+mn-cs"/>
              </a:defRPr>
            </a:lvl1pPr>
          </a:lstStyle>
          <a:p>
            <a:pPr>
              <a:defRPr/>
            </a:pPr>
            <a:fld id="{9A3E15AB-7534-44E6-8956-D4F13AE48F04}" type="slidenum">
              <a:rPr lang="de-DE" altLang="de-DE"/>
              <a:pPr>
                <a:defRPr/>
              </a:pPr>
              <a:t>‹#›</a:t>
            </a:fld>
            <a:endParaRPr lang="de-DE" altLang="de-DE"/>
          </a:p>
        </p:txBody>
      </p:sp>
    </p:spTree>
    <p:extLst>
      <p:ext uri="{BB962C8B-B14F-4D97-AF65-F5344CB8AC3E}">
        <p14:creationId xmlns:p14="http://schemas.microsoft.com/office/powerpoint/2010/main" val="765317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a:ln/>
        </p:spPr>
      </p:sp>
      <p:sp>
        <p:nvSpPr>
          <p:cNvPr id="348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ru-RU" smtClean="0">
                <a:ea typeface="ＭＳ Ｐゴシック" pitchFamily="34" charset="-128"/>
              </a:rPr>
              <a:t>Einführung in das Thema- Es war in Deutschland, wo A.A. vor mehr als 110 Jahren, 1906 erstmals einen eigenartigen schweren Krankheitsprozess der Hirnrinde beschrieb bei der berühmten Patienten Auguste Deter (hier auf dem Bild). Bis heute gibt es keine Heilung der Alzheimer Erkrankung und über die möglichen Ursachen/Auslöser der Erkrankung gibt es ebenso viele Theorien/Hypothesen, wie ein Konglomerat an Risikofaktoren. Einer davon ist das höhere Lebensalter und so steigt die Zahl der Erkrankten stetig an, da das durchschnittliche Lebensalter ebenso ansteigt. Bis heute ist die Alzheimer Erkrankung auch die Häufigste Demenzerkrankung und das Wissen darum, dass die Erkrankung an sich bereits im asymptomatischen Stadium weit vor Krankheitsausbruch beginnt, eröffnet in den letzten Jahren viele therapeutische Möglichkeiten.</a:t>
            </a:r>
          </a:p>
          <a:p>
            <a:r>
              <a:rPr lang="de-DE" altLang="ru-RU" b="1" smtClean="0">
                <a:ea typeface="ＭＳ Ｐゴシック" pitchFamily="34" charset="-128"/>
              </a:rPr>
              <a:t>Ich möchte Ihnen heute über den Patienten mit kognitiven Störungen und Demenz im deutschen Gesundheitswesen berichten und welche Angebote diese Patienten von Diagnostik, Therapie und Forschung sowie Prävention zu erwarten haben.</a:t>
            </a:r>
          </a:p>
        </p:txBody>
      </p:sp>
      <p:sp>
        <p:nvSpPr>
          <p:cNvPr id="34820"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03653837-04EC-49CC-8630-AA100514A45B}" type="slidenum">
              <a:rPr lang="de-DE" altLang="de-DE" smtClean="0"/>
              <a:pPr eaLnBrk="1" hangingPunct="1">
                <a:spcBef>
                  <a:spcPct val="0"/>
                </a:spcBef>
                <a:defRPr/>
              </a:pPr>
              <a:t>1</a:t>
            </a:fld>
            <a:endParaRPr lang="de-DE" alt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ru-RU" b="1" smtClean="0">
                <a:ea typeface="ＭＳ Ｐゴシック" pitchFamily="34" charset="-128"/>
              </a:rPr>
              <a:t>Ich möchte Ihnen heute über den Patienten mit kognitiven Störungen und Demenz im deutschen Gesundheitswesen berichten und welche Angebote diese Patienten von Diagnostik, Therapie und Forschung sowie Prävention zu erwarten haben.</a:t>
            </a:r>
          </a:p>
          <a:p>
            <a:endParaRPr lang="de-DE" altLang="ru-RU" smtClean="0">
              <a:ea typeface="ＭＳ Ｐゴシック" pitchFamily="34" charset="-128"/>
            </a:endParaRPr>
          </a:p>
        </p:txBody>
      </p:sp>
      <p:sp>
        <p:nvSpPr>
          <p:cNvPr id="35844"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71CBF512-6399-4D51-90A0-3E1F6F79C400}" type="slidenum">
              <a:rPr lang="de-DE" altLang="de-DE" smtClean="0"/>
              <a:pPr eaLnBrk="1" hangingPunct="1">
                <a:spcBef>
                  <a:spcPct val="0"/>
                </a:spcBef>
                <a:defRPr/>
              </a:pPr>
              <a:t>2</a:t>
            </a:fld>
            <a:endParaRPr lang="de-DE" alt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bildplatzhalter 1"/>
          <p:cNvSpPr>
            <a:spLocks noGrp="1" noRot="1" noChangeAspect="1" noTextEdit="1"/>
          </p:cNvSpPr>
          <p:nvPr>
            <p:ph type="sldImg"/>
          </p:nvPr>
        </p:nvSpPr>
        <p:spPr>
          <a:ln/>
        </p:spPr>
      </p:sp>
      <p:sp>
        <p:nvSpPr>
          <p:cNvPr id="3686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ru-RU" smtClean="0">
                <a:ea typeface="ＭＳ Ｐゴシック" pitchFamily="34" charset="-128"/>
              </a:rPr>
              <a:t>Gemäß der aktuellen wissenschaftlichen Expertise gehen wir von einem Kontinuum der AD aus das weit vor ersten Symptomen biochemisch beginnt.</a:t>
            </a:r>
          </a:p>
          <a:p>
            <a:r>
              <a:rPr lang="de-DE" altLang="ru-RU" smtClean="0">
                <a:ea typeface="ＭＳ Ｐゴシック" pitchFamily="34" charset="-128"/>
              </a:rPr>
              <a:t>Auf dieser vielzitierten Grafik zeigt sich die Hypothese, dass der Beginn der chronisch neurodegenerativen Erkrankung AD im asymptomatischen Stadium mit abgesenktem Abeta beginnt und in einem zweiten Schritt mit einem Anstieg des Tau-Werts zu rechnen ist, atrophische Veränderungen im MRT zeigen sich erst später, meist wenn bereits erste Symptome in Form von leichten kognitiven Störungen auftreten. Klinische Symptome einer Demenz lassen die Alzheimer Erkrankung(disease) dann erst zu einer tatsächlichen Demenz werden.</a:t>
            </a:r>
          </a:p>
        </p:txBody>
      </p:sp>
      <p:sp>
        <p:nvSpPr>
          <p:cNvPr id="36868"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9D7F580E-669D-4714-B782-6C66C5823850}" type="slidenum">
              <a:rPr lang="de-DE" altLang="de-DE" smtClean="0"/>
              <a:pPr eaLnBrk="1" hangingPunct="1">
                <a:spcBef>
                  <a:spcPct val="0"/>
                </a:spcBef>
                <a:defRPr/>
              </a:pPr>
              <a:t>4</a:t>
            </a:fld>
            <a:endParaRPr lang="de-DE" alt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раз слайда 1"/>
          <p:cNvSpPr>
            <a:spLocks noGrp="1" noRot="1" noChangeAspect="1" noTextEdit="1"/>
          </p:cNvSpPr>
          <p:nvPr>
            <p:ph type="sldImg"/>
          </p:nvPr>
        </p:nvSpPr>
        <p:spPr>
          <a:ln/>
        </p:spPr>
      </p:sp>
      <p:sp>
        <p:nvSpPr>
          <p:cNvPr id="37891" name="Заметки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ea typeface="ＭＳ Ｐゴシック" pitchFamily="34" charset="-128"/>
            </a:endParaRPr>
          </a:p>
        </p:txBody>
      </p:sp>
      <p:sp>
        <p:nvSpPr>
          <p:cNvPr id="37892" name="Номер слайда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97D77C39-1BE2-40CA-A6BB-A58272417D17}" type="slidenum">
              <a:rPr lang="de-DE" altLang="de-DE" smtClean="0"/>
              <a:pPr eaLnBrk="1" hangingPunct="1">
                <a:spcBef>
                  <a:spcPct val="0"/>
                </a:spcBef>
                <a:defRPr/>
              </a:pPr>
              <a:t>6</a:t>
            </a:fld>
            <a:endParaRPr lang="de-DE" alt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lstStyle/>
          <a:p>
            <a:pPr eaLnBrk="1" hangingPunct="1">
              <a:spcBef>
                <a:spcPct val="0"/>
              </a:spcBef>
              <a:defRPr/>
            </a:pPr>
            <a:r>
              <a:rPr lang="de-DE" altLang="de-DE" b="1" dirty="0" smtClean="0">
                <a:latin typeface="Calibri" panose="020F0502020204030204" pitchFamily="34" charset="0"/>
              </a:rPr>
              <a:t>Magnet-Resonanz-Tomographie MRT:</a:t>
            </a:r>
          </a:p>
          <a:p>
            <a:pPr marL="342900" indent="-342900" eaLnBrk="1" hangingPunct="1">
              <a:spcBef>
                <a:spcPct val="0"/>
              </a:spcBef>
              <a:buFont typeface="Wingdings" panose="05000000000000000000" pitchFamily="2" charset="2"/>
              <a:buChar char="à"/>
              <a:defRPr/>
            </a:pPr>
            <a:r>
              <a:rPr lang="de-DE" altLang="de-DE" b="1" dirty="0" smtClean="0">
                <a:latin typeface="Calibri" panose="020F0502020204030204" pitchFamily="34" charset="0"/>
                <a:sym typeface="Wingdings" panose="05000000000000000000" pitchFamily="2" charset="2"/>
              </a:rPr>
              <a:t>Atrophie: </a:t>
            </a:r>
            <a:r>
              <a:rPr lang="de-DE" altLang="de-DE" b="1" dirty="0" smtClean="0">
                <a:latin typeface="Calibri" panose="020F0502020204030204" pitchFamily="34" charset="0"/>
              </a:rPr>
              <a:t>Reduziertes Volumen an welchen Stellen?</a:t>
            </a:r>
          </a:p>
          <a:p>
            <a:pPr marL="342900" indent="-342900" eaLnBrk="1" hangingPunct="1">
              <a:spcBef>
                <a:spcPct val="0"/>
              </a:spcBef>
              <a:buFont typeface="Wingdings" panose="05000000000000000000" pitchFamily="2" charset="2"/>
              <a:buChar char="à"/>
              <a:defRPr/>
            </a:pPr>
            <a:r>
              <a:rPr lang="de-DE" altLang="de-DE" b="1" dirty="0" err="1" smtClean="0">
                <a:latin typeface="Calibri" panose="020F0502020204030204" pitchFamily="34" charset="0"/>
              </a:rPr>
              <a:t>Leukenzephalopathie</a:t>
            </a:r>
            <a:r>
              <a:rPr lang="de-DE" altLang="de-DE" b="1" dirty="0" smtClean="0">
                <a:latin typeface="Calibri" panose="020F0502020204030204" pitchFamily="34" charset="0"/>
              </a:rPr>
              <a:t>: Weiße Stellen, Blutungen = vaskuläre Schädigungen?</a:t>
            </a:r>
          </a:p>
          <a:p>
            <a:pPr eaLnBrk="1" hangingPunct="1">
              <a:spcBef>
                <a:spcPct val="0"/>
              </a:spcBef>
              <a:defRPr/>
            </a:pPr>
            <a:r>
              <a:rPr lang="de-DE" altLang="de-DE" b="1" dirty="0" err="1" smtClean="0">
                <a:latin typeface="Calibri" panose="020F0502020204030204" pitchFamily="34" charset="0"/>
              </a:rPr>
              <a:t>Liquoruntersuchung</a:t>
            </a:r>
            <a:r>
              <a:rPr lang="de-DE" altLang="de-DE" b="1" dirty="0" smtClean="0">
                <a:latin typeface="Calibri" panose="020F0502020204030204" pitchFamily="34" charset="0"/>
              </a:rPr>
              <a:t>:</a:t>
            </a:r>
          </a:p>
          <a:p>
            <a:pPr marL="342900" indent="-342900" eaLnBrk="1" hangingPunct="1">
              <a:spcBef>
                <a:spcPct val="0"/>
              </a:spcBef>
              <a:buFont typeface="Wingdings" panose="05000000000000000000" pitchFamily="2" charset="2"/>
              <a:buChar char="à"/>
              <a:defRPr/>
            </a:pPr>
            <a:r>
              <a:rPr lang="de-DE" altLang="de-DE" b="1" dirty="0" err="1" smtClean="0">
                <a:latin typeface="Calibri" panose="020F0502020204030204" pitchFamily="34" charset="0"/>
                <a:sym typeface="Wingdings" panose="05000000000000000000" pitchFamily="2" charset="2"/>
              </a:rPr>
              <a:t>Amyloidstoffwechselstörung</a:t>
            </a:r>
            <a:r>
              <a:rPr lang="de-DE" altLang="de-DE" b="1" dirty="0" smtClean="0">
                <a:latin typeface="Calibri" panose="020F0502020204030204" pitchFamily="34" charset="0"/>
                <a:sym typeface="Wingdings" panose="05000000000000000000" pitchFamily="2" charset="2"/>
              </a:rPr>
              <a:t>?</a:t>
            </a:r>
          </a:p>
          <a:p>
            <a:pPr marL="342900" indent="-342900" eaLnBrk="1" hangingPunct="1">
              <a:spcBef>
                <a:spcPct val="0"/>
              </a:spcBef>
              <a:buFont typeface="Wingdings" panose="05000000000000000000" pitchFamily="2" charset="2"/>
              <a:buChar char="à"/>
              <a:defRPr/>
            </a:pPr>
            <a:r>
              <a:rPr lang="de-DE" altLang="de-DE" b="1" dirty="0" smtClean="0">
                <a:latin typeface="Calibri" panose="020F0502020204030204" pitchFamily="34" charset="0"/>
                <a:sym typeface="Wingdings" panose="05000000000000000000" pitchFamily="2" charset="2"/>
              </a:rPr>
              <a:t>Tau-Erhöhung = entzündliche Prozesse?</a:t>
            </a:r>
          </a:p>
          <a:p>
            <a:pPr eaLnBrk="1" hangingPunct="1">
              <a:spcBef>
                <a:spcPct val="0"/>
              </a:spcBef>
              <a:defRPr/>
            </a:pPr>
            <a:r>
              <a:rPr lang="de-DE" altLang="de-DE" b="1" dirty="0" smtClean="0">
                <a:latin typeface="Calibri" panose="020F0502020204030204" pitchFamily="34" charset="0"/>
              </a:rPr>
              <a:t>Positronen-Emissions-Tomographie PET, nuklearmedizinische Untersuchung:</a:t>
            </a:r>
          </a:p>
          <a:p>
            <a:pPr marL="342900" indent="-342900" eaLnBrk="1" hangingPunct="1">
              <a:spcBef>
                <a:spcPct val="0"/>
              </a:spcBef>
              <a:buFont typeface="Wingdings" panose="05000000000000000000" pitchFamily="2" charset="2"/>
              <a:buChar char="à"/>
              <a:defRPr/>
            </a:pPr>
            <a:r>
              <a:rPr lang="de-DE" altLang="de-DE" b="1" dirty="0" smtClean="0">
                <a:latin typeface="Calibri" panose="020F0502020204030204" pitchFamily="34" charset="0"/>
                <a:sym typeface="Wingdings" panose="05000000000000000000" pitchFamily="2" charset="2"/>
              </a:rPr>
              <a:t>Zuckerstoffwechselstörung (Glucose-“Leuchten“ von schlecht durchbluteten Bereichen)</a:t>
            </a:r>
          </a:p>
          <a:p>
            <a:pPr marL="342900" indent="-342900" eaLnBrk="1" hangingPunct="1">
              <a:spcBef>
                <a:spcPct val="0"/>
              </a:spcBef>
              <a:buFont typeface="Wingdings" panose="05000000000000000000" pitchFamily="2" charset="2"/>
              <a:buChar char="à"/>
              <a:defRPr/>
            </a:pPr>
            <a:r>
              <a:rPr lang="de-DE" altLang="de-DE" b="1" dirty="0" err="1" smtClean="0">
                <a:latin typeface="Calibri" panose="020F0502020204030204" pitchFamily="34" charset="0"/>
                <a:sym typeface="Wingdings" panose="05000000000000000000" pitchFamily="2" charset="2"/>
              </a:rPr>
              <a:t>Amyloidstoffwechselstörung</a:t>
            </a:r>
            <a:r>
              <a:rPr lang="de-DE" altLang="de-DE" b="1" dirty="0" smtClean="0">
                <a:latin typeface="Calibri" panose="020F0502020204030204" pitchFamily="34" charset="0"/>
                <a:sym typeface="Wingdings" panose="05000000000000000000" pitchFamily="2" charset="2"/>
              </a:rPr>
              <a:t> (Amyloid- sichtbar machen der </a:t>
            </a:r>
            <a:r>
              <a:rPr lang="de-DE" altLang="de-DE" b="1" dirty="0" err="1" smtClean="0">
                <a:latin typeface="Calibri" panose="020F0502020204030204" pitchFamily="34" charset="0"/>
                <a:sym typeface="Wingdings" panose="05000000000000000000" pitchFamily="2" charset="2"/>
              </a:rPr>
              <a:t>Amyloidablagerungen</a:t>
            </a:r>
            <a:r>
              <a:rPr lang="de-DE" altLang="de-DE" b="1" dirty="0" smtClean="0">
                <a:latin typeface="Calibri" panose="020F0502020204030204" pitchFamily="34" charset="0"/>
                <a:sym typeface="Wingdings" panose="05000000000000000000" pitchFamily="2" charset="2"/>
              </a:rPr>
              <a:t>- Vorteil- wo sind sie?)</a:t>
            </a:r>
          </a:p>
          <a:p>
            <a:pPr marL="342900" indent="-342900" eaLnBrk="1" hangingPunct="1">
              <a:spcBef>
                <a:spcPct val="0"/>
              </a:spcBef>
              <a:buFont typeface="Wingdings" panose="05000000000000000000" pitchFamily="2" charset="2"/>
              <a:buChar char="à"/>
              <a:defRPr/>
            </a:pPr>
            <a:endParaRPr lang="de-DE" altLang="de-DE" b="1" dirty="0" smtClean="0">
              <a:latin typeface="Calibri" panose="020F0502020204030204" pitchFamily="34" charset="0"/>
            </a:endParaRPr>
          </a:p>
          <a:p>
            <a:pPr marL="342900" indent="-342900" eaLnBrk="1" hangingPunct="1">
              <a:spcBef>
                <a:spcPct val="0"/>
              </a:spcBef>
              <a:buFont typeface="Wingdings" panose="05000000000000000000" pitchFamily="2" charset="2"/>
              <a:buChar char="à"/>
              <a:defRPr/>
            </a:pPr>
            <a:endParaRPr lang="de-DE" altLang="de-DE" b="1" dirty="0" smtClean="0">
              <a:latin typeface="Calibri" panose="020F0502020204030204" pitchFamily="34" charset="0"/>
            </a:endParaRPr>
          </a:p>
          <a:p>
            <a:pPr>
              <a:defRPr/>
            </a:pPr>
            <a:endParaRPr lang="de-DE" dirty="0"/>
          </a:p>
        </p:txBody>
      </p:sp>
      <p:sp>
        <p:nvSpPr>
          <p:cNvPr id="38916"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45148890-E79E-40BD-B0DF-C385AEE04C10}" type="slidenum">
              <a:rPr lang="de-DE" altLang="de-DE" smtClean="0"/>
              <a:pPr eaLnBrk="1" hangingPunct="1">
                <a:spcBef>
                  <a:spcPct val="0"/>
                </a:spcBef>
                <a:defRPr/>
              </a:pPr>
              <a:t>8</a:t>
            </a:fld>
            <a:endParaRPr lang="de-DE" alt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lstStyle/>
          <a:p>
            <a:pPr>
              <a:spcBef>
                <a:spcPct val="0"/>
              </a:spcBef>
              <a:defRPr/>
            </a:pPr>
            <a:r>
              <a:rPr lang="de-DE" altLang="de-DE" b="1" dirty="0" smtClean="0">
                <a:solidFill>
                  <a:srgbClr val="000000"/>
                </a:solidFill>
                <a:latin typeface="Calibri" panose="020F0502020204030204" pitchFamily="34" charset="0"/>
              </a:rPr>
              <a:t>Psychische und Verhaltenssymptome:</a:t>
            </a:r>
          </a:p>
          <a:p>
            <a:pPr marL="342900" indent="-342900">
              <a:spcBef>
                <a:spcPct val="0"/>
              </a:spcBef>
              <a:defRPr/>
            </a:pPr>
            <a:r>
              <a:rPr lang="de-DE" altLang="de-DE" dirty="0" smtClean="0">
                <a:solidFill>
                  <a:srgbClr val="000000"/>
                </a:solidFill>
                <a:latin typeface="Calibri" panose="020F0502020204030204" pitchFamily="34" charset="0"/>
              </a:rPr>
              <a:t>verstehende Diagnostik zur Identifizierung von Bedingungsfaktoren, validierendes Verhalten und Erinnerungspflege</a:t>
            </a:r>
          </a:p>
          <a:p>
            <a:pPr marL="342900" indent="-342900">
              <a:spcBef>
                <a:spcPct val="0"/>
              </a:spcBef>
              <a:defRPr/>
            </a:pPr>
            <a:r>
              <a:rPr lang="de-DE" altLang="de-DE" dirty="0" smtClean="0">
                <a:solidFill>
                  <a:srgbClr val="000000"/>
                </a:solidFill>
                <a:latin typeface="Calibri" panose="020F0502020204030204" pitchFamily="34" charset="0"/>
              </a:rPr>
              <a:t>Individuelles Verhaltensmanagement, Angehörigen- und </a:t>
            </a:r>
            <a:r>
              <a:rPr lang="de-DE" altLang="de-DE" dirty="0" err="1" smtClean="0">
                <a:solidFill>
                  <a:srgbClr val="000000"/>
                </a:solidFill>
                <a:latin typeface="Calibri" panose="020F0502020204030204" pitchFamily="34" charset="0"/>
              </a:rPr>
              <a:t>Pflegendenschulungen</a:t>
            </a:r>
            <a:r>
              <a:rPr lang="de-DE" altLang="de-DE" dirty="0" smtClean="0">
                <a:solidFill>
                  <a:srgbClr val="000000"/>
                </a:solidFill>
                <a:latin typeface="Calibri" panose="020F0502020204030204" pitchFamily="34" charset="0"/>
              </a:rPr>
              <a:t> sowie kognitive Stimulation</a:t>
            </a:r>
          </a:p>
          <a:p>
            <a:pPr>
              <a:defRPr/>
            </a:pPr>
            <a:endParaRPr lang="de-DE" dirty="0"/>
          </a:p>
        </p:txBody>
      </p:sp>
      <p:sp>
        <p:nvSpPr>
          <p:cNvPr id="39940"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616D3FAC-D1B1-4B94-A93B-32790A40762C}" type="slidenum">
              <a:rPr lang="de-DE" altLang="de-DE" smtClean="0"/>
              <a:pPr eaLnBrk="1" hangingPunct="1">
                <a:spcBef>
                  <a:spcPct val="0"/>
                </a:spcBef>
                <a:defRPr/>
              </a:pPr>
              <a:t>12</a:t>
            </a:fld>
            <a:endParaRPr lang="de-DE" alt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a:ln/>
        </p:spPr>
      </p:sp>
      <p:sp>
        <p:nvSpPr>
          <p:cNvPr id="4096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ru-RU" smtClean="0">
                <a:ea typeface="ＭＳ Ｐゴシック" pitchFamily="34" charset="-128"/>
              </a:rPr>
              <a:t>Neurodegeneration einfrieren?</a:t>
            </a:r>
          </a:p>
        </p:txBody>
      </p:sp>
      <p:sp>
        <p:nvSpPr>
          <p:cNvPr id="40964" name="Foliennummernplatzhalt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B6E51EB1-E7D1-4287-9D4B-33BBDA46990C}" type="slidenum">
              <a:rPr lang="de-DE" altLang="de-DE" smtClean="0"/>
              <a:pPr eaLnBrk="1" hangingPunct="1">
                <a:spcBef>
                  <a:spcPct val="0"/>
                </a:spcBef>
                <a:defRPr/>
              </a:pPr>
              <a:t>13</a:t>
            </a:fld>
            <a:endParaRPr lang="de-DE" alt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Образ слайда 1"/>
          <p:cNvSpPr>
            <a:spLocks noGrp="1" noRot="1" noChangeAspect="1" noTextEdit="1"/>
          </p:cNvSpPr>
          <p:nvPr>
            <p:ph type="sldImg"/>
          </p:nvPr>
        </p:nvSpPr>
        <p:spPr>
          <a:ln/>
        </p:spPr>
      </p:sp>
      <p:sp>
        <p:nvSpPr>
          <p:cNvPr id="41987" name="Заметки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ea typeface="ＭＳ Ｐゴシック" pitchFamily="34" charset="-128"/>
            </a:endParaRPr>
          </a:p>
        </p:txBody>
      </p:sp>
      <p:sp>
        <p:nvSpPr>
          <p:cNvPr id="41988" name="Номер слайда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C8B8F00A-9610-4BA8-8671-D8A541214E27}" type="slidenum">
              <a:rPr lang="de-DE" altLang="de-DE" smtClean="0"/>
              <a:pPr eaLnBrk="1" hangingPunct="1">
                <a:spcBef>
                  <a:spcPct val="0"/>
                </a:spcBef>
                <a:defRPr/>
              </a:pPr>
              <a:t>16</a:t>
            </a:fld>
            <a:endParaRPr lang="de-DE" altLang="de-D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Образ слайда 1"/>
          <p:cNvSpPr>
            <a:spLocks noGrp="1" noRot="1" noChangeAspect="1" noTextEdit="1"/>
          </p:cNvSpPr>
          <p:nvPr>
            <p:ph type="sldImg"/>
          </p:nvPr>
        </p:nvSpPr>
        <p:spPr>
          <a:ln/>
        </p:spPr>
      </p:sp>
      <p:sp>
        <p:nvSpPr>
          <p:cNvPr id="43011" name="Заметки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mtClean="0">
              <a:ea typeface="ＭＳ Ｐゴシック" pitchFamily="34" charset="-128"/>
            </a:endParaRPr>
          </a:p>
        </p:txBody>
      </p:sp>
      <p:sp>
        <p:nvSpPr>
          <p:cNvPr id="43012" name="Номер слайда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42950" indent="-285750" eaLnBrk="0" hangingPunct="0">
              <a:spcBef>
                <a:spcPct val="30000"/>
              </a:spcBef>
              <a:defRPr sz="1200">
                <a:solidFill>
                  <a:schemeClr val="tx1"/>
                </a:solidFill>
                <a:latin typeface="Arial" charset="0"/>
                <a:ea typeface="ＭＳ Ｐゴシック" pitchFamily="34" charset="-128"/>
              </a:defRPr>
            </a:lvl2pPr>
            <a:lvl3pPr marL="1143000" indent="-228600" eaLnBrk="0" hangingPunct="0">
              <a:spcBef>
                <a:spcPct val="30000"/>
              </a:spcBef>
              <a:defRPr sz="1200">
                <a:solidFill>
                  <a:schemeClr val="tx1"/>
                </a:solidFill>
                <a:latin typeface="Arial" charset="0"/>
                <a:ea typeface="ＭＳ Ｐゴシック" pitchFamily="34" charset="-128"/>
              </a:defRPr>
            </a:lvl3pPr>
            <a:lvl4pPr marL="1600200" indent="-228600" eaLnBrk="0" hangingPunct="0">
              <a:spcBef>
                <a:spcPct val="30000"/>
              </a:spcBef>
              <a:defRPr sz="1200">
                <a:solidFill>
                  <a:schemeClr val="tx1"/>
                </a:solidFill>
                <a:latin typeface="Arial" charset="0"/>
                <a:ea typeface="ＭＳ Ｐゴシック" pitchFamily="34" charset="-128"/>
              </a:defRPr>
            </a:lvl4pPr>
            <a:lvl5pPr marL="2057400" indent="-228600" eaLnBrk="0" hangingPunct="0">
              <a:spcBef>
                <a:spcPct val="30000"/>
              </a:spcBef>
              <a:defRPr sz="1200">
                <a:solidFill>
                  <a:schemeClr val="tx1"/>
                </a:solidFill>
                <a:latin typeface="Arial"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defRPr/>
            </a:pPr>
            <a:fld id="{8B1537FB-B45B-418F-A31C-E6477E0C4D2F}" type="slidenum">
              <a:rPr lang="de-DE" altLang="de-DE" smtClean="0"/>
              <a:pPr eaLnBrk="1" hangingPunct="1">
                <a:spcBef>
                  <a:spcPct val="0"/>
                </a:spcBef>
                <a:defRPr/>
              </a:pPr>
              <a:t>29</a:t>
            </a:fld>
            <a:endParaRPr lang="de-DE" alt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A7B207B5-9AD3-4BE2-AEFC-580E63460503}" type="slidenum">
              <a:rPr lang="de-DE" altLang="de-DE"/>
              <a:pPr>
                <a:defRPr/>
              </a:pPr>
              <a:t>‹#›</a:t>
            </a:fld>
            <a:endParaRPr lang="de-DE" altLang="de-DE"/>
          </a:p>
        </p:txBody>
      </p:sp>
    </p:spTree>
    <p:extLst>
      <p:ext uri="{BB962C8B-B14F-4D97-AF65-F5344CB8AC3E}">
        <p14:creationId xmlns:p14="http://schemas.microsoft.com/office/powerpoint/2010/main" val="3716003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AE997F5E-641A-447F-B4D5-159344A0EEC2}" type="slidenum">
              <a:rPr lang="de-DE" altLang="de-DE"/>
              <a:pPr>
                <a:defRPr/>
              </a:pPr>
              <a:t>‹#›</a:t>
            </a:fld>
            <a:endParaRPr lang="de-DE" altLang="de-DE"/>
          </a:p>
        </p:txBody>
      </p:sp>
    </p:spTree>
    <p:extLst>
      <p:ext uri="{BB962C8B-B14F-4D97-AF65-F5344CB8AC3E}">
        <p14:creationId xmlns:p14="http://schemas.microsoft.com/office/powerpoint/2010/main" val="1323866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32588" y="274638"/>
            <a:ext cx="2160587" cy="5897562"/>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50825" y="274638"/>
            <a:ext cx="6329363" cy="5897562"/>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C23C512A-4224-473C-8893-F5FCC0502629}" type="slidenum">
              <a:rPr lang="de-DE" altLang="de-DE"/>
              <a:pPr>
                <a:defRPr/>
              </a:pPr>
              <a:t>‹#›</a:t>
            </a:fld>
            <a:endParaRPr lang="de-DE" altLang="de-DE"/>
          </a:p>
        </p:txBody>
      </p:sp>
    </p:spTree>
    <p:extLst>
      <p:ext uri="{BB962C8B-B14F-4D97-AF65-F5344CB8AC3E}">
        <p14:creationId xmlns:p14="http://schemas.microsoft.com/office/powerpoint/2010/main" val="292402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250825" y="274638"/>
            <a:ext cx="8642350" cy="5897562"/>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3" name="Rectangle 24"/>
          <p:cNvSpPr>
            <a:spLocks noGrp="1" noChangeArrowheads="1"/>
          </p:cNvSpPr>
          <p:nvPr>
            <p:ph type="sldNum" sz="quarter" idx="10"/>
          </p:nvPr>
        </p:nvSpPr>
        <p:spPr>
          <a:ln/>
        </p:spPr>
        <p:txBody>
          <a:bodyPr/>
          <a:lstStyle>
            <a:lvl1pPr>
              <a:defRPr/>
            </a:lvl1pPr>
          </a:lstStyle>
          <a:p>
            <a:pPr>
              <a:defRPr/>
            </a:pPr>
            <a:fld id="{D82E8CF8-2EF9-4408-AD7F-9EE1311245CF}" type="slidenum">
              <a:rPr lang="de-DE" altLang="de-DE"/>
              <a:pPr>
                <a:defRPr/>
              </a:pPr>
              <a:t>‹#›</a:t>
            </a:fld>
            <a:endParaRPr lang="de-DE" altLang="de-DE"/>
          </a:p>
        </p:txBody>
      </p:sp>
    </p:spTree>
    <p:extLst>
      <p:ext uri="{BB962C8B-B14F-4D97-AF65-F5344CB8AC3E}">
        <p14:creationId xmlns:p14="http://schemas.microsoft.com/office/powerpoint/2010/main" val="4108586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el und vier Inhalte">
    <p:spTree>
      <p:nvGrpSpPr>
        <p:cNvPr id="1" name=""/>
        <p:cNvGrpSpPr/>
        <p:nvPr/>
      </p:nvGrpSpPr>
      <p:grpSpPr>
        <a:xfrm>
          <a:off x="0" y="0"/>
          <a:ext cx="0" cy="0"/>
          <a:chOff x="0" y="0"/>
          <a:chExt cx="0" cy="0"/>
        </a:xfrm>
      </p:grpSpPr>
      <p:sp>
        <p:nvSpPr>
          <p:cNvPr id="2" name="Titel 1"/>
          <p:cNvSpPr>
            <a:spLocks noGrp="1"/>
          </p:cNvSpPr>
          <p:nvPr>
            <p:ph type="title" sz="quarter"/>
          </p:nvPr>
        </p:nvSpPr>
        <p:spPr>
          <a:xfrm>
            <a:off x="250825" y="274638"/>
            <a:ext cx="8642350" cy="561975"/>
          </a:xfrm>
        </p:spPr>
        <p:txBody>
          <a:bodyPr/>
          <a:lstStyle/>
          <a:p>
            <a:r>
              <a:rPr lang="de-DE" smtClean="0"/>
              <a:t>Titelmasterformat durch Klicken bearbeiten</a:t>
            </a:r>
            <a:endParaRPr lang="de-DE"/>
          </a:p>
        </p:txBody>
      </p:sp>
      <p:sp>
        <p:nvSpPr>
          <p:cNvPr id="3" name="Inhaltsplatzhalter 2"/>
          <p:cNvSpPr>
            <a:spLocks noGrp="1"/>
          </p:cNvSpPr>
          <p:nvPr>
            <p:ph sz="quarter" idx="1"/>
          </p:nvPr>
        </p:nvSpPr>
        <p:spPr>
          <a:xfrm>
            <a:off x="250825" y="981075"/>
            <a:ext cx="4244975" cy="25193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648200" y="981075"/>
            <a:ext cx="4244975" cy="25193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250825" y="3652838"/>
            <a:ext cx="4244975" cy="251936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Inhaltsplatzhalter 5"/>
          <p:cNvSpPr>
            <a:spLocks noGrp="1"/>
          </p:cNvSpPr>
          <p:nvPr>
            <p:ph sz="quarter" idx="4"/>
          </p:nvPr>
        </p:nvSpPr>
        <p:spPr>
          <a:xfrm>
            <a:off x="4648200" y="3652838"/>
            <a:ext cx="4244975" cy="251936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24"/>
          <p:cNvSpPr>
            <a:spLocks noGrp="1" noChangeArrowheads="1"/>
          </p:cNvSpPr>
          <p:nvPr>
            <p:ph type="sldNum" sz="quarter" idx="10"/>
          </p:nvPr>
        </p:nvSpPr>
        <p:spPr>
          <a:ln/>
        </p:spPr>
        <p:txBody>
          <a:bodyPr/>
          <a:lstStyle>
            <a:lvl1pPr>
              <a:defRPr/>
            </a:lvl1pPr>
          </a:lstStyle>
          <a:p>
            <a:pPr>
              <a:defRPr/>
            </a:pPr>
            <a:fld id="{37325ED1-D9F2-450F-B674-6B21627C0892}" type="slidenum">
              <a:rPr lang="de-DE" altLang="de-DE"/>
              <a:pPr>
                <a:defRPr/>
              </a:pPr>
              <a:t>‹#›</a:t>
            </a:fld>
            <a:endParaRPr lang="de-DE" altLang="de-DE"/>
          </a:p>
        </p:txBody>
      </p:sp>
    </p:spTree>
    <p:extLst>
      <p:ext uri="{BB962C8B-B14F-4D97-AF65-F5344CB8AC3E}">
        <p14:creationId xmlns:p14="http://schemas.microsoft.com/office/powerpoint/2010/main" val="2377604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157F4BBF-F7AD-4B2E-8F72-54FEDB13E0AF}" type="slidenum">
              <a:rPr lang="de-DE" altLang="de-DE"/>
              <a:pPr>
                <a:defRPr/>
              </a:pPr>
              <a:t>‹#›</a:t>
            </a:fld>
            <a:endParaRPr lang="de-DE" altLang="de-DE"/>
          </a:p>
        </p:txBody>
      </p:sp>
    </p:spTree>
    <p:extLst>
      <p:ext uri="{BB962C8B-B14F-4D97-AF65-F5344CB8AC3E}">
        <p14:creationId xmlns:p14="http://schemas.microsoft.com/office/powerpoint/2010/main" val="3522957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0B55C3A8-1CCB-416B-9171-E76EAACFD009}" type="slidenum">
              <a:rPr lang="de-DE" altLang="de-DE"/>
              <a:pPr>
                <a:defRPr/>
              </a:pPr>
              <a:t>‹#›</a:t>
            </a:fld>
            <a:endParaRPr lang="de-DE" altLang="de-DE"/>
          </a:p>
        </p:txBody>
      </p:sp>
    </p:spTree>
    <p:extLst>
      <p:ext uri="{BB962C8B-B14F-4D97-AF65-F5344CB8AC3E}">
        <p14:creationId xmlns:p14="http://schemas.microsoft.com/office/powerpoint/2010/main" val="3038723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24"/>
          <p:cNvSpPr>
            <a:spLocks noGrp="1" noChangeArrowheads="1"/>
          </p:cNvSpPr>
          <p:nvPr>
            <p:ph type="sldNum" sz="quarter" idx="10"/>
          </p:nvPr>
        </p:nvSpPr>
        <p:spPr>
          <a:ln/>
        </p:spPr>
        <p:txBody>
          <a:bodyPr/>
          <a:lstStyle>
            <a:lvl1pPr>
              <a:defRPr/>
            </a:lvl1pPr>
          </a:lstStyle>
          <a:p>
            <a:pPr>
              <a:defRPr/>
            </a:pPr>
            <a:fld id="{077664EB-349F-4313-A568-3489B9C842F7}" type="slidenum">
              <a:rPr lang="de-DE" altLang="de-DE"/>
              <a:pPr>
                <a:defRPr/>
              </a:pPr>
              <a:t>‹#›</a:t>
            </a:fld>
            <a:endParaRPr lang="de-DE" altLang="de-DE"/>
          </a:p>
        </p:txBody>
      </p:sp>
    </p:spTree>
    <p:extLst>
      <p:ext uri="{BB962C8B-B14F-4D97-AF65-F5344CB8AC3E}">
        <p14:creationId xmlns:p14="http://schemas.microsoft.com/office/powerpoint/2010/main" val="873932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50825" y="981075"/>
            <a:ext cx="4244975" cy="519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981075"/>
            <a:ext cx="4244975" cy="519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24"/>
          <p:cNvSpPr>
            <a:spLocks noGrp="1" noChangeArrowheads="1"/>
          </p:cNvSpPr>
          <p:nvPr>
            <p:ph type="sldNum" sz="quarter" idx="10"/>
          </p:nvPr>
        </p:nvSpPr>
        <p:spPr>
          <a:ln/>
        </p:spPr>
        <p:txBody>
          <a:bodyPr/>
          <a:lstStyle>
            <a:lvl1pPr>
              <a:defRPr/>
            </a:lvl1pPr>
          </a:lstStyle>
          <a:p>
            <a:pPr>
              <a:defRPr/>
            </a:pPr>
            <a:fld id="{F20E4516-40E0-4C8B-BEFC-D1B0796F41BC}" type="slidenum">
              <a:rPr lang="de-DE" altLang="de-DE"/>
              <a:pPr>
                <a:defRPr/>
              </a:pPr>
              <a:t>‹#›</a:t>
            </a:fld>
            <a:endParaRPr lang="de-DE" altLang="de-DE"/>
          </a:p>
        </p:txBody>
      </p:sp>
    </p:spTree>
    <p:extLst>
      <p:ext uri="{BB962C8B-B14F-4D97-AF65-F5344CB8AC3E}">
        <p14:creationId xmlns:p14="http://schemas.microsoft.com/office/powerpoint/2010/main" val="19259544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24"/>
          <p:cNvSpPr>
            <a:spLocks noGrp="1" noChangeArrowheads="1"/>
          </p:cNvSpPr>
          <p:nvPr>
            <p:ph type="sldNum" sz="quarter" idx="10"/>
          </p:nvPr>
        </p:nvSpPr>
        <p:spPr>
          <a:ln/>
        </p:spPr>
        <p:txBody>
          <a:bodyPr/>
          <a:lstStyle>
            <a:lvl1pPr>
              <a:defRPr/>
            </a:lvl1pPr>
          </a:lstStyle>
          <a:p>
            <a:pPr>
              <a:defRPr/>
            </a:pPr>
            <a:fld id="{3FA4EEC1-1C4D-48FE-87C6-9B478C2853DF}" type="slidenum">
              <a:rPr lang="de-DE" altLang="de-DE"/>
              <a:pPr>
                <a:defRPr/>
              </a:pPr>
              <a:t>‹#›</a:t>
            </a:fld>
            <a:endParaRPr lang="de-DE" altLang="de-DE"/>
          </a:p>
        </p:txBody>
      </p:sp>
    </p:spTree>
    <p:extLst>
      <p:ext uri="{BB962C8B-B14F-4D97-AF65-F5344CB8AC3E}">
        <p14:creationId xmlns:p14="http://schemas.microsoft.com/office/powerpoint/2010/main" val="3958297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24"/>
          <p:cNvSpPr>
            <a:spLocks noGrp="1" noChangeArrowheads="1"/>
          </p:cNvSpPr>
          <p:nvPr>
            <p:ph type="sldNum" sz="quarter" idx="10"/>
          </p:nvPr>
        </p:nvSpPr>
        <p:spPr>
          <a:ln/>
        </p:spPr>
        <p:txBody>
          <a:bodyPr/>
          <a:lstStyle>
            <a:lvl1pPr>
              <a:defRPr/>
            </a:lvl1pPr>
          </a:lstStyle>
          <a:p>
            <a:pPr>
              <a:defRPr/>
            </a:pPr>
            <a:fld id="{28C7DD4F-FC59-4D64-9356-09F75A3CCECA}" type="slidenum">
              <a:rPr lang="de-DE" altLang="de-DE"/>
              <a:pPr>
                <a:defRPr/>
              </a:pPr>
              <a:t>‹#›</a:t>
            </a:fld>
            <a:endParaRPr lang="de-DE" altLang="de-DE"/>
          </a:p>
        </p:txBody>
      </p:sp>
    </p:spTree>
    <p:extLst>
      <p:ext uri="{BB962C8B-B14F-4D97-AF65-F5344CB8AC3E}">
        <p14:creationId xmlns:p14="http://schemas.microsoft.com/office/powerpoint/2010/main" val="1647655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E313A6BE-20B2-470F-B184-0BF2EA9528CA}" type="slidenum">
              <a:rPr lang="de-DE" altLang="de-DE"/>
              <a:pPr>
                <a:defRPr/>
              </a:pPr>
              <a:t>‹#›</a:t>
            </a:fld>
            <a:endParaRPr lang="de-DE" altLang="de-DE"/>
          </a:p>
        </p:txBody>
      </p:sp>
    </p:spTree>
    <p:extLst>
      <p:ext uri="{BB962C8B-B14F-4D97-AF65-F5344CB8AC3E}">
        <p14:creationId xmlns:p14="http://schemas.microsoft.com/office/powerpoint/2010/main" val="27653286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pPr>
              <a:defRPr/>
            </a:pPr>
            <a:fld id="{622008AD-4AC4-4D09-A52F-493932136AEB}" type="slidenum">
              <a:rPr lang="de-DE" altLang="de-DE"/>
              <a:pPr>
                <a:defRPr/>
              </a:pPr>
              <a:t>‹#›</a:t>
            </a:fld>
            <a:endParaRPr lang="de-DE" altLang="de-DE"/>
          </a:p>
        </p:txBody>
      </p:sp>
    </p:spTree>
    <p:extLst>
      <p:ext uri="{BB962C8B-B14F-4D97-AF65-F5344CB8AC3E}">
        <p14:creationId xmlns:p14="http://schemas.microsoft.com/office/powerpoint/2010/main" val="3510192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24"/>
          <p:cNvSpPr>
            <a:spLocks noGrp="1" noChangeArrowheads="1"/>
          </p:cNvSpPr>
          <p:nvPr>
            <p:ph type="sldNum" sz="quarter" idx="10"/>
          </p:nvPr>
        </p:nvSpPr>
        <p:spPr>
          <a:ln/>
        </p:spPr>
        <p:txBody>
          <a:bodyPr/>
          <a:lstStyle>
            <a:lvl1pPr>
              <a:defRPr/>
            </a:lvl1pPr>
          </a:lstStyle>
          <a:p>
            <a:pPr>
              <a:defRPr/>
            </a:pPr>
            <a:fld id="{61CE1006-6137-41D9-8CD9-E41F0E17DD7E}" type="slidenum">
              <a:rPr lang="de-DE" altLang="de-DE"/>
              <a:pPr>
                <a:defRPr/>
              </a:pPr>
              <a:t>‹#›</a:t>
            </a:fld>
            <a:endParaRPr lang="de-DE" altLang="de-DE"/>
          </a:p>
        </p:txBody>
      </p:sp>
    </p:spTree>
    <p:extLst>
      <p:ext uri="{BB962C8B-B14F-4D97-AF65-F5344CB8AC3E}">
        <p14:creationId xmlns:p14="http://schemas.microsoft.com/office/powerpoint/2010/main" val="587554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24"/>
          <p:cNvSpPr>
            <a:spLocks noGrp="1" noChangeArrowheads="1"/>
          </p:cNvSpPr>
          <p:nvPr>
            <p:ph type="sldNum" sz="quarter" idx="10"/>
          </p:nvPr>
        </p:nvSpPr>
        <p:spPr>
          <a:ln/>
        </p:spPr>
        <p:txBody>
          <a:bodyPr/>
          <a:lstStyle>
            <a:lvl1pPr>
              <a:defRPr/>
            </a:lvl1pPr>
          </a:lstStyle>
          <a:p>
            <a:pPr>
              <a:defRPr/>
            </a:pPr>
            <a:fld id="{B6538E54-66AA-47CB-8358-AAE0F2ADFC4D}" type="slidenum">
              <a:rPr lang="de-DE" altLang="de-DE"/>
              <a:pPr>
                <a:defRPr/>
              </a:pPr>
              <a:t>‹#›</a:t>
            </a:fld>
            <a:endParaRPr lang="de-DE" altLang="de-DE"/>
          </a:p>
        </p:txBody>
      </p:sp>
    </p:spTree>
    <p:extLst>
      <p:ext uri="{BB962C8B-B14F-4D97-AF65-F5344CB8AC3E}">
        <p14:creationId xmlns:p14="http://schemas.microsoft.com/office/powerpoint/2010/main" val="8390842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394B2E60-90D0-4723-8D7A-EF018A32BEB7}" type="slidenum">
              <a:rPr lang="de-DE" altLang="de-DE"/>
              <a:pPr>
                <a:defRPr/>
              </a:pPr>
              <a:t>‹#›</a:t>
            </a:fld>
            <a:endParaRPr lang="de-DE" altLang="de-DE"/>
          </a:p>
        </p:txBody>
      </p:sp>
    </p:spTree>
    <p:extLst>
      <p:ext uri="{BB962C8B-B14F-4D97-AF65-F5344CB8AC3E}">
        <p14:creationId xmlns:p14="http://schemas.microsoft.com/office/powerpoint/2010/main" val="671834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32588" y="274638"/>
            <a:ext cx="2160587" cy="5897562"/>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50825" y="274638"/>
            <a:ext cx="6329363" cy="5897562"/>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24"/>
          <p:cNvSpPr>
            <a:spLocks noGrp="1" noChangeArrowheads="1"/>
          </p:cNvSpPr>
          <p:nvPr>
            <p:ph type="sldNum" sz="quarter" idx="10"/>
          </p:nvPr>
        </p:nvSpPr>
        <p:spPr>
          <a:ln/>
        </p:spPr>
        <p:txBody>
          <a:bodyPr/>
          <a:lstStyle>
            <a:lvl1pPr>
              <a:defRPr/>
            </a:lvl1pPr>
          </a:lstStyle>
          <a:p>
            <a:pPr>
              <a:defRPr/>
            </a:pPr>
            <a:fld id="{76E7B49E-22DE-4C75-B669-3D2B8113D6F5}" type="slidenum">
              <a:rPr lang="de-DE" altLang="de-DE"/>
              <a:pPr>
                <a:defRPr/>
              </a:pPr>
              <a:t>‹#›</a:t>
            </a:fld>
            <a:endParaRPr lang="de-DE" altLang="de-DE"/>
          </a:p>
        </p:txBody>
      </p:sp>
    </p:spTree>
    <p:extLst>
      <p:ext uri="{BB962C8B-B14F-4D97-AF65-F5344CB8AC3E}">
        <p14:creationId xmlns:p14="http://schemas.microsoft.com/office/powerpoint/2010/main" val="23275444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250825" y="274638"/>
            <a:ext cx="8642350" cy="5897562"/>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3" name="Rectangle 24"/>
          <p:cNvSpPr>
            <a:spLocks noGrp="1" noChangeArrowheads="1"/>
          </p:cNvSpPr>
          <p:nvPr>
            <p:ph type="sldNum" sz="quarter" idx="10"/>
          </p:nvPr>
        </p:nvSpPr>
        <p:spPr>
          <a:ln/>
        </p:spPr>
        <p:txBody>
          <a:bodyPr/>
          <a:lstStyle>
            <a:lvl1pPr>
              <a:defRPr/>
            </a:lvl1pPr>
          </a:lstStyle>
          <a:p>
            <a:pPr>
              <a:defRPr/>
            </a:pPr>
            <a:fld id="{DCFB6875-5C4D-48E8-8B7C-4360C6C7C31D}" type="slidenum">
              <a:rPr lang="de-DE" altLang="de-DE"/>
              <a:pPr>
                <a:defRPr/>
              </a:pPr>
              <a:t>‹#›</a:t>
            </a:fld>
            <a:endParaRPr lang="de-DE" altLang="de-DE"/>
          </a:p>
        </p:txBody>
      </p:sp>
    </p:spTree>
    <p:extLst>
      <p:ext uri="{BB962C8B-B14F-4D97-AF65-F5344CB8AC3E}">
        <p14:creationId xmlns:p14="http://schemas.microsoft.com/office/powerpoint/2010/main" val="2723634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24"/>
          <p:cNvSpPr>
            <a:spLocks noGrp="1" noChangeArrowheads="1"/>
          </p:cNvSpPr>
          <p:nvPr>
            <p:ph type="sldNum" sz="quarter" idx="10"/>
          </p:nvPr>
        </p:nvSpPr>
        <p:spPr>
          <a:ln/>
        </p:spPr>
        <p:txBody>
          <a:bodyPr/>
          <a:lstStyle>
            <a:lvl1pPr>
              <a:defRPr/>
            </a:lvl1pPr>
          </a:lstStyle>
          <a:p>
            <a:pPr>
              <a:defRPr/>
            </a:pPr>
            <a:fld id="{205111DB-EFC2-4A3E-AA8B-645C54AB3E10}" type="slidenum">
              <a:rPr lang="de-DE" altLang="de-DE"/>
              <a:pPr>
                <a:defRPr/>
              </a:pPr>
              <a:t>‹#›</a:t>
            </a:fld>
            <a:endParaRPr lang="de-DE" altLang="de-DE"/>
          </a:p>
        </p:txBody>
      </p:sp>
    </p:spTree>
    <p:extLst>
      <p:ext uri="{BB962C8B-B14F-4D97-AF65-F5344CB8AC3E}">
        <p14:creationId xmlns:p14="http://schemas.microsoft.com/office/powerpoint/2010/main" val="309212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50825" y="981075"/>
            <a:ext cx="4244975" cy="519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981075"/>
            <a:ext cx="4244975" cy="519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24"/>
          <p:cNvSpPr>
            <a:spLocks noGrp="1" noChangeArrowheads="1"/>
          </p:cNvSpPr>
          <p:nvPr>
            <p:ph type="sldNum" sz="quarter" idx="10"/>
          </p:nvPr>
        </p:nvSpPr>
        <p:spPr>
          <a:ln/>
        </p:spPr>
        <p:txBody>
          <a:bodyPr/>
          <a:lstStyle>
            <a:lvl1pPr>
              <a:defRPr/>
            </a:lvl1pPr>
          </a:lstStyle>
          <a:p>
            <a:pPr>
              <a:defRPr/>
            </a:pPr>
            <a:fld id="{E7779A7F-C428-4742-89AC-1A0630C97C76}" type="slidenum">
              <a:rPr lang="de-DE" altLang="de-DE"/>
              <a:pPr>
                <a:defRPr/>
              </a:pPr>
              <a:t>‹#›</a:t>
            </a:fld>
            <a:endParaRPr lang="de-DE" altLang="de-DE"/>
          </a:p>
        </p:txBody>
      </p:sp>
    </p:spTree>
    <p:extLst>
      <p:ext uri="{BB962C8B-B14F-4D97-AF65-F5344CB8AC3E}">
        <p14:creationId xmlns:p14="http://schemas.microsoft.com/office/powerpoint/2010/main" val="200954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24"/>
          <p:cNvSpPr>
            <a:spLocks noGrp="1" noChangeArrowheads="1"/>
          </p:cNvSpPr>
          <p:nvPr>
            <p:ph type="sldNum" sz="quarter" idx="10"/>
          </p:nvPr>
        </p:nvSpPr>
        <p:spPr>
          <a:ln/>
        </p:spPr>
        <p:txBody>
          <a:bodyPr/>
          <a:lstStyle>
            <a:lvl1pPr>
              <a:defRPr/>
            </a:lvl1pPr>
          </a:lstStyle>
          <a:p>
            <a:pPr>
              <a:defRPr/>
            </a:pPr>
            <a:fld id="{743E0015-D953-4555-A632-BD8970508A85}" type="slidenum">
              <a:rPr lang="de-DE" altLang="de-DE"/>
              <a:pPr>
                <a:defRPr/>
              </a:pPr>
              <a:t>‹#›</a:t>
            </a:fld>
            <a:endParaRPr lang="de-DE" altLang="de-DE"/>
          </a:p>
        </p:txBody>
      </p:sp>
    </p:spTree>
    <p:extLst>
      <p:ext uri="{BB962C8B-B14F-4D97-AF65-F5344CB8AC3E}">
        <p14:creationId xmlns:p14="http://schemas.microsoft.com/office/powerpoint/2010/main" val="8254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24"/>
          <p:cNvSpPr>
            <a:spLocks noGrp="1" noChangeArrowheads="1"/>
          </p:cNvSpPr>
          <p:nvPr>
            <p:ph type="sldNum" sz="quarter" idx="10"/>
          </p:nvPr>
        </p:nvSpPr>
        <p:spPr>
          <a:ln/>
        </p:spPr>
        <p:txBody>
          <a:bodyPr/>
          <a:lstStyle>
            <a:lvl1pPr>
              <a:defRPr/>
            </a:lvl1pPr>
          </a:lstStyle>
          <a:p>
            <a:pPr>
              <a:defRPr/>
            </a:pPr>
            <a:fld id="{31E418BC-6EC8-4AA6-9843-356989CF99CB}" type="slidenum">
              <a:rPr lang="de-DE" altLang="de-DE"/>
              <a:pPr>
                <a:defRPr/>
              </a:pPr>
              <a:t>‹#›</a:t>
            </a:fld>
            <a:endParaRPr lang="de-DE" altLang="de-DE"/>
          </a:p>
        </p:txBody>
      </p:sp>
    </p:spTree>
    <p:extLst>
      <p:ext uri="{BB962C8B-B14F-4D97-AF65-F5344CB8AC3E}">
        <p14:creationId xmlns:p14="http://schemas.microsoft.com/office/powerpoint/2010/main" val="4052973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pPr>
              <a:defRPr/>
            </a:pPr>
            <a:fld id="{0ACC7963-CD6B-42AB-88AF-E499361CEABB}" type="slidenum">
              <a:rPr lang="de-DE" altLang="de-DE"/>
              <a:pPr>
                <a:defRPr/>
              </a:pPr>
              <a:t>‹#›</a:t>
            </a:fld>
            <a:endParaRPr lang="de-DE" altLang="de-DE"/>
          </a:p>
        </p:txBody>
      </p:sp>
    </p:spTree>
    <p:extLst>
      <p:ext uri="{BB962C8B-B14F-4D97-AF65-F5344CB8AC3E}">
        <p14:creationId xmlns:p14="http://schemas.microsoft.com/office/powerpoint/2010/main" val="159014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24"/>
          <p:cNvSpPr>
            <a:spLocks noGrp="1" noChangeArrowheads="1"/>
          </p:cNvSpPr>
          <p:nvPr>
            <p:ph type="sldNum" sz="quarter" idx="10"/>
          </p:nvPr>
        </p:nvSpPr>
        <p:spPr>
          <a:ln/>
        </p:spPr>
        <p:txBody>
          <a:bodyPr/>
          <a:lstStyle>
            <a:lvl1pPr>
              <a:defRPr/>
            </a:lvl1pPr>
          </a:lstStyle>
          <a:p>
            <a:pPr>
              <a:defRPr/>
            </a:pPr>
            <a:fld id="{9566396F-2BCE-4CD1-ACDE-FD630DAC31E5}" type="slidenum">
              <a:rPr lang="de-DE" altLang="de-DE"/>
              <a:pPr>
                <a:defRPr/>
              </a:pPr>
              <a:t>‹#›</a:t>
            </a:fld>
            <a:endParaRPr lang="de-DE" altLang="de-DE"/>
          </a:p>
        </p:txBody>
      </p:sp>
    </p:spTree>
    <p:extLst>
      <p:ext uri="{BB962C8B-B14F-4D97-AF65-F5344CB8AC3E}">
        <p14:creationId xmlns:p14="http://schemas.microsoft.com/office/powerpoint/2010/main" val="3027943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24"/>
          <p:cNvSpPr>
            <a:spLocks noGrp="1" noChangeArrowheads="1"/>
          </p:cNvSpPr>
          <p:nvPr>
            <p:ph type="sldNum" sz="quarter" idx="10"/>
          </p:nvPr>
        </p:nvSpPr>
        <p:spPr>
          <a:ln/>
        </p:spPr>
        <p:txBody>
          <a:bodyPr/>
          <a:lstStyle>
            <a:lvl1pPr>
              <a:defRPr/>
            </a:lvl1pPr>
          </a:lstStyle>
          <a:p>
            <a:pPr>
              <a:defRPr/>
            </a:pPr>
            <a:fld id="{62A07EA5-F8AB-415E-B917-6FAD673DD026}" type="slidenum">
              <a:rPr lang="de-DE" altLang="de-DE"/>
              <a:pPr>
                <a:defRPr/>
              </a:pPr>
              <a:t>‹#›</a:t>
            </a:fld>
            <a:endParaRPr lang="de-DE" altLang="de-DE"/>
          </a:p>
        </p:txBody>
      </p:sp>
    </p:spTree>
    <p:extLst>
      <p:ext uri="{BB962C8B-B14F-4D97-AF65-F5344CB8AC3E}">
        <p14:creationId xmlns:p14="http://schemas.microsoft.com/office/powerpoint/2010/main" val="3001018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2.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39688" y="6399213"/>
            <a:ext cx="9324976" cy="458787"/>
            <a:chOff x="-25" y="4031"/>
            <a:chExt cx="5874" cy="289"/>
          </a:xfrm>
        </p:grpSpPr>
        <p:pic>
          <p:nvPicPr>
            <p:cNvPr id="1030" name="Picture 19" descr="nurStreifenhell_praeso"/>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 y="4036"/>
              <a:ext cx="5760"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20" descr="C-UB-grau"/>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1039" y="4073"/>
              <a:ext cx="1478"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Line 21"/>
            <p:cNvSpPr>
              <a:spLocks noChangeShapeType="1"/>
            </p:cNvSpPr>
            <p:nvPr userDrawn="1"/>
          </p:nvSpPr>
          <p:spPr bwMode="auto">
            <a:xfrm>
              <a:off x="-25" y="4031"/>
              <a:ext cx="5874" cy="0"/>
            </a:xfrm>
            <a:prstGeom prst="line">
              <a:avLst/>
            </a:prstGeom>
            <a:noFill/>
            <a:ln w="1905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027" name="Rectangle 2"/>
          <p:cNvSpPr>
            <a:spLocks noGrp="1" noChangeArrowheads="1"/>
          </p:cNvSpPr>
          <p:nvPr>
            <p:ph type="title"/>
          </p:nvPr>
        </p:nvSpPr>
        <p:spPr bwMode="auto">
          <a:xfrm>
            <a:off x="250825" y="274638"/>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Titelmasterformat durch Klicken bearbeiten</a:t>
            </a:r>
          </a:p>
        </p:txBody>
      </p:sp>
      <p:sp>
        <p:nvSpPr>
          <p:cNvPr id="1028" name="Rectangle 3"/>
          <p:cNvSpPr>
            <a:spLocks noGrp="1" noChangeArrowheads="1"/>
          </p:cNvSpPr>
          <p:nvPr>
            <p:ph type="body" idx="1"/>
          </p:nvPr>
        </p:nvSpPr>
        <p:spPr bwMode="auto">
          <a:xfrm>
            <a:off x="250825" y="981075"/>
            <a:ext cx="864235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p:txBody>
      </p:sp>
      <p:sp>
        <p:nvSpPr>
          <p:cNvPr id="1048" name="Rectangle 24"/>
          <p:cNvSpPr>
            <a:spLocks noGrp="1" noChangeArrowheads="1"/>
          </p:cNvSpPr>
          <p:nvPr>
            <p:ph type="sldNum" sz="quarter" idx="4"/>
          </p:nvPr>
        </p:nvSpPr>
        <p:spPr bwMode="auto">
          <a:xfrm>
            <a:off x="6838950" y="60928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cs typeface="+mn-cs"/>
              </a:defRPr>
            </a:lvl1pPr>
          </a:lstStyle>
          <a:p>
            <a:pPr>
              <a:defRPr/>
            </a:pPr>
            <a:fld id="{CCDC7B86-24EC-4353-BB71-FAAF0B0F35C2}" type="slidenum">
              <a:rPr lang="de-DE" altLang="de-DE"/>
              <a:pPr>
                <a:defRPr/>
              </a:pPr>
              <a:t>‹#›</a:t>
            </a:fld>
            <a:endParaRPr lang="de-DE" altLang="de-DE"/>
          </a:p>
        </p:txBody>
      </p:sp>
    </p:spTree>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 id="2147484579" r:id="rId7"/>
    <p:sldLayoutId id="2147484580" r:id="rId8"/>
    <p:sldLayoutId id="2147484581" r:id="rId9"/>
    <p:sldLayoutId id="2147484582" r:id="rId10"/>
    <p:sldLayoutId id="2147484583" r:id="rId11"/>
    <p:sldLayoutId id="2147484584" r:id="rId12"/>
    <p:sldLayoutId id="2147484585" r:id="rId13"/>
  </p:sldLayoutIdLst>
  <p:txStyles>
    <p:title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598613"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2"/>
          <p:cNvGrpSpPr>
            <a:grpSpLocks/>
          </p:cNvGrpSpPr>
          <p:nvPr/>
        </p:nvGrpSpPr>
        <p:grpSpPr bwMode="auto">
          <a:xfrm>
            <a:off x="-39688" y="6399213"/>
            <a:ext cx="9324976" cy="458787"/>
            <a:chOff x="-25" y="4031"/>
            <a:chExt cx="5874" cy="289"/>
          </a:xfrm>
        </p:grpSpPr>
        <p:pic>
          <p:nvPicPr>
            <p:cNvPr id="2054" name="Picture 19" descr="nurStreifenhell_praes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2" y="4036"/>
              <a:ext cx="5760"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20" descr="C-UB-grau"/>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1039" y="4073"/>
              <a:ext cx="1478"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Line 21"/>
            <p:cNvSpPr>
              <a:spLocks noChangeShapeType="1"/>
            </p:cNvSpPr>
            <p:nvPr userDrawn="1"/>
          </p:nvSpPr>
          <p:spPr bwMode="auto">
            <a:xfrm>
              <a:off x="-25" y="4031"/>
              <a:ext cx="5874" cy="0"/>
            </a:xfrm>
            <a:prstGeom prst="line">
              <a:avLst/>
            </a:prstGeom>
            <a:noFill/>
            <a:ln w="1905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51" name="Rectangle 2"/>
          <p:cNvSpPr>
            <a:spLocks noGrp="1" noChangeArrowheads="1"/>
          </p:cNvSpPr>
          <p:nvPr>
            <p:ph type="title"/>
          </p:nvPr>
        </p:nvSpPr>
        <p:spPr bwMode="auto">
          <a:xfrm>
            <a:off x="250825" y="274638"/>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Titelmasterformat durch Klicken bearbeiten</a:t>
            </a:r>
          </a:p>
        </p:txBody>
      </p:sp>
      <p:sp>
        <p:nvSpPr>
          <p:cNvPr id="2052" name="Rectangle 3"/>
          <p:cNvSpPr>
            <a:spLocks noGrp="1" noChangeArrowheads="1"/>
          </p:cNvSpPr>
          <p:nvPr>
            <p:ph type="body" idx="1"/>
          </p:nvPr>
        </p:nvSpPr>
        <p:spPr bwMode="auto">
          <a:xfrm>
            <a:off x="250825" y="981075"/>
            <a:ext cx="864235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p:txBody>
      </p:sp>
      <p:sp>
        <p:nvSpPr>
          <p:cNvPr id="1048" name="Rectangle 24"/>
          <p:cNvSpPr>
            <a:spLocks noGrp="1" noChangeArrowheads="1"/>
          </p:cNvSpPr>
          <p:nvPr>
            <p:ph type="sldNum" sz="quarter" idx="4"/>
          </p:nvPr>
        </p:nvSpPr>
        <p:spPr bwMode="auto">
          <a:xfrm>
            <a:off x="6838950" y="60928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cs typeface="+mn-cs"/>
              </a:defRPr>
            </a:lvl1pPr>
          </a:lstStyle>
          <a:p>
            <a:pPr>
              <a:defRPr/>
            </a:pPr>
            <a:fld id="{99346BB2-7CD0-40A8-83E7-02DDDC6C0EE0}" type="slidenum">
              <a:rPr lang="de-DE" altLang="de-DE"/>
              <a:pPr>
                <a:defRPr/>
              </a:pPr>
              <a:t>‹#›</a:t>
            </a:fld>
            <a:endParaRPr lang="de-DE" altLang="de-DE"/>
          </a:p>
        </p:txBody>
      </p:sp>
    </p:spTree>
  </p:cSld>
  <p:clrMap bg1="lt1" tx1="dk1" bg2="lt2" tx2="dk2" accent1="accent1" accent2="accent2" accent3="accent3" accent4="accent4" accent5="accent5" accent6="accent6" hlink="hlink" folHlink="folHlink"/>
  <p:sldLayoutIdLst>
    <p:sldLayoutId id="2147484586" r:id="rId1"/>
    <p:sldLayoutId id="2147484587" r:id="rId2"/>
    <p:sldLayoutId id="2147484588" r:id="rId3"/>
    <p:sldLayoutId id="2147484589" r:id="rId4"/>
    <p:sldLayoutId id="2147484590" r:id="rId5"/>
    <p:sldLayoutId id="2147484591" r:id="rId6"/>
    <p:sldLayoutId id="2147484592" r:id="rId7"/>
    <p:sldLayoutId id="2147484593" r:id="rId8"/>
    <p:sldLayoutId id="2147484594" r:id="rId9"/>
    <p:sldLayoutId id="2147484595" r:id="rId10"/>
    <p:sldLayoutId id="2147484596" r:id="rId11"/>
    <p:sldLayoutId id="2147484597" r:id="rId12"/>
  </p:sldLayoutIdLst>
  <p:txStyles>
    <p:title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598613"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sychiatrie.charite.de/leistungen/spezialambulanzen/gedaechtnissprechstund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arget="../media/image16.jpeg" Type="http://schemas.openxmlformats.org/officeDocument/2006/relationships/image"/><Relationship Id="rId2" Target="../notesSlides/notesSlide6.xml" Type="http://schemas.openxmlformats.org/officeDocument/2006/relationships/notesSlide"/><Relationship Id="rId1" Target="../slideLayouts/slideLayout2.xml" Type="http://schemas.openxmlformats.org/officeDocument/2006/relationships/slideLayout"/><Relationship Id="rId4" Target="../media/image17.jpeg" Type="http://schemas.openxmlformats.org/officeDocument/2006/relationships/image"/></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arget="../media/image18.jpeg" Type="http://schemas.openxmlformats.org/officeDocument/2006/relationships/image"/><Relationship Id="rId2" Target="../notesSlides/notesSlide8.xml" Type="http://schemas.openxmlformats.org/officeDocument/2006/relationships/notesSlide"/><Relationship Id="rId1" Target="../slideLayouts/slideLayout2.xml" Type="http://schemas.openxmlformats.org/officeDocument/2006/relationships/slideLayout"/><Relationship Id="rId4" Target="../media/image19.jpeg" Type="http://schemas.openxmlformats.org/officeDocument/2006/relationships/image"/></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arget="../media/image20.jpeg" Type="http://schemas.openxmlformats.org/officeDocument/2006/relationships/image"/><Relationship Id="rId1" Target="../slideLayouts/slideLayout2.xml" Type="http://schemas.openxmlformats.org/officeDocument/2006/relationships/slideLayout"/></Relationships>
</file>

<file path=ppt/slides/_rels/slide2.xml.rels><?xml version="1.0" encoding="UTF-8" standalone="yes" ?><Relationships xmlns="http://schemas.openxmlformats.org/package/2006/relationships"><Relationship Id="rId3" Target="../media/image4.jpeg" Type="http://schemas.openxmlformats.org/officeDocument/2006/relationships/image"/><Relationship Id="rId2" Target="../notesSlides/notesSlide1.xml" Type="http://schemas.openxmlformats.org/officeDocument/2006/relationships/notesSlide"/><Relationship Id="rId1" Target="../slideLayouts/slideLayout2.xml" Type="http://schemas.openxmlformats.org/officeDocument/2006/relationships/slideLayout"/><Relationship Id="rId5" Target="../media/image6.jpeg" Type="http://schemas.openxmlformats.org/officeDocument/2006/relationships/image"/><Relationship Id="rId4" Target="../media/image5.jpeg" Type="http://schemas.openxmlformats.org/officeDocument/2006/relationships/image"/></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arget="../media/image21.jpeg" Type="http://schemas.openxmlformats.org/officeDocument/2006/relationships/image"/><Relationship Id="rId7" Target="../media/image25.png" Type="http://schemas.openxmlformats.org/officeDocument/2006/relationships/image"/><Relationship Id="rId2" Target="mailto:herlind.megges@charite.de" TargetMode="External" Type="http://schemas.openxmlformats.org/officeDocument/2006/relationships/hyperlink"/><Relationship Id="rId1" Target="../slideLayouts/slideLayout15.xml" Type="http://schemas.openxmlformats.org/officeDocument/2006/relationships/slideLayout"/><Relationship Id="rId6" Target="../media/image24.png" Type="http://schemas.openxmlformats.org/officeDocument/2006/relationships/image"/><Relationship Id="rId5" Target="../media/image23.jpeg" Type="http://schemas.openxmlformats.org/officeDocument/2006/relationships/image"/><Relationship Id="rId4" Target="../media/image22.jpeg" Type="http://schemas.openxmlformats.org/officeDocument/2006/relationships/image"/></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5.xml"/><Relationship Id="rId1" Type="http://schemas.openxmlformats.org/officeDocument/2006/relationships/vmlDrawing" Target="../drawings/vmlDrawing1.vml"/><Relationship Id="rId6" Type="http://schemas.openxmlformats.org/officeDocument/2006/relationships/image" Target="file:///C:\Daten\Ged&#228;chtnissprechstunde\Testvorlagen\Uhren-Test.tif" TargetMode="External"/><Relationship Id="rId5" Type="http://schemas.openxmlformats.org/officeDocument/2006/relationships/image" Target="../media/image27.png"/><Relationship Id="rId4" Type="http://schemas.openxmlformats.org/officeDocument/2006/relationships/image" Target="../media/image26.png"/></Relationships>
</file>

<file path=ppt/slides/_rels/slide2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15.xml"/><Relationship Id="rId5" Type="http://schemas.openxmlformats.org/officeDocument/2006/relationships/image" Target="../media/image32.jpeg"/><Relationship Id="rId4" Type="http://schemas.openxmlformats.org/officeDocument/2006/relationships/image" Target="../media/image31.jpeg"/></Relationships>
</file>

<file path=ppt/slides/_rels/slide2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8" Target="../media/image14.jpeg" Type="http://schemas.openxmlformats.org/officeDocument/2006/relationships/image"/><Relationship Id="rId3" Target="../media/image9.jpeg" Type="http://schemas.openxmlformats.org/officeDocument/2006/relationships/image"/><Relationship Id="rId7" Target="../media/image13.jpeg" Type="http://schemas.openxmlformats.org/officeDocument/2006/relationships/image"/><Relationship Id="rId2" Target="../notesSlides/notesSlide5.xml" Type="http://schemas.openxmlformats.org/officeDocument/2006/relationships/notesSlide"/><Relationship Id="rId1" Target="../slideLayouts/slideLayout15.xml" Type="http://schemas.openxmlformats.org/officeDocument/2006/relationships/slideLayout"/><Relationship Id="rId6" Target="../media/image12.jpeg" Type="http://schemas.openxmlformats.org/officeDocument/2006/relationships/image"/><Relationship Id="rId5" Target="../media/image11.jpeg" Type="http://schemas.openxmlformats.org/officeDocument/2006/relationships/image"/><Relationship Id="rId4" Target="../media/image10.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04825" y="449263"/>
            <a:ext cx="7918450" cy="3603625"/>
          </a:xfrm>
        </p:spPr>
        <p:txBody>
          <a:bodyPr/>
          <a:lstStyle/>
          <a:p>
            <a:pPr eaLnBrk="1" hangingPunct="1">
              <a:lnSpc>
                <a:spcPct val="130000"/>
              </a:lnSpc>
            </a:pPr>
            <a:r>
              <a:rPr lang="ru-RU" altLang="de-DE" sz="3200" smtClean="0">
                <a:solidFill>
                  <a:schemeClr val="tx1"/>
                </a:solidFill>
                <a:latin typeface="Calibri" pitchFamily="34" charset="0"/>
                <a:ea typeface="ＭＳ Ｐゴシック" pitchFamily="34" charset="-128"/>
              </a:rPr>
              <a:t>Алгоритм ведения пациента с      когнитивными нарушениями и деменцией          в системе здравоохранения Германии</a:t>
            </a:r>
            <a:r>
              <a:rPr lang="de-DE" altLang="de-DE" sz="2400" smtClean="0">
                <a:solidFill>
                  <a:schemeClr val="tx1"/>
                </a:solidFill>
                <a:latin typeface="Calibri" pitchFamily="34" charset="0"/>
                <a:ea typeface="ＭＳ Ｐゴシック" pitchFamily="34" charset="-128"/>
              </a:rPr>
              <a:t/>
            </a:r>
            <a:br>
              <a:rPr lang="de-DE" altLang="de-DE" sz="2400" smtClean="0">
                <a:solidFill>
                  <a:schemeClr val="tx1"/>
                </a:solidFill>
                <a:latin typeface="Calibri" pitchFamily="34" charset="0"/>
                <a:ea typeface="ＭＳ Ｐゴシック" pitchFamily="34" charset="-128"/>
              </a:rPr>
            </a:br>
            <a:r>
              <a:rPr lang="de-DE" altLang="de-DE" sz="2400" smtClean="0">
                <a:solidFill>
                  <a:schemeClr val="tx1"/>
                </a:solidFill>
                <a:latin typeface="Calibri" pitchFamily="34" charset="0"/>
                <a:ea typeface="ＭＳ Ｐゴシック" pitchFamily="34" charset="-128"/>
              </a:rPr>
              <a:t/>
            </a:r>
            <a:br>
              <a:rPr lang="de-DE" altLang="de-DE" sz="2400" smtClean="0">
                <a:solidFill>
                  <a:schemeClr val="tx1"/>
                </a:solidFill>
                <a:latin typeface="Calibri" pitchFamily="34" charset="0"/>
                <a:ea typeface="ＭＳ Ｐゴシック" pitchFamily="34" charset="-128"/>
              </a:rPr>
            </a:br>
            <a:r>
              <a:rPr lang="ru-RU" altLang="de-DE" sz="2400" smtClean="0">
                <a:solidFill>
                  <a:schemeClr val="tx1"/>
                </a:solidFill>
                <a:latin typeface="Calibri" pitchFamily="34" charset="0"/>
                <a:ea typeface="ＭＳ Ｐゴシック" pitchFamily="34" charset="-128"/>
              </a:rPr>
              <a:t>Беларусь</a:t>
            </a:r>
            <a:r>
              <a:rPr lang="de-DE" altLang="de-DE" sz="2400" smtClean="0">
                <a:solidFill>
                  <a:schemeClr val="tx1"/>
                </a:solidFill>
                <a:latin typeface="Calibri" pitchFamily="34" charset="0"/>
                <a:ea typeface="ＭＳ Ｐゴシック" pitchFamily="34" charset="-128"/>
              </a:rPr>
              <a:t>, </a:t>
            </a:r>
            <a:r>
              <a:rPr lang="ru-RU" altLang="de-DE" sz="2400" smtClean="0">
                <a:solidFill>
                  <a:schemeClr val="tx1"/>
                </a:solidFill>
                <a:latin typeface="Calibri" pitchFamily="34" charset="0"/>
                <a:ea typeface="ＭＳ Ｐゴシック" pitchFamily="34" charset="-128"/>
              </a:rPr>
              <a:t>Витебск</a:t>
            </a:r>
            <a:r>
              <a:rPr lang="de-DE" altLang="de-DE" sz="2400" smtClean="0">
                <a:solidFill>
                  <a:schemeClr val="tx1"/>
                </a:solidFill>
                <a:latin typeface="Calibri" pitchFamily="34" charset="0"/>
                <a:ea typeface="ＭＳ Ｐゴシック" pitchFamily="34" charset="-128"/>
              </a:rPr>
              <a:t/>
            </a:r>
            <a:br>
              <a:rPr lang="de-DE" altLang="de-DE" sz="2400" smtClean="0">
                <a:solidFill>
                  <a:schemeClr val="tx1"/>
                </a:solidFill>
                <a:latin typeface="Calibri" pitchFamily="34" charset="0"/>
                <a:ea typeface="ＭＳ Ｐゴシック" pitchFamily="34" charset="-128"/>
              </a:rPr>
            </a:br>
            <a:r>
              <a:rPr lang="de-DE" altLang="de-DE" sz="2400" smtClean="0">
                <a:solidFill>
                  <a:schemeClr val="tx1"/>
                </a:solidFill>
                <a:latin typeface="Calibri" pitchFamily="34" charset="0"/>
                <a:ea typeface="ＭＳ Ｐゴシック" pitchFamily="34" charset="-128"/>
              </a:rPr>
              <a:t>29</a:t>
            </a:r>
            <a:r>
              <a:rPr lang="ru-RU" altLang="de-DE" sz="2400" smtClean="0">
                <a:solidFill>
                  <a:schemeClr val="tx1"/>
                </a:solidFill>
                <a:latin typeface="Calibri" pitchFamily="34" charset="0"/>
                <a:ea typeface="ＭＳ Ｐゴシック" pitchFamily="34" charset="-128"/>
              </a:rPr>
              <a:t> ноября</a:t>
            </a:r>
            <a:r>
              <a:rPr lang="de-DE" altLang="de-DE" sz="2400" smtClean="0">
                <a:solidFill>
                  <a:schemeClr val="tx1"/>
                </a:solidFill>
                <a:latin typeface="Calibri" pitchFamily="34" charset="0"/>
                <a:ea typeface="ＭＳ Ｐゴシック" pitchFamily="34" charset="-128"/>
              </a:rPr>
              <a:t> 2017</a:t>
            </a:r>
            <a:br>
              <a:rPr lang="de-DE" altLang="de-DE" sz="2400" smtClean="0">
                <a:solidFill>
                  <a:schemeClr val="tx1"/>
                </a:solidFill>
                <a:latin typeface="Calibri" pitchFamily="34" charset="0"/>
                <a:ea typeface="ＭＳ Ｐゴシック" pitchFamily="34" charset="-128"/>
              </a:rPr>
            </a:br>
            <a:r>
              <a:rPr lang="de-DE" altLang="de-DE" sz="2400" smtClean="0">
                <a:solidFill>
                  <a:schemeClr val="tx1"/>
                </a:solidFill>
                <a:latin typeface="Calibri" pitchFamily="34" charset="0"/>
                <a:ea typeface="ＭＳ Ｐゴシック" pitchFamily="34" charset="-128"/>
              </a:rPr>
              <a:t/>
            </a:r>
            <a:br>
              <a:rPr lang="de-DE" altLang="de-DE" sz="2400" smtClean="0">
                <a:solidFill>
                  <a:schemeClr val="tx1"/>
                </a:solidFill>
                <a:latin typeface="Calibri" pitchFamily="34" charset="0"/>
                <a:ea typeface="ＭＳ Ｐゴシック" pitchFamily="34" charset="-128"/>
              </a:rPr>
            </a:br>
            <a:r>
              <a:rPr lang="de-DE" altLang="de-DE" sz="2400" smtClean="0">
                <a:solidFill>
                  <a:schemeClr val="tx1"/>
                </a:solidFill>
                <a:latin typeface="Calibri" pitchFamily="34" charset="0"/>
                <a:ea typeface="ＭＳ Ｐゴシック" pitchFamily="34" charset="-128"/>
              </a:rPr>
              <a:t/>
            </a:r>
            <a:br>
              <a:rPr lang="de-DE" altLang="de-DE" sz="2400" smtClean="0">
                <a:solidFill>
                  <a:schemeClr val="tx1"/>
                </a:solidFill>
                <a:latin typeface="Calibri" pitchFamily="34" charset="0"/>
                <a:ea typeface="ＭＳ Ｐゴシック" pitchFamily="34" charset="-128"/>
              </a:rPr>
            </a:br>
            <a:r>
              <a:rPr lang="ru-RU" altLang="de-DE" sz="1600" smtClean="0">
                <a:solidFill>
                  <a:schemeClr val="tx1"/>
                </a:solidFill>
                <a:latin typeface="Calibri" pitchFamily="34" charset="0"/>
                <a:ea typeface="ＭＳ Ｐゴシック" pitchFamily="34" charset="-128"/>
              </a:rPr>
              <a:t>Шарите</a:t>
            </a:r>
            <a:r>
              <a:rPr lang="de-DE" altLang="de-DE" sz="1600" smtClean="0">
                <a:solidFill>
                  <a:schemeClr val="tx1"/>
                </a:solidFill>
                <a:latin typeface="Calibri" pitchFamily="34" charset="0"/>
                <a:ea typeface="ＭＳ Ｐゴシック" pitchFamily="34" charset="-128"/>
              </a:rPr>
              <a:t> – </a:t>
            </a:r>
            <a:r>
              <a:rPr lang="ru-RU" altLang="de-DE" sz="1600" smtClean="0">
                <a:solidFill>
                  <a:schemeClr val="tx1"/>
                </a:solidFill>
                <a:latin typeface="Calibri" pitchFamily="34" charset="0"/>
                <a:ea typeface="ＭＳ Ｐゴシック" pitchFamily="34" charset="-128"/>
              </a:rPr>
              <a:t>Университетская медицина</a:t>
            </a:r>
            <a:r>
              <a:rPr lang="de-DE" altLang="de-DE" sz="1600" smtClean="0">
                <a:solidFill>
                  <a:schemeClr val="tx1"/>
                </a:solidFill>
                <a:latin typeface="Calibri" pitchFamily="34" charset="0"/>
                <a:ea typeface="ＭＳ Ｐゴシック" pitchFamily="34" charset="-128"/>
              </a:rPr>
              <a:t> </a:t>
            </a:r>
            <a:r>
              <a:rPr lang="ru-RU" altLang="de-DE" sz="1600" smtClean="0">
                <a:solidFill>
                  <a:schemeClr val="tx1"/>
                </a:solidFill>
                <a:latin typeface="Calibri" pitchFamily="34" charset="0"/>
                <a:ea typeface="ＭＳ Ｐゴシック" pitchFamily="34" charset="-128"/>
              </a:rPr>
              <a:t>Берлин</a:t>
            </a:r>
            <a:r>
              <a:rPr lang="de-DE" altLang="de-DE" sz="1600" smtClean="0">
                <a:solidFill>
                  <a:schemeClr val="tx1"/>
                </a:solidFill>
                <a:latin typeface="Calibri" pitchFamily="34" charset="0"/>
                <a:ea typeface="ＭＳ Ｐゴシック" pitchFamily="34" charset="-128"/>
              </a:rPr>
              <a:t/>
            </a:r>
            <a:br>
              <a:rPr lang="de-DE" altLang="de-DE" sz="1600" smtClean="0">
                <a:solidFill>
                  <a:schemeClr val="tx1"/>
                </a:solidFill>
                <a:latin typeface="Calibri" pitchFamily="34" charset="0"/>
                <a:ea typeface="ＭＳ Ｐゴシック" pitchFamily="34" charset="-128"/>
              </a:rPr>
            </a:br>
            <a:r>
              <a:rPr lang="ru-RU" altLang="de-DE" sz="1600" smtClean="0">
                <a:solidFill>
                  <a:schemeClr val="tx1"/>
                </a:solidFill>
                <a:latin typeface="Calibri" pitchFamily="34" charset="0"/>
                <a:ea typeface="ＭＳ Ｐゴシック" pitchFamily="34" charset="-128"/>
              </a:rPr>
              <a:t>Отделение исследований памяти</a:t>
            </a:r>
            <a:r>
              <a:rPr lang="de-DE" altLang="de-DE" sz="1600" smtClean="0">
                <a:solidFill>
                  <a:schemeClr val="tx1"/>
                </a:solidFill>
                <a:latin typeface="Calibri" pitchFamily="34" charset="0"/>
                <a:ea typeface="ＭＳ Ｐゴシック" pitchFamily="34" charset="-128"/>
              </a:rPr>
              <a:t> </a:t>
            </a:r>
            <a:r>
              <a:rPr lang="ru-RU" altLang="de-DE" sz="1600" smtClean="0">
                <a:solidFill>
                  <a:schemeClr val="tx1"/>
                </a:solidFill>
                <a:latin typeface="Calibri" pitchFamily="34" charset="0"/>
                <a:ea typeface="ＭＳ Ｐゴシック" pitchFamily="34" charset="-128"/>
              </a:rPr>
              <a:t>и Центр профилактики деменции</a:t>
            </a:r>
            <a:r>
              <a:rPr lang="de-DE" altLang="de-DE" sz="1600" smtClean="0">
                <a:solidFill>
                  <a:schemeClr val="tx1"/>
                </a:solidFill>
                <a:latin typeface="Calibri" pitchFamily="34" charset="0"/>
                <a:ea typeface="ＭＳ Ｐゴシック" pitchFamily="34" charset="-128"/>
              </a:rPr>
              <a:t/>
            </a:r>
            <a:br>
              <a:rPr lang="de-DE" altLang="de-DE" sz="1600" smtClean="0">
                <a:solidFill>
                  <a:schemeClr val="tx1"/>
                </a:solidFill>
                <a:latin typeface="Calibri" pitchFamily="34" charset="0"/>
                <a:ea typeface="ＭＳ Ｐゴシック" pitchFamily="34" charset="-128"/>
              </a:rPr>
            </a:br>
            <a:r>
              <a:rPr lang="ru-RU" altLang="de-DE" sz="1600" smtClean="0">
                <a:solidFill>
                  <a:schemeClr val="tx1"/>
                </a:solidFill>
                <a:latin typeface="Calibri" pitchFamily="34" charset="0"/>
                <a:ea typeface="ＭＳ Ｐゴシック" pitchFamily="34" charset="-128"/>
              </a:rPr>
              <a:t>Руководитель</a:t>
            </a:r>
            <a:r>
              <a:rPr lang="de-DE" altLang="de-DE" sz="1600" smtClean="0">
                <a:solidFill>
                  <a:schemeClr val="tx1"/>
                </a:solidFill>
                <a:latin typeface="Calibri" pitchFamily="34" charset="0"/>
                <a:ea typeface="ＭＳ Ｐゴシック" pitchFamily="34" charset="-128"/>
              </a:rPr>
              <a:t>: </a:t>
            </a:r>
            <a:r>
              <a:rPr lang="ru-RU" altLang="de-DE" sz="1600" smtClean="0">
                <a:solidFill>
                  <a:schemeClr val="tx1"/>
                </a:solidFill>
                <a:latin typeface="Calibri" pitchFamily="34" charset="0"/>
                <a:ea typeface="ＭＳ Ｐゴシック" pitchFamily="34" charset="-128"/>
              </a:rPr>
              <a:t>приват-доцент д-р Оливер Петерс</a:t>
            </a:r>
            <a:r>
              <a:rPr lang="de-DE" altLang="de-DE" sz="1600" smtClean="0">
                <a:solidFill>
                  <a:schemeClr val="tx1"/>
                </a:solidFill>
                <a:latin typeface="Calibri" pitchFamily="34" charset="0"/>
                <a:ea typeface="ＭＳ Ｐゴシック" pitchFamily="34" charset="-128"/>
              </a:rPr>
              <a:t> </a:t>
            </a:r>
            <a:br>
              <a:rPr lang="de-DE" altLang="de-DE" sz="1600" smtClean="0">
                <a:solidFill>
                  <a:schemeClr val="tx1"/>
                </a:solidFill>
                <a:latin typeface="Calibri" pitchFamily="34" charset="0"/>
                <a:ea typeface="ＭＳ Ｐゴシック" pitchFamily="34" charset="-128"/>
              </a:rPr>
            </a:br>
            <a:r>
              <a:rPr lang="ru-RU" altLang="de-DE" sz="1600" smtClean="0">
                <a:solidFill>
                  <a:schemeClr val="tx1"/>
                </a:solidFill>
                <a:latin typeface="Calibri" pitchFamily="34" charset="0"/>
                <a:ea typeface="ＭＳ Ｐゴシック" pitchFamily="34" charset="-128"/>
              </a:rPr>
              <a:t>Докладчик</a:t>
            </a:r>
            <a:r>
              <a:rPr lang="de-DE" altLang="de-DE" sz="1600" smtClean="0">
                <a:solidFill>
                  <a:schemeClr val="tx1"/>
                </a:solidFill>
                <a:latin typeface="Calibri" pitchFamily="34" charset="0"/>
                <a:ea typeface="ＭＳ Ｐゴシック" pitchFamily="34" charset="-128"/>
              </a:rPr>
              <a:t>:</a:t>
            </a:r>
            <a:r>
              <a:rPr lang="ru-RU" altLang="de-DE" sz="1600" smtClean="0">
                <a:solidFill>
                  <a:schemeClr val="tx1"/>
                </a:solidFill>
                <a:latin typeface="Calibri" pitchFamily="34" charset="0"/>
                <a:ea typeface="ＭＳ Ｐゴシック" pitchFamily="34" charset="-128"/>
              </a:rPr>
              <a:t> Херлинд Меггес</a:t>
            </a:r>
            <a:r>
              <a:rPr lang="de-DE" altLang="de-DE" sz="1600" smtClean="0">
                <a:solidFill>
                  <a:schemeClr val="tx1"/>
                </a:solidFill>
                <a:latin typeface="Calibri" pitchFamily="34" charset="0"/>
                <a:ea typeface="ＭＳ Ｐゴシック" pitchFamily="34" charset="-128"/>
              </a:rPr>
              <a:t>, </a:t>
            </a:r>
            <a:r>
              <a:rPr lang="ru-RU" altLang="de-DE" sz="1600" smtClean="0">
                <a:solidFill>
                  <a:schemeClr val="tx1"/>
                </a:solidFill>
                <a:latin typeface="Calibri" pitchFamily="34" charset="0"/>
                <a:ea typeface="ＭＳ Ｐゴシック" pitchFamily="34" charset="-128"/>
              </a:rPr>
              <a:t>геронтолог</a:t>
            </a:r>
            <a:r>
              <a:rPr lang="de-DE" altLang="de-DE" sz="1600" smtClean="0">
                <a:solidFill>
                  <a:schemeClr val="tx1"/>
                </a:solidFill>
                <a:latin typeface="Calibri" pitchFamily="34" charset="0"/>
                <a:ea typeface="ＭＳ Ｐゴシック" pitchFamily="34" charset="-128"/>
              </a:rPr>
              <a:t> </a:t>
            </a:r>
            <a:br>
              <a:rPr lang="de-DE" altLang="de-DE" sz="1600" smtClean="0">
                <a:solidFill>
                  <a:schemeClr val="tx1"/>
                </a:solidFill>
                <a:latin typeface="Calibri" pitchFamily="34" charset="0"/>
                <a:ea typeface="ＭＳ Ｐゴシック" pitchFamily="34" charset="-128"/>
              </a:rPr>
            </a:br>
            <a:r>
              <a:rPr lang="de-DE" altLang="de-DE" sz="1600" smtClean="0">
                <a:solidFill>
                  <a:schemeClr val="tx1"/>
                </a:solidFill>
                <a:latin typeface="Calibri" pitchFamily="34" charset="0"/>
                <a:ea typeface="ＭＳ Ｐゴシック" pitchFamily="34" charset="-128"/>
                <a:hlinkClick r:id="rId2"/>
              </a:rPr>
              <a:t>https://psychiatrie.charite.de/leistungen/spezialambulanzen/gedaechtnissprechstunde/</a:t>
            </a:r>
            <a:r>
              <a:rPr lang="de-DE" altLang="de-DE" sz="1600" smtClean="0">
                <a:solidFill>
                  <a:schemeClr val="tx1"/>
                </a:solidFill>
                <a:latin typeface="Calibri" pitchFamily="34" charset="0"/>
                <a:ea typeface="ＭＳ Ｐゴシック" pitchFamily="34" charset="-128"/>
              </a:rPr>
              <a:t> </a:t>
            </a:r>
          </a:p>
        </p:txBody>
      </p:sp>
      <p:sp>
        <p:nvSpPr>
          <p:cNvPr id="5123" name="Rectangle 5"/>
          <p:cNvSpPr>
            <a:spLocks noChangeArrowheads="1"/>
          </p:cNvSpPr>
          <p:nvPr/>
        </p:nvSpPr>
        <p:spPr bwMode="auto">
          <a:xfrm>
            <a:off x="0" y="29813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de-DE" sz="1800">
              <a:solidFill>
                <a:srgbClr val="000000"/>
              </a:solidFill>
              <a:ea typeface="ＭＳ Ｐゴシック" charset="0"/>
            </a:endParaRPr>
          </a:p>
        </p:txBody>
      </p:sp>
      <p:sp>
        <p:nvSpPr>
          <p:cNvPr id="5124" name="Rectangle 6"/>
          <p:cNvSpPr>
            <a:spLocks noChangeArrowheads="1"/>
          </p:cNvSpPr>
          <p:nvPr/>
        </p:nvSpPr>
        <p:spPr bwMode="auto">
          <a:xfrm>
            <a:off x="4464050" y="3648075"/>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a:defRPr/>
            </a:pPr>
            <a:r>
              <a:rPr lang="de-DE" sz="900" b="1">
                <a:solidFill>
                  <a:srgbClr val="808080"/>
                </a:solidFill>
                <a:ea typeface="Times New Roman" charset="0"/>
                <a:cs typeface="Arial" charset="0"/>
              </a:rPr>
              <a:t> </a:t>
            </a:r>
            <a:endParaRPr lang="de-DE" sz="1800">
              <a:solidFill>
                <a:srgbClr val="000000"/>
              </a:solidFill>
              <a:ea typeface="Times New Roman" charset="0"/>
              <a:cs typeface="Arial" charset="0"/>
            </a:endParaRPr>
          </a:p>
        </p:txBody>
      </p:sp>
      <p:pic>
        <p:nvPicPr>
          <p:cNvPr id="3077" name="Picture 7" descr="CUB-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6850" y="4737100"/>
            <a:ext cx="2351088"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llipse 14"/>
          <p:cNvSpPr/>
          <p:nvPr/>
        </p:nvSpPr>
        <p:spPr bwMode="auto">
          <a:xfrm>
            <a:off x="3859213" y="2654300"/>
            <a:ext cx="1168400" cy="962025"/>
          </a:xfrm>
          <a:prstGeom prst="ellipse">
            <a:avLst/>
          </a:prstGeom>
          <a:solidFill>
            <a:schemeClr val="accent5">
              <a:lumMod val="90000"/>
            </a:schemeClr>
          </a:solidFill>
          <a:ln w="9525" cap="flat" cmpd="sng" algn="ctr">
            <a:noFill/>
            <a:prstDash val="solid"/>
            <a:round/>
            <a:headEnd type="none" w="med" len="med"/>
            <a:tailEnd type="none" w="med" len="med"/>
          </a:ln>
          <a:effectLst/>
        </p:spPr>
        <p:txBody>
          <a:bodyPr/>
          <a:lstStyle/>
          <a:p>
            <a:pPr algn="ctr" defTabSz="863600">
              <a:defRPr/>
            </a:pPr>
            <a:r>
              <a:rPr lang="de-DE" sz="4000" b="1" dirty="0">
                <a:latin typeface="Calibri" panose="020F0502020204030204" pitchFamily="34" charset="0"/>
                <a:ea typeface="+mn-ea"/>
              </a:rPr>
              <a:t>?</a:t>
            </a:r>
          </a:p>
        </p:txBody>
      </p:sp>
      <p:cxnSp>
        <p:nvCxnSpPr>
          <p:cNvPr id="8" name="Gerade Verbindung mit Pfeil 7"/>
          <p:cNvCxnSpPr/>
          <p:nvPr/>
        </p:nvCxnSpPr>
        <p:spPr>
          <a:xfrm>
            <a:off x="971550" y="5443538"/>
            <a:ext cx="7704138" cy="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0" name="Freihandform 19"/>
          <p:cNvSpPr/>
          <p:nvPr/>
        </p:nvSpPr>
        <p:spPr>
          <a:xfrm>
            <a:off x="971550" y="2060575"/>
            <a:ext cx="6761163" cy="3313113"/>
          </a:xfrm>
          <a:custGeom>
            <a:avLst/>
            <a:gdLst>
              <a:gd name="connsiteX0" fmla="*/ 0 w 8138160"/>
              <a:gd name="connsiteY0" fmla="*/ 0 h 3611880"/>
              <a:gd name="connsiteX1" fmla="*/ 2935224 w 8138160"/>
              <a:gd name="connsiteY1" fmla="*/ 329184 h 3611880"/>
              <a:gd name="connsiteX2" fmla="*/ 4370832 w 8138160"/>
              <a:gd name="connsiteY2" fmla="*/ 1691640 h 3611880"/>
              <a:gd name="connsiteX3" fmla="*/ 7278624 w 8138160"/>
              <a:gd name="connsiteY3" fmla="*/ 3236976 h 3611880"/>
              <a:gd name="connsiteX4" fmla="*/ 8138160 w 8138160"/>
              <a:gd name="connsiteY4" fmla="*/ 3611880 h 3611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8160" h="3611880">
                <a:moveTo>
                  <a:pt x="0" y="0"/>
                </a:moveTo>
                <a:cubicBezTo>
                  <a:pt x="1103376" y="23622"/>
                  <a:pt x="2206752" y="47244"/>
                  <a:pt x="2935224" y="329184"/>
                </a:cubicBezTo>
                <a:cubicBezTo>
                  <a:pt x="3663696" y="611124"/>
                  <a:pt x="3646932" y="1207008"/>
                  <a:pt x="4370832" y="1691640"/>
                </a:cubicBezTo>
                <a:cubicBezTo>
                  <a:pt x="5094732" y="2176272"/>
                  <a:pt x="6650736" y="2916936"/>
                  <a:pt x="7278624" y="3236976"/>
                </a:cubicBezTo>
                <a:cubicBezTo>
                  <a:pt x="7906512" y="3557016"/>
                  <a:pt x="8022336" y="3584448"/>
                  <a:pt x="8138160" y="3611880"/>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23" name="Gerade Verbindung 22"/>
          <p:cNvCxnSpPr/>
          <p:nvPr/>
        </p:nvCxnSpPr>
        <p:spPr>
          <a:xfrm>
            <a:off x="971550" y="3357563"/>
            <a:ext cx="7345363"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Freihandform 25"/>
          <p:cNvSpPr/>
          <p:nvPr/>
        </p:nvSpPr>
        <p:spPr>
          <a:xfrm>
            <a:off x="4351338" y="3376613"/>
            <a:ext cx="3382962" cy="1855787"/>
          </a:xfrm>
          <a:custGeom>
            <a:avLst/>
            <a:gdLst>
              <a:gd name="connsiteX0" fmla="*/ 0 w 3383280"/>
              <a:gd name="connsiteY0" fmla="*/ 0 h 1856232"/>
              <a:gd name="connsiteX1" fmla="*/ 1801368 w 3383280"/>
              <a:gd name="connsiteY1" fmla="*/ 466344 h 1856232"/>
              <a:gd name="connsiteX2" fmla="*/ 3383280 w 3383280"/>
              <a:gd name="connsiteY2" fmla="*/ 1856232 h 1856232"/>
            </a:gdLst>
            <a:ahLst/>
            <a:cxnLst>
              <a:cxn ang="0">
                <a:pos x="connsiteX0" y="connsiteY0"/>
              </a:cxn>
              <a:cxn ang="0">
                <a:pos x="connsiteX1" y="connsiteY1"/>
              </a:cxn>
              <a:cxn ang="0">
                <a:pos x="connsiteX2" y="connsiteY2"/>
              </a:cxn>
            </a:cxnLst>
            <a:rect l="l" t="t" r="r" b="b"/>
            <a:pathLst>
              <a:path w="3383280" h="1856232">
                <a:moveTo>
                  <a:pt x="0" y="0"/>
                </a:moveTo>
                <a:cubicBezTo>
                  <a:pt x="618744" y="78486"/>
                  <a:pt x="1237488" y="156972"/>
                  <a:pt x="1801368" y="466344"/>
                </a:cubicBezTo>
                <a:cubicBezTo>
                  <a:pt x="2365248" y="775716"/>
                  <a:pt x="2874264" y="1315974"/>
                  <a:pt x="3383280" y="1856232"/>
                </a:cubicBezTo>
              </a:path>
            </a:pathLst>
          </a:cu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8199" name="Textfeld 26"/>
          <p:cNvSpPr txBox="1">
            <a:spLocks noChangeArrowheads="1"/>
          </p:cNvSpPr>
          <p:nvPr/>
        </p:nvSpPr>
        <p:spPr bwMode="auto">
          <a:xfrm>
            <a:off x="4392613" y="5586413"/>
            <a:ext cx="8636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latin typeface="Calibri" panose="020F0502020204030204" pitchFamily="34" charset="0"/>
                <a:ea typeface="+mn-ea"/>
                <a:cs typeface="Calibri" pitchFamily="34" charset="0"/>
              </a:rPr>
              <a:t>время</a:t>
            </a:r>
            <a:endParaRPr lang="de-DE" altLang="de-DE" b="1" dirty="0" smtClean="0">
              <a:latin typeface="Calibri" panose="020F0502020204030204" pitchFamily="34" charset="0"/>
              <a:ea typeface="+mn-ea"/>
              <a:cs typeface="Calibri" pitchFamily="34" charset="0"/>
            </a:endParaRPr>
          </a:p>
        </p:txBody>
      </p:sp>
      <p:sp>
        <p:nvSpPr>
          <p:cNvPr id="12296" name="Textfeld 27"/>
          <p:cNvSpPr txBox="1">
            <a:spLocks noChangeArrowheads="1"/>
          </p:cNvSpPr>
          <p:nvPr/>
        </p:nvSpPr>
        <p:spPr bwMode="auto">
          <a:xfrm rot="-5400000">
            <a:off x="-840581" y="2966244"/>
            <a:ext cx="26765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de-DE" sz="1700" b="1">
                <a:latin typeface="Calibri" pitchFamily="34" charset="0"/>
                <a:cs typeface="Arial" charset="0"/>
              </a:rPr>
              <a:t>умственные способности</a:t>
            </a:r>
            <a:endParaRPr lang="de-DE" altLang="de-DE" sz="1700" b="1">
              <a:latin typeface="Calibri" pitchFamily="34" charset="0"/>
              <a:cs typeface="Arial" charset="0"/>
            </a:endParaRPr>
          </a:p>
        </p:txBody>
      </p:sp>
      <p:sp>
        <p:nvSpPr>
          <p:cNvPr id="8201" name="Textfeld 28"/>
          <p:cNvSpPr txBox="1">
            <a:spLocks noChangeArrowheads="1"/>
          </p:cNvSpPr>
          <p:nvPr/>
        </p:nvSpPr>
        <p:spPr bwMode="auto">
          <a:xfrm>
            <a:off x="1476375" y="3429000"/>
            <a:ext cx="3543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solidFill>
                  <a:srgbClr val="C00000"/>
                </a:solidFill>
                <a:latin typeface="Calibri" panose="020F0502020204030204" pitchFamily="34" charset="0"/>
                <a:ea typeface="+mn-ea"/>
                <a:cs typeface="Calibri" pitchFamily="34" charset="0"/>
              </a:rPr>
              <a:t>порог начала болезни</a:t>
            </a:r>
            <a:endParaRPr lang="de-DE" altLang="de-DE" b="1" dirty="0" smtClean="0">
              <a:solidFill>
                <a:srgbClr val="C00000"/>
              </a:solidFill>
              <a:latin typeface="Calibri" panose="020F0502020204030204" pitchFamily="34" charset="0"/>
              <a:ea typeface="+mn-ea"/>
              <a:cs typeface="Calibri" pitchFamily="34" charset="0"/>
            </a:endParaRPr>
          </a:p>
        </p:txBody>
      </p:sp>
      <p:sp>
        <p:nvSpPr>
          <p:cNvPr id="30" name="Textfeld 29"/>
          <p:cNvSpPr txBox="1"/>
          <p:nvPr/>
        </p:nvSpPr>
        <p:spPr>
          <a:xfrm>
            <a:off x="1258888" y="1628775"/>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нормальное  старение</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sp>
        <p:nvSpPr>
          <p:cNvPr id="31" name="Textfeld 30"/>
          <p:cNvSpPr txBox="1"/>
          <p:nvPr/>
        </p:nvSpPr>
        <p:spPr>
          <a:xfrm>
            <a:off x="6742113" y="3468688"/>
            <a:ext cx="1787525" cy="876300"/>
          </a:xfrm>
          <a:prstGeom prst="rect">
            <a:avLst/>
          </a:prstGeom>
          <a:noFill/>
        </p:spPr>
        <p:txBody>
          <a:bodyPr>
            <a:spAutoFit/>
          </a:bodyPr>
          <a:lstStyle/>
          <a:p>
            <a:pPr>
              <a:defRPr/>
            </a:pPr>
            <a:r>
              <a:rPr lang="ru-RU" b="1" dirty="0">
                <a:solidFill>
                  <a:schemeClr val="accent1">
                    <a:lumMod val="50000"/>
                  </a:schemeClr>
                </a:solidFill>
                <a:latin typeface="Calibri" panose="020F0502020204030204" pitchFamily="34" charset="0"/>
                <a:ea typeface="+mn-ea"/>
                <a:cs typeface="Calibri" panose="020F0502020204030204" pitchFamily="34" charset="0"/>
              </a:rPr>
              <a:t>течение</a:t>
            </a:r>
            <a:r>
              <a:rPr lang="de-DE" b="1" dirty="0">
                <a:solidFill>
                  <a:schemeClr val="accent1">
                    <a:lumMod val="50000"/>
                  </a:schemeClr>
                </a:solidFill>
                <a:latin typeface="Calibri" panose="020F0502020204030204" pitchFamily="34" charset="0"/>
                <a:ea typeface="+mn-ea"/>
                <a:cs typeface="Calibri" panose="020F0502020204030204" pitchFamily="34" charset="0"/>
              </a:rPr>
              <a:t> </a:t>
            </a:r>
            <a:r>
              <a:rPr lang="ru-RU" b="1" dirty="0">
                <a:solidFill>
                  <a:schemeClr val="accent1">
                    <a:lumMod val="50000"/>
                  </a:schemeClr>
                </a:solidFill>
                <a:latin typeface="Calibri" panose="020F0502020204030204" pitchFamily="34" charset="0"/>
                <a:ea typeface="+mn-ea"/>
                <a:cs typeface="Calibri" panose="020F0502020204030204" pitchFamily="34" charset="0"/>
              </a:rPr>
              <a:t>с медикаментами и  лечением</a:t>
            </a:r>
            <a:r>
              <a:rPr lang="de-DE" b="1" dirty="0">
                <a:solidFill>
                  <a:schemeClr val="accent1">
                    <a:lumMod val="50000"/>
                  </a:schemeClr>
                </a:solidFill>
                <a:latin typeface="Calibri" panose="020F0502020204030204" pitchFamily="34" charset="0"/>
                <a:ea typeface="+mn-ea"/>
                <a:cs typeface="Calibri" panose="020F0502020204030204" pitchFamily="34" charset="0"/>
              </a:rPr>
              <a:t> </a:t>
            </a:r>
          </a:p>
        </p:txBody>
      </p:sp>
      <p:sp>
        <p:nvSpPr>
          <p:cNvPr id="13" name="Textfeld 12"/>
          <p:cNvSpPr txBox="1"/>
          <p:nvPr/>
        </p:nvSpPr>
        <p:spPr>
          <a:xfrm>
            <a:off x="3163888" y="4127500"/>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болезненный процесс</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cxnSp>
        <p:nvCxnSpPr>
          <p:cNvPr id="5" name="Gerade Verbindung mit Pfeil 4"/>
          <p:cNvCxnSpPr/>
          <p:nvPr/>
        </p:nvCxnSpPr>
        <p:spPr>
          <a:xfrm flipV="1">
            <a:off x="990600" y="1274763"/>
            <a:ext cx="0" cy="4165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2302"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 name="Titel 1"/>
          <p:cNvSpPr txBox="1">
            <a:spLocks/>
          </p:cNvSpPr>
          <p:nvPr/>
        </p:nvSpPr>
        <p:spPr bwMode="auto">
          <a:xfrm>
            <a:off x="393700" y="195263"/>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a:solidFill>
                  <a:schemeClr val="tx1"/>
                </a:solidFill>
                <a:latin typeface="Calibri" panose="020F0502020204030204" pitchFamily="34" charset="0"/>
                <a:ea typeface="ＭＳ Ｐゴシック" panose="020B0600070205080204" pitchFamily="34" charset="-128"/>
              </a:rPr>
              <a:t>3</a:t>
            </a:r>
            <a:r>
              <a:rPr lang="de-DE" altLang="de-DE" kern="0" dirty="0" smtClean="0">
                <a:solidFill>
                  <a:schemeClr val="tx1"/>
                </a:solidFill>
                <a:latin typeface="Calibri" panose="020F0502020204030204" pitchFamily="34" charset="0"/>
                <a:ea typeface="ＭＳ Ｐゴシック" panose="020B0600070205080204" pitchFamily="34" charset="-128"/>
              </a:rPr>
              <a:t>. </a:t>
            </a:r>
            <a:r>
              <a:rPr lang="ru-RU" altLang="de-DE" kern="0" dirty="0">
                <a:solidFill>
                  <a:schemeClr val="tx1"/>
                </a:solidFill>
                <a:latin typeface="Calibri" panose="020F0502020204030204" pitchFamily="34" charset="0"/>
                <a:ea typeface="ＭＳ Ｐゴシック" panose="020B0600070205080204" pitchFamily="34" charset="-128"/>
              </a:rPr>
              <a:t>Л</a:t>
            </a:r>
            <a:r>
              <a:rPr lang="ru-RU" altLang="de-DE" kern="0" dirty="0" smtClean="0">
                <a:solidFill>
                  <a:schemeClr val="tx1"/>
                </a:solidFill>
                <a:latin typeface="Calibri" panose="020F0502020204030204" pitchFamily="34" charset="0"/>
                <a:ea typeface="ＭＳ Ｐゴシック" panose="020B0600070205080204" pitchFamily="34" charset="-128"/>
              </a:rPr>
              <a:t>ечение</a:t>
            </a:r>
            <a:r>
              <a:rPr lang="de-DE" altLang="de-DE" kern="0" dirty="0" smtClean="0">
                <a:solidFill>
                  <a:schemeClr val="tx1"/>
                </a:solidFill>
                <a:latin typeface="Calibri" panose="020F0502020204030204" pitchFamily="34" charset="0"/>
                <a:ea typeface="ＭＳ Ｐゴシック" panose="020B0600070205080204" pitchFamily="34" charset="-128"/>
              </a:rPr>
              <a:t> </a:t>
            </a:r>
          </a:p>
        </p:txBody>
      </p:sp>
      <p:sp>
        <p:nvSpPr>
          <p:cNvPr id="16" name="Textfeld 2"/>
          <p:cNvSpPr txBox="1">
            <a:spLocks noChangeArrowheads="1"/>
          </p:cNvSpPr>
          <p:nvPr/>
        </p:nvSpPr>
        <p:spPr bwMode="auto">
          <a:xfrm>
            <a:off x="4583113" y="1101725"/>
            <a:ext cx="4113212" cy="1016000"/>
          </a:xfrm>
          <a:prstGeom prst="rect">
            <a:avLst/>
          </a:prstGeom>
          <a:solidFill>
            <a:schemeClr val="accent1">
              <a:alpha val="4392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 typeface="Wingdings" pitchFamily="2" charset="2"/>
              <a:buChar char="à"/>
            </a:pPr>
            <a:r>
              <a:rPr lang="ru-RU" altLang="de-DE" sz="2000" b="1">
                <a:latin typeface="Calibri" pitchFamily="34" charset="0"/>
                <a:cs typeface="Arial" charset="0"/>
                <a:sym typeface="Wingdings" pitchFamily="2" charset="2"/>
              </a:rPr>
              <a:t>Возможно симптоматическое лечение медикаментами </a:t>
            </a:r>
            <a:r>
              <a:rPr lang="de-DE" altLang="de-DE" sz="2000" b="1">
                <a:latin typeface="Calibri" pitchFamily="34" charset="0"/>
                <a:cs typeface="Arial" charset="0"/>
                <a:sym typeface="Wingdings" pitchFamily="2" charset="2"/>
              </a:rPr>
              <a:t>= </a:t>
            </a:r>
            <a:r>
              <a:rPr lang="ru-RU" altLang="de-DE" sz="2000" b="1">
                <a:latin typeface="Calibri" pitchFamily="34" charset="0"/>
                <a:cs typeface="Arial" charset="0"/>
                <a:sym typeface="Wingdings" pitchFamily="2" charset="2"/>
              </a:rPr>
              <a:t>противодементные препараты</a:t>
            </a:r>
            <a:endParaRPr lang="de-DE" altLang="de-DE" sz="2000" b="1">
              <a:latin typeface="Calibri" pitchFamily="34" charset="0"/>
              <a:cs typeface="Arial" charset="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e Legende 8"/>
          <p:cNvSpPr/>
          <p:nvPr/>
        </p:nvSpPr>
        <p:spPr bwMode="auto">
          <a:xfrm>
            <a:off x="4678363" y="79375"/>
            <a:ext cx="3548062" cy="576263"/>
          </a:xfrm>
          <a:prstGeom prst="wedgeEllipseCallout">
            <a:avLst/>
          </a:prstGeom>
          <a:solidFill>
            <a:schemeClr val="bg2">
              <a:lumMod val="40000"/>
              <a:lumOff val="60000"/>
            </a:schemeClr>
          </a:solidFill>
          <a:ln w="9525" cap="flat" cmpd="sng" algn="ctr">
            <a:noFill/>
            <a:prstDash val="solid"/>
            <a:round/>
            <a:headEnd type="none" w="med" len="med"/>
            <a:tailEnd type="none" w="med" len="med"/>
          </a:ln>
          <a:effectLst/>
        </p:spPr>
        <p:txBody>
          <a:bodyPr/>
          <a:lstStyle/>
          <a:p>
            <a:pPr defTabSz="863600">
              <a:defRPr/>
            </a:pPr>
            <a:endParaRPr lang="de-DE"/>
          </a:p>
        </p:txBody>
      </p:sp>
      <p:sp>
        <p:nvSpPr>
          <p:cNvPr id="13315"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16"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3. </a:t>
            </a:r>
            <a:r>
              <a:rPr lang="ru-RU" altLang="de-DE" smtClean="0">
                <a:solidFill>
                  <a:schemeClr val="tx1"/>
                </a:solidFill>
                <a:latin typeface="Calibri" pitchFamily="34" charset="0"/>
                <a:ea typeface="ＭＳ Ｐゴシック" pitchFamily="34" charset="-128"/>
              </a:rPr>
              <a:t>Лечение</a:t>
            </a:r>
            <a:r>
              <a:rPr lang="de-DE" altLang="de-DE" smtClean="0">
                <a:solidFill>
                  <a:schemeClr val="tx1"/>
                </a:solidFill>
                <a:latin typeface="Calibri" pitchFamily="34" charset="0"/>
                <a:ea typeface="ＭＳ Ｐゴシック" pitchFamily="34" charset="-128"/>
              </a:rPr>
              <a:t> – </a:t>
            </a:r>
            <a:r>
              <a:rPr lang="ru-RU" altLang="de-DE" smtClean="0">
                <a:solidFill>
                  <a:schemeClr val="tx1"/>
                </a:solidFill>
                <a:latin typeface="Calibri" pitchFamily="34" charset="0"/>
                <a:ea typeface="ＭＳ Ｐゴシック" pitchFamily="34" charset="-128"/>
              </a:rPr>
              <a:t>Медикаменты</a:t>
            </a:r>
            <a:r>
              <a:rPr lang="de-DE" altLang="de-DE" smtClean="0">
                <a:solidFill>
                  <a:schemeClr val="tx1"/>
                </a:solidFill>
                <a:latin typeface="Calibri" pitchFamily="34" charset="0"/>
                <a:ea typeface="ＭＳ Ｐゴシック" pitchFamily="34" charset="-128"/>
              </a:rPr>
              <a:t> </a:t>
            </a:r>
          </a:p>
        </p:txBody>
      </p:sp>
      <p:sp>
        <p:nvSpPr>
          <p:cNvPr id="7" name="Textfeld 2"/>
          <p:cNvSpPr txBox="1">
            <a:spLocks noChangeArrowheads="1"/>
          </p:cNvSpPr>
          <p:nvPr/>
        </p:nvSpPr>
        <p:spPr bwMode="auto">
          <a:xfrm>
            <a:off x="396875" y="5145088"/>
            <a:ext cx="8613775" cy="708025"/>
          </a:xfrm>
          <a:prstGeom prst="rect">
            <a:avLst/>
          </a:prstGeom>
          <a:solidFill>
            <a:schemeClr val="accent1">
              <a:alpha val="4392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 typeface="Wingdings" pitchFamily="2" charset="2"/>
              <a:buChar char="à"/>
            </a:pPr>
            <a:r>
              <a:rPr lang="ru-RU" altLang="de-DE" sz="2000" b="1">
                <a:latin typeface="Calibri" pitchFamily="34" charset="0"/>
                <a:cs typeface="Arial" charset="0"/>
                <a:sym typeface="Wingdings" pitchFamily="2" charset="2"/>
              </a:rPr>
              <a:t>Возможно лечение</a:t>
            </a:r>
            <a:r>
              <a:rPr lang="de-DE" altLang="de-DE" sz="2000" b="1">
                <a:latin typeface="Calibri" pitchFamily="34" charset="0"/>
                <a:cs typeface="Arial" charset="0"/>
                <a:sym typeface="Wingdings" pitchFamily="2" charset="2"/>
              </a:rPr>
              <a:t> </a:t>
            </a:r>
            <a:r>
              <a:rPr lang="ru-RU" altLang="de-DE" sz="2000" b="1">
                <a:latin typeface="Calibri" pitchFamily="34" charset="0"/>
                <a:cs typeface="Arial" charset="0"/>
                <a:sym typeface="Wingdings" pitchFamily="2" charset="2"/>
              </a:rPr>
              <a:t>медикаментами</a:t>
            </a:r>
            <a:r>
              <a:rPr lang="de-DE" altLang="de-DE" sz="2000" b="1">
                <a:latin typeface="Calibri" pitchFamily="34" charset="0"/>
                <a:cs typeface="Arial" charset="0"/>
                <a:sym typeface="Wingdings" pitchFamily="2" charset="2"/>
              </a:rPr>
              <a:t> = </a:t>
            </a:r>
            <a:r>
              <a:rPr lang="ru-RU" altLang="de-DE" sz="2000" b="1">
                <a:latin typeface="Calibri" pitchFamily="34" charset="0"/>
                <a:cs typeface="Arial" charset="0"/>
                <a:sym typeface="Wingdings" pitchFamily="2" charset="2"/>
              </a:rPr>
              <a:t>противодементные препараты</a:t>
            </a:r>
            <a:endParaRPr lang="de-DE" altLang="de-DE" sz="2000" b="1">
              <a:latin typeface="Calibri" pitchFamily="34" charset="0"/>
              <a:cs typeface="Arial" charset="0"/>
              <a:sym typeface="Wingdings" pitchFamily="2" charset="2"/>
            </a:endParaRPr>
          </a:p>
          <a:p>
            <a:pPr eaLnBrk="1" hangingPunct="1">
              <a:spcBef>
                <a:spcPct val="0"/>
              </a:spcBef>
              <a:buFont typeface="Wingdings" pitchFamily="2" charset="2"/>
              <a:buChar char="à"/>
            </a:pPr>
            <a:r>
              <a:rPr lang="ru-RU" altLang="de-DE" sz="2000" b="1">
                <a:latin typeface="Calibri" pitchFamily="34" charset="0"/>
                <a:cs typeface="Arial" charset="0"/>
                <a:sym typeface="Wingdings" pitchFamily="2" charset="2"/>
              </a:rPr>
              <a:t>Фармакологическое лечение психических и поведенческих симптомов </a:t>
            </a:r>
            <a:endParaRPr lang="de-DE" altLang="de-DE" sz="2000" b="1">
              <a:latin typeface="Calibri" pitchFamily="34" charset="0"/>
              <a:cs typeface="Arial" charset="0"/>
              <a:sym typeface="Wingdings" pitchFamily="2" charset="2"/>
            </a:endParaRPr>
          </a:p>
        </p:txBody>
      </p:sp>
      <p:pic>
        <p:nvPicPr>
          <p:cNvPr id="13318" name="Grafik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9538" y="1382713"/>
            <a:ext cx="8901112" cy="334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Textfeld 7"/>
          <p:cNvSpPr txBox="1">
            <a:spLocks noChangeArrowheads="1"/>
          </p:cNvSpPr>
          <p:nvPr/>
        </p:nvSpPr>
        <p:spPr bwMode="auto">
          <a:xfrm>
            <a:off x="4929188" y="128588"/>
            <a:ext cx="396398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de-DE" altLang="de-DE" sz="1700">
                <a:latin typeface="Calibri" pitchFamily="34" charset="0"/>
                <a:cs typeface="Arial" charset="0"/>
              </a:rPr>
              <a:t>«</a:t>
            </a:r>
            <a:r>
              <a:rPr lang="ru-RU" altLang="de-DE" sz="1700">
                <a:latin typeface="Calibri" pitchFamily="34" charset="0"/>
                <a:cs typeface="Arial" charset="0"/>
              </a:rPr>
              <a:t>обязательные»</a:t>
            </a:r>
            <a:r>
              <a:rPr lang="de-DE" altLang="de-DE" sz="1700">
                <a:latin typeface="Calibri" pitchFamily="34" charset="0"/>
                <a:cs typeface="Arial" charset="0"/>
              </a:rPr>
              <a:t>, «</a:t>
            </a:r>
            <a:r>
              <a:rPr lang="ru-RU" altLang="de-DE" sz="1700">
                <a:latin typeface="Calibri" pitchFamily="34" charset="0"/>
                <a:cs typeface="Arial" charset="0"/>
              </a:rPr>
              <a:t>рекомендуемые»</a:t>
            </a:r>
            <a:r>
              <a:rPr lang="de-DE" altLang="de-DE" sz="1700">
                <a:latin typeface="Calibri" pitchFamily="34" charset="0"/>
                <a:cs typeface="Arial" charset="0"/>
              </a:rPr>
              <a:t>, «</a:t>
            </a:r>
            <a:r>
              <a:rPr lang="ru-RU" altLang="de-DE" sz="1700">
                <a:latin typeface="Calibri" pitchFamily="34" charset="0"/>
                <a:cs typeface="Arial" charset="0"/>
              </a:rPr>
              <a:t>возможные»</a:t>
            </a:r>
            <a:r>
              <a:rPr lang="de-DE" altLang="de-DE" sz="1700">
                <a:latin typeface="Calibri" pitchFamily="34" charset="0"/>
                <a:cs typeface="Arial" charset="0"/>
              </a:rPr>
              <a:t> = A, B, 0</a:t>
            </a:r>
          </a:p>
        </p:txBody>
      </p:sp>
      <p:sp>
        <p:nvSpPr>
          <p:cNvPr id="13320" name="Rechteck 1"/>
          <p:cNvSpPr>
            <a:spLocks noChangeArrowheads="1"/>
          </p:cNvSpPr>
          <p:nvPr/>
        </p:nvSpPr>
        <p:spPr bwMode="auto">
          <a:xfrm>
            <a:off x="6704013" y="6488113"/>
            <a:ext cx="23066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r">
              <a:spcBef>
                <a:spcPct val="0"/>
              </a:spcBef>
              <a:buFontTx/>
              <a:buNone/>
            </a:pPr>
            <a:r>
              <a:rPr lang="de-DE" altLang="de-DE" sz="2000" i="1">
                <a:solidFill>
                  <a:srgbClr val="000000"/>
                </a:solidFill>
                <a:latin typeface="Calibri" pitchFamily="34" charset="0"/>
                <a:cs typeface="Arial" charset="0"/>
              </a:rPr>
              <a:t>DGPPN </a:t>
            </a:r>
            <a:r>
              <a:rPr lang="ru-RU" altLang="de-DE" sz="2000" i="1">
                <a:solidFill>
                  <a:srgbClr val="000000"/>
                </a:solidFill>
                <a:latin typeface="Calibri" pitchFamily="34" charset="0"/>
                <a:cs typeface="Arial" charset="0"/>
              </a:rPr>
              <a:t>и</a:t>
            </a:r>
            <a:r>
              <a:rPr lang="de-DE" altLang="de-DE" sz="2000" i="1">
                <a:solidFill>
                  <a:srgbClr val="000000"/>
                </a:solidFill>
                <a:latin typeface="Calibri" pitchFamily="34" charset="0"/>
                <a:cs typeface="Arial" charset="0"/>
              </a:rPr>
              <a:t> DGN, 2016</a:t>
            </a:r>
            <a:endParaRPr lang="de-DE" altLang="de-DE" sz="2000" i="1">
              <a:cs typeface="Arial" charset="0"/>
            </a:endParaRPr>
          </a:p>
        </p:txBody>
      </p:sp>
      <p:sp>
        <p:nvSpPr>
          <p:cNvPr id="2" name="Прямоугольник 1"/>
          <p:cNvSpPr/>
          <p:nvPr/>
        </p:nvSpPr>
        <p:spPr bwMode="auto">
          <a:xfrm>
            <a:off x="2689225" y="1382713"/>
            <a:ext cx="2114550" cy="646112"/>
          </a:xfrm>
          <a:prstGeom prst="rect">
            <a:avLst/>
          </a:prstGeom>
          <a:solidFill>
            <a:schemeClr val="accent3">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dirty="0"/>
              <a:t>стадия легкой деменции</a:t>
            </a:r>
          </a:p>
        </p:txBody>
      </p:sp>
      <p:sp>
        <p:nvSpPr>
          <p:cNvPr id="3" name="Прямоугольник 2"/>
          <p:cNvSpPr/>
          <p:nvPr/>
        </p:nvSpPr>
        <p:spPr bwMode="auto">
          <a:xfrm>
            <a:off x="4803775" y="1382713"/>
            <a:ext cx="2106613" cy="646112"/>
          </a:xfrm>
          <a:prstGeom prst="rect">
            <a:avLst/>
          </a:prstGeom>
          <a:solidFill>
            <a:schemeClr val="accent3">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dirty="0"/>
              <a:t>стадия умеренной деменции</a:t>
            </a:r>
          </a:p>
        </p:txBody>
      </p:sp>
      <p:sp>
        <p:nvSpPr>
          <p:cNvPr id="4" name="Прямоугольник 3"/>
          <p:cNvSpPr/>
          <p:nvPr/>
        </p:nvSpPr>
        <p:spPr bwMode="auto">
          <a:xfrm>
            <a:off x="6910388" y="1382713"/>
            <a:ext cx="1982787" cy="646112"/>
          </a:xfrm>
          <a:prstGeom prst="rect">
            <a:avLst/>
          </a:prstGeom>
          <a:solidFill>
            <a:schemeClr val="accent3">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dirty="0"/>
              <a:t>стадия тяжелой деменции</a:t>
            </a:r>
          </a:p>
        </p:txBody>
      </p:sp>
      <p:sp>
        <p:nvSpPr>
          <p:cNvPr id="13324" name="Прямоугольник 5"/>
          <p:cNvSpPr>
            <a:spLocks noChangeArrowheads="1"/>
          </p:cNvSpPr>
          <p:nvPr/>
        </p:nvSpPr>
        <p:spPr bwMode="auto">
          <a:xfrm>
            <a:off x="231775" y="1706563"/>
            <a:ext cx="1760538" cy="565150"/>
          </a:xfrm>
          <a:prstGeom prst="rect">
            <a:avLst/>
          </a:prstGeom>
          <a:solidFill>
            <a:schemeClr val="accent1"/>
          </a:soli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100">
                <a:cs typeface="Arial" charset="0"/>
              </a:rPr>
              <a:t>лечение противодементными препаратами</a:t>
            </a:r>
          </a:p>
        </p:txBody>
      </p:sp>
      <p:sp>
        <p:nvSpPr>
          <p:cNvPr id="13325" name="Прямоугольник 7"/>
          <p:cNvSpPr>
            <a:spLocks noChangeArrowheads="1"/>
          </p:cNvSpPr>
          <p:nvPr/>
        </p:nvSpPr>
        <p:spPr bwMode="auto">
          <a:xfrm>
            <a:off x="231775" y="2271713"/>
            <a:ext cx="1760538" cy="881062"/>
          </a:xfrm>
          <a:prstGeom prst="rect">
            <a:avLst/>
          </a:prstGeom>
          <a:solidFill>
            <a:srgbClr val="FF9999"/>
          </a:solidFill>
          <a:ln w="9525" algn="ctr">
            <a:solidFill>
              <a:srgbClr val="FF33CC"/>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100">
                <a:cs typeface="Arial" charset="0"/>
              </a:rPr>
              <a:t>болезнь Альцгеймера (</a:t>
            </a:r>
            <a:r>
              <a:rPr lang="en-US" altLang="ru-RU" sz="1100">
                <a:cs typeface="Arial" charset="0"/>
              </a:rPr>
              <a:t>AD)</a:t>
            </a:r>
            <a:r>
              <a:rPr lang="ru-RU" altLang="ru-RU" sz="1100">
                <a:cs typeface="Arial" charset="0"/>
              </a:rPr>
              <a:t> </a:t>
            </a:r>
            <a:endParaRPr lang="en-US" altLang="ru-RU" sz="1100">
              <a:cs typeface="Arial" charset="0"/>
            </a:endParaRPr>
          </a:p>
          <a:p>
            <a:pPr algn="ctr" eaLnBrk="1" hangingPunct="1">
              <a:spcBef>
                <a:spcPct val="0"/>
              </a:spcBef>
              <a:buFontTx/>
              <a:buNone/>
            </a:pPr>
            <a:r>
              <a:rPr lang="ru-RU" altLang="ru-RU" sz="1100">
                <a:cs typeface="Arial" charset="0"/>
              </a:rPr>
              <a:t>смешанные формы деменции </a:t>
            </a:r>
            <a:r>
              <a:rPr lang="en-US" altLang="ru-RU" sz="1100">
                <a:cs typeface="Arial" charset="0"/>
              </a:rPr>
              <a:t>(GD)</a:t>
            </a:r>
            <a:endParaRPr lang="ru-RU" altLang="ru-RU" sz="1100">
              <a:cs typeface="Arial" charset="0"/>
            </a:endParaRPr>
          </a:p>
        </p:txBody>
      </p:sp>
      <p:sp>
        <p:nvSpPr>
          <p:cNvPr id="13326" name="Прямоугольник 9"/>
          <p:cNvSpPr>
            <a:spLocks noChangeArrowheads="1"/>
          </p:cNvSpPr>
          <p:nvPr/>
        </p:nvSpPr>
        <p:spPr bwMode="auto">
          <a:xfrm>
            <a:off x="231775" y="3384550"/>
            <a:ext cx="1760538" cy="314325"/>
          </a:xfrm>
          <a:prstGeom prst="rect">
            <a:avLst/>
          </a:prstGeom>
          <a:solidFill>
            <a:schemeClr val="accent1"/>
          </a:soli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a:cs typeface="Arial" charset="0"/>
              </a:rPr>
              <a:t>сосудистая деменция</a:t>
            </a:r>
          </a:p>
        </p:txBody>
      </p:sp>
      <p:sp>
        <p:nvSpPr>
          <p:cNvPr id="13327" name="Прямоугольник 10"/>
          <p:cNvSpPr>
            <a:spLocks noChangeArrowheads="1"/>
          </p:cNvSpPr>
          <p:nvPr/>
        </p:nvSpPr>
        <p:spPr bwMode="auto">
          <a:xfrm>
            <a:off x="231775" y="3698875"/>
            <a:ext cx="1760538" cy="258763"/>
          </a:xfrm>
          <a:prstGeom prst="rect">
            <a:avLst/>
          </a:prstGeom>
          <a:solidFill>
            <a:schemeClr val="accent1"/>
          </a:soli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a:cs typeface="Arial" charset="0"/>
              </a:rPr>
              <a:t>лобно-височная деменция</a:t>
            </a:r>
          </a:p>
        </p:txBody>
      </p:sp>
      <p:sp>
        <p:nvSpPr>
          <p:cNvPr id="13328" name="Прямоугольник 11"/>
          <p:cNvSpPr>
            <a:spLocks noChangeArrowheads="1"/>
          </p:cNvSpPr>
          <p:nvPr/>
        </p:nvSpPr>
        <p:spPr bwMode="auto">
          <a:xfrm>
            <a:off x="231775" y="3957638"/>
            <a:ext cx="1760538" cy="327025"/>
          </a:xfrm>
          <a:prstGeom prst="rect">
            <a:avLst/>
          </a:prstGeom>
          <a:solidFill>
            <a:schemeClr val="accent1"/>
          </a:soli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a:cs typeface="Arial" charset="0"/>
              </a:rPr>
              <a:t>деменция с тельцами Леви</a:t>
            </a:r>
          </a:p>
        </p:txBody>
      </p:sp>
      <p:sp>
        <p:nvSpPr>
          <p:cNvPr id="13329" name="Прямоугольник 12"/>
          <p:cNvSpPr>
            <a:spLocks noChangeArrowheads="1"/>
          </p:cNvSpPr>
          <p:nvPr/>
        </p:nvSpPr>
        <p:spPr bwMode="auto">
          <a:xfrm>
            <a:off x="231775" y="4284663"/>
            <a:ext cx="1760538" cy="442912"/>
          </a:xfrm>
          <a:prstGeom prst="rect">
            <a:avLst/>
          </a:prstGeom>
          <a:solidFill>
            <a:schemeClr val="accent1"/>
          </a:soli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a:cs typeface="Arial" charset="0"/>
              </a:rPr>
              <a:t>деменция при болезни Паркинсона</a:t>
            </a:r>
          </a:p>
        </p:txBody>
      </p:sp>
      <p:sp>
        <p:nvSpPr>
          <p:cNvPr id="13330" name="Прямоугольник 13"/>
          <p:cNvSpPr>
            <a:spLocks noChangeArrowheads="1"/>
          </p:cNvSpPr>
          <p:nvPr/>
        </p:nvSpPr>
        <p:spPr bwMode="auto">
          <a:xfrm>
            <a:off x="2689225" y="3698875"/>
            <a:ext cx="6203950" cy="258763"/>
          </a:xfrm>
          <a:prstGeom prst="rect">
            <a:avLst/>
          </a:prstGeom>
          <a:solidFill>
            <a:srgbClr val="CCFF99"/>
          </a:solidFill>
          <a:ln w="9525" algn="ctr">
            <a:solidFill>
              <a:srgbClr val="33CC33"/>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b="1">
                <a:cs typeface="Arial" charset="0"/>
              </a:rPr>
              <a:t>нет терапевтических рекомендаций</a:t>
            </a:r>
          </a:p>
        </p:txBody>
      </p:sp>
      <p:sp>
        <p:nvSpPr>
          <p:cNvPr id="13331" name="Прямоугольник 14"/>
          <p:cNvSpPr>
            <a:spLocks noChangeArrowheads="1"/>
          </p:cNvSpPr>
          <p:nvPr/>
        </p:nvSpPr>
        <p:spPr bwMode="auto">
          <a:xfrm>
            <a:off x="6910388" y="4284663"/>
            <a:ext cx="1982787" cy="442912"/>
          </a:xfrm>
          <a:prstGeom prst="rect">
            <a:avLst/>
          </a:prstGeom>
          <a:solidFill>
            <a:srgbClr val="CCFF99"/>
          </a:solidFill>
          <a:ln w="9525" algn="ctr">
            <a:solidFill>
              <a:srgbClr val="00FF00"/>
            </a:solidFill>
            <a:round/>
            <a:headEnd/>
            <a:tailEnd/>
          </a:ln>
        </p:spPr>
        <p:txBody>
          <a:bodyPr anchor="ct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000" b="1">
                <a:cs typeface="Arial" charset="0"/>
              </a:rPr>
              <a:t>нет  рекомендаций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4339"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3. </a:t>
            </a:r>
            <a:r>
              <a:rPr lang="ru-RU" altLang="de-DE" smtClean="0">
                <a:solidFill>
                  <a:schemeClr val="tx1"/>
                </a:solidFill>
                <a:latin typeface="Calibri" pitchFamily="34" charset="0"/>
                <a:ea typeface="ＭＳ Ｐゴシック" pitchFamily="34" charset="-128"/>
              </a:rPr>
              <a:t>Лечение</a:t>
            </a:r>
            <a:r>
              <a:rPr lang="de-DE" altLang="de-DE" smtClean="0">
                <a:solidFill>
                  <a:schemeClr val="tx1"/>
                </a:solidFill>
                <a:latin typeface="Calibri" pitchFamily="34" charset="0"/>
                <a:ea typeface="ＭＳ Ｐゴシック" pitchFamily="34" charset="-128"/>
              </a:rPr>
              <a:t> – </a:t>
            </a:r>
            <a:r>
              <a:rPr lang="ru-RU" altLang="de-DE" smtClean="0">
                <a:solidFill>
                  <a:schemeClr val="tx1"/>
                </a:solidFill>
                <a:latin typeface="Calibri" pitchFamily="34" charset="0"/>
                <a:ea typeface="ＭＳ Ｐゴシック" pitchFamily="34" charset="-128"/>
              </a:rPr>
              <a:t>Психосоциальные</a:t>
            </a:r>
            <a:r>
              <a:rPr lang="de-DE" altLang="de-DE" smtClean="0">
                <a:solidFill>
                  <a:schemeClr val="tx1"/>
                </a:solidFill>
                <a:latin typeface="Calibri" pitchFamily="34" charset="0"/>
                <a:ea typeface="ＭＳ Ｐゴシック" pitchFamily="34" charset="-128"/>
              </a:rPr>
              <a:t> </a:t>
            </a:r>
            <a:r>
              <a:rPr lang="ru-RU" altLang="de-DE" smtClean="0">
                <a:solidFill>
                  <a:schemeClr val="tx1"/>
                </a:solidFill>
                <a:latin typeface="Calibri" pitchFamily="34" charset="0"/>
                <a:ea typeface="ＭＳ Ｐゴシック" pitchFamily="34" charset="-128"/>
              </a:rPr>
              <a:t>интервенции</a:t>
            </a:r>
            <a:endParaRPr lang="de-DE" altLang="de-DE" smtClean="0">
              <a:solidFill>
                <a:schemeClr val="tx1"/>
              </a:solidFill>
              <a:latin typeface="Calibri" pitchFamily="34" charset="0"/>
              <a:ea typeface="ＭＳ Ｐゴシック" pitchFamily="34" charset="-128"/>
            </a:endParaRPr>
          </a:p>
        </p:txBody>
      </p:sp>
      <p:sp>
        <p:nvSpPr>
          <p:cNvPr id="4" name="Rechteck 3"/>
          <p:cNvSpPr>
            <a:spLocks noChangeArrowheads="1"/>
          </p:cNvSpPr>
          <p:nvPr/>
        </p:nvSpPr>
        <p:spPr bwMode="auto">
          <a:xfrm>
            <a:off x="250825" y="996950"/>
            <a:ext cx="8491538" cy="557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ru-RU" altLang="de-DE" sz="2400" b="1">
                <a:solidFill>
                  <a:srgbClr val="000000"/>
                </a:solidFill>
                <a:latin typeface="Calibri" pitchFamily="34" charset="0"/>
                <a:cs typeface="Arial" charset="0"/>
              </a:rPr>
              <a:t>Методы для активации и сохранения повседневных поведенческих моделей и навыков, основанные на тренировках и обучении</a:t>
            </a:r>
            <a:r>
              <a:rPr lang="de-DE" altLang="de-DE" sz="2400" b="1">
                <a:solidFill>
                  <a:srgbClr val="000000"/>
                </a:solidFill>
                <a:latin typeface="Calibri" pitchFamily="34" charset="0"/>
                <a:cs typeface="Arial" charset="0"/>
              </a:rPr>
              <a:t> </a:t>
            </a:r>
          </a:p>
          <a:p>
            <a:pPr>
              <a:spcBef>
                <a:spcPct val="0"/>
              </a:spcBef>
              <a:buFontTx/>
              <a:buNone/>
            </a:pPr>
            <a:endParaRPr lang="de-DE" altLang="de-DE" sz="2400">
              <a:solidFill>
                <a:srgbClr val="000000"/>
              </a:solidFill>
              <a:latin typeface="Calibri" pitchFamily="34" charset="0"/>
              <a:cs typeface="Arial" charset="0"/>
            </a:endParaRPr>
          </a:p>
          <a:p>
            <a:pPr>
              <a:spcBef>
                <a:spcPct val="0"/>
              </a:spcBef>
              <a:buFontTx/>
              <a:buNone/>
            </a:pPr>
            <a:r>
              <a:rPr lang="ru-RU" altLang="de-DE" sz="2400" b="1">
                <a:solidFill>
                  <a:srgbClr val="000000"/>
                </a:solidFill>
                <a:latin typeface="Calibri" pitchFamily="34" charset="0"/>
                <a:cs typeface="Arial" charset="0"/>
              </a:rPr>
              <a:t>Цель</a:t>
            </a:r>
            <a:r>
              <a:rPr lang="de-DE" altLang="de-DE" sz="2400" b="1">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Компенсация обусловленных болезнью ограничений</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и улучшение качества жизни </a:t>
            </a:r>
            <a:r>
              <a:rPr lang="de-DE" altLang="de-DE" sz="2400">
                <a:solidFill>
                  <a:srgbClr val="000000"/>
                </a:solidFill>
                <a:latin typeface="Calibri" pitchFamily="34" charset="0"/>
                <a:cs typeface="Arial" charset="0"/>
              </a:rPr>
              <a:t>(</a:t>
            </a:r>
            <a:r>
              <a:rPr lang="ru-RU" altLang="de-DE" sz="2400">
                <a:solidFill>
                  <a:srgbClr val="000000"/>
                </a:solidFill>
                <a:latin typeface="Calibri" pitchFamily="34" charset="0"/>
                <a:cs typeface="Arial" charset="0"/>
              </a:rPr>
              <a:t>пациента</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ухаживающих за ним родственников</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особенно при таких психических и поведенческих симптомах</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как</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беспокойство</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депрессия</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бред и т.п</a:t>
            </a:r>
            <a:r>
              <a:rPr lang="de-DE" altLang="de-DE" sz="2400">
                <a:solidFill>
                  <a:srgbClr val="000000"/>
                </a:solidFill>
                <a:latin typeface="Calibri" pitchFamily="34" charset="0"/>
                <a:cs typeface="Arial" charset="0"/>
              </a:rPr>
              <a:t>.</a:t>
            </a:r>
          </a:p>
          <a:p>
            <a:pPr>
              <a:spcBef>
                <a:spcPct val="0"/>
              </a:spcBef>
              <a:buFontTx/>
              <a:buNone/>
            </a:pPr>
            <a:endParaRPr lang="de-DE" altLang="de-DE" sz="2400">
              <a:solidFill>
                <a:srgbClr val="000000"/>
              </a:solidFill>
              <a:latin typeface="Calibri" pitchFamily="34" charset="0"/>
              <a:cs typeface="Arial" charset="0"/>
            </a:endParaRPr>
          </a:p>
          <a:p>
            <a:pPr>
              <a:spcBef>
                <a:spcPct val="0"/>
              </a:spcBef>
              <a:buFontTx/>
              <a:buNone/>
            </a:pPr>
            <a:r>
              <a:rPr lang="ru-RU" altLang="de-DE" sz="2400" b="1">
                <a:solidFill>
                  <a:srgbClr val="000000"/>
                </a:solidFill>
                <a:latin typeface="Calibri" pitchFamily="34" charset="0"/>
                <a:cs typeface="Arial" charset="0"/>
              </a:rPr>
              <a:t>Принцип действия</a:t>
            </a:r>
            <a:r>
              <a:rPr lang="de-DE" altLang="de-DE" sz="2400" b="1">
                <a:solidFill>
                  <a:srgbClr val="000000"/>
                </a:solidFill>
                <a:latin typeface="Calibri" pitchFamily="34" charset="0"/>
                <a:cs typeface="Arial" charset="0"/>
              </a:rPr>
              <a:t>:</a:t>
            </a:r>
            <a:r>
              <a:rPr lang="ru-RU" altLang="de-DE" sz="2400" b="1">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Стимуляция сохраненной нейропластичности</a:t>
            </a:r>
            <a:r>
              <a:rPr lang="de-DE" altLang="de-DE" sz="2400">
                <a:solidFill>
                  <a:srgbClr val="000000"/>
                </a:solidFill>
                <a:latin typeface="Calibri" pitchFamily="34" charset="0"/>
                <a:cs typeface="Arial" charset="0"/>
              </a:rPr>
              <a:t> </a:t>
            </a:r>
          </a:p>
          <a:p>
            <a:pPr>
              <a:spcBef>
                <a:spcPct val="0"/>
              </a:spcBef>
              <a:buFontTx/>
              <a:buNone/>
            </a:pPr>
            <a:endParaRPr lang="de-DE" altLang="de-DE" sz="2400">
              <a:solidFill>
                <a:srgbClr val="000000"/>
              </a:solidFill>
              <a:latin typeface="Calibri" pitchFamily="34" charset="0"/>
              <a:cs typeface="Arial" charset="0"/>
            </a:endParaRPr>
          </a:p>
          <a:p>
            <a:pPr>
              <a:spcBef>
                <a:spcPct val="0"/>
              </a:spcBef>
              <a:buFontTx/>
              <a:buNone/>
            </a:pPr>
            <a:endParaRPr lang="de-DE" altLang="de-DE" sz="2400">
              <a:solidFill>
                <a:srgbClr val="000000"/>
              </a:solidFill>
              <a:latin typeface="Calibri" pitchFamily="34" charset="0"/>
              <a:cs typeface="Arial" charset="0"/>
            </a:endParaRPr>
          </a:p>
          <a:p>
            <a:pPr algn="r">
              <a:spcBef>
                <a:spcPct val="0"/>
              </a:spcBef>
              <a:buFontTx/>
              <a:buNone/>
            </a:pPr>
            <a:r>
              <a:rPr lang="de-DE" altLang="de-DE" sz="2000" i="1">
                <a:solidFill>
                  <a:srgbClr val="000000"/>
                </a:solidFill>
                <a:latin typeface="Calibri" pitchFamily="34" charset="0"/>
                <a:cs typeface="Arial" charset="0"/>
              </a:rPr>
              <a:t>DGPPN </a:t>
            </a:r>
            <a:r>
              <a:rPr lang="ru-RU" altLang="de-DE" sz="2000" i="1">
                <a:solidFill>
                  <a:srgbClr val="000000"/>
                </a:solidFill>
                <a:latin typeface="Calibri" pitchFamily="34" charset="0"/>
                <a:cs typeface="Arial" charset="0"/>
              </a:rPr>
              <a:t>и</a:t>
            </a:r>
            <a:r>
              <a:rPr lang="de-DE" altLang="de-DE" sz="2000" i="1">
                <a:solidFill>
                  <a:srgbClr val="000000"/>
                </a:solidFill>
                <a:latin typeface="Calibri" pitchFamily="34" charset="0"/>
                <a:cs typeface="Arial" charset="0"/>
              </a:rPr>
              <a:t> DGN, 2016</a:t>
            </a:r>
            <a:endParaRPr lang="de-DE" altLang="de-DE" sz="2000" i="1">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e Legende 9"/>
          <p:cNvSpPr/>
          <p:nvPr/>
        </p:nvSpPr>
        <p:spPr bwMode="auto">
          <a:xfrm>
            <a:off x="3302000" y="942975"/>
            <a:ext cx="5456238" cy="420688"/>
          </a:xfrm>
          <a:prstGeom prst="wedgeEllipseCallout">
            <a:avLst/>
          </a:prstGeom>
          <a:solidFill>
            <a:schemeClr val="bg2">
              <a:lumMod val="40000"/>
              <a:lumOff val="60000"/>
            </a:schemeClr>
          </a:solidFill>
          <a:ln w="9525" cap="flat" cmpd="sng" algn="ctr">
            <a:noFill/>
            <a:prstDash val="solid"/>
            <a:round/>
            <a:headEnd type="none" w="med" len="med"/>
            <a:tailEnd type="none" w="med" len="med"/>
          </a:ln>
          <a:effectLst/>
        </p:spPr>
        <p:txBody>
          <a:bodyPr/>
          <a:lstStyle/>
          <a:p>
            <a:pPr defTabSz="863600">
              <a:defRPr/>
            </a:pPr>
            <a:endParaRPr lang="de-DE"/>
          </a:p>
        </p:txBody>
      </p:sp>
      <p:sp>
        <p:nvSpPr>
          <p:cNvPr id="15363"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5364" name="Textfeld 7"/>
          <p:cNvSpPr txBox="1">
            <a:spLocks noChangeArrowheads="1"/>
          </p:cNvSpPr>
          <p:nvPr/>
        </p:nvSpPr>
        <p:spPr bwMode="auto">
          <a:xfrm>
            <a:off x="3179763" y="1009650"/>
            <a:ext cx="584835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de-DE" altLang="de-DE" sz="1700">
                <a:latin typeface="Calibri" pitchFamily="34" charset="0"/>
                <a:cs typeface="Arial" charset="0"/>
              </a:rPr>
              <a:t>«</a:t>
            </a:r>
            <a:r>
              <a:rPr lang="ru-RU" altLang="de-DE" sz="1700">
                <a:latin typeface="Calibri" pitchFamily="34" charset="0"/>
                <a:cs typeface="Arial" charset="0"/>
              </a:rPr>
              <a:t>обязательные</a:t>
            </a:r>
            <a:r>
              <a:rPr lang="de-DE" altLang="de-DE" sz="1700">
                <a:latin typeface="Calibri" pitchFamily="34" charset="0"/>
                <a:cs typeface="Arial" charset="0"/>
              </a:rPr>
              <a:t>", «</a:t>
            </a:r>
            <a:r>
              <a:rPr lang="ru-RU" altLang="de-DE" sz="1700">
                <a:latin typeface="Calibri" pitchFamily="34" charset="0"/>
                <a:cs typeface="Arial" charset="0"/>
              </a:rPr>
              <a:t>рекомендуемые</a:t>
            </a:r>
            <a:r>
              <a:rPr lang="de-DE" altLang="de-DE" sz="1700">
                <a:latin typeface="Calibri" pitchFamily="34" charset="0"/>
                <a:cs typeface="Arial" charset="0"/>
              </a:rPr>
              <a:t>", «</a:t>
            </a:r>
            <a:r>
              <a:rPr lang="ru-RU" altLang="de-DE" sz="1700">
                <a:latin typeface="Calibri" pitchFamily="34" charset="0"/>
                <a:cs typeface="Arial" charset="0"/>
              </a:rPr>
              <a:t>возможные</a:t>
            </a:r>
            <a:r>
              <a:rPr lang="de-DE" altLang="de-DE" sz="1700">
                <a:latin typeface="Calibri" pitchFamily="34" charset="0"/>
                <a:cs typeface="Arial" charset="0"/>
              </a:rPr>
              <a:t>" = A, B, 0</a:t>
            </a:r>
          </a:p>
        </p:txBody>
      </p:sp>
      <p:sp>
        <p:nvSpPr>
          <p:cNvPr id="15365" name="Rechteck 1"/>
          <p:cNvSpPr>
            <a:spLocks noChangeArrowheads="1"/>
          </p:cNvSpPr>
          <p:nvPr/>
        </p:nvSpPr>
        <p:spPr bwMode="auto">
          <a:xfrm>
            <a:off x="6797675" y="6488113"/>
            <a:ext cx="2346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r">
              <a:spcBef>
                <a:spcPct val="0"/>
              </a:spcBef>
              <a:buFontTx/>
              <a:buNone/>
            </a:pPr>
            <a:r>
              <a:rPr lang="de-DE" altLang="de-DE" sz="1800" i="1">
                <a:solidFill>
                  <a:srgbClr val="000000"/>
                </a:solidFill>
                <a:latin typeface="Calibri" pitchFamily="34" charset="0"/>
                <a:cs typeface="Arial" charset="0"/>
              </a:rPr>
              <a:t>DGPPN und DGN, 2016</a:t>
            </a:r>
            <a:endParaRPr lang="de-DE" altLang="de-DE" sz="1800" i="1">
              <a:cs typeface="Arial" charset="0"/>
            </a:endParaRPr>
          </a:p>
        </p:txBody>
      </p:sp>
      <p:pic>
        <p:nvPicPr>
          <p:cNvPr id="15366" name="Grafik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333625"/>
            <a:ext cx="8372475"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Grafik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1809750"/>
            <a:ext cx="60579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hteck 3"/>
          <p:cNvSpPr/>
          <p:nvPr/>
        </p:nvSpPr>
        <p:spPr>
          <a:xfrm>
            <a:off x="385763" y="4710113"/>
            <a:ext cx="8213725" cy="1846262"/>
          </a:xfrm>
          <a:prstGeom prst="rect">
            <a:avLst/>
          </a:prstGeom>
          <a:noFill/>
        </p:spPr>
        <p:txBody>
          <a:bodyPr>
            <a:spAutoFit/>
          </a:bodyPr>
          <a:lstStyle/>
          <a:p>
            <a:pPr marL="457200" indent="-457200" eaLnBrk="0" hangingPunct="0">
              <a:buFont typeface="Wingdings" panose="05000000000000000000" pitchFamily="2" charset="2"/>
              <a:buChar char="à"/>
              <a:defRPr/>
            </a:pPr>
            <a:r>
              <a:rPr lang="ru-RU" altLang="de-DE" sz="2200" kern="0" dirty="0">
                <a:latin typeface="Calibri" panose="020F0502020204030204" pitchFamily="34" charset="0"/>
              </a:rPr>
              <a:t>Индивидуальная терапия возможна по рецепту</a:t>
            </a:r>
            <a:endParaRPr lang="de-DE" altLang="de-DE" sz="2200" kern="0" dirty="0">
              <a:latin typeface="Calibri" panose="020F0502020204030204" pitchFamily="34" charset="0"/>
            </a:endParaRPr>
          </a:p>
          <a:p>
            <a:pPr marL="457200" indent="-457200" eaLnBrk="0" hangingPunct="0">
              <a:buFont typeface="Wingdings" panose="05000000000000000000" pitchFamily="2" charset="2"/>
              <a:buChar char="à"/>
              <a:defRPr/>
            </a:pPr>
            <a:r>
              <a:rPr lang="ru-RU" altLang="de-DE" sz="2200" kern="0" dirty="0">
                <a:latin typeface="Calibri" panose="020F0502020204030204" pitchFamily="34" charset="0"/>
              </a:rPr>
              <a:t>Предложения по лечению, обучению, активации через общественные объединения (например, Немецкое общество Альцгеймера</a:t>
            </a:r>
            <a:r>
              <a:rPr lang="de-DE" altLang="de-DE" sz="2200" kern="0" dirty="0">
                <a:latin typeface="Calibri" panose="020F0502020204030204" pitchFamily="34" charset="0"/>
              </a:rPr>
              <a:t>, </a:t>
            </a:r>
            <a:r>
              <a:rPr lang="ru-RU" altLang="de-DE" sz="2200" kern="0" dirty="0">
                <a:latin typeface="Calibri" panose="020F0502020204030204" pitchFamily="34" charset="0"/>
              </a:rPr>
              <a:t>преимущественно на условиях добровольной поддержки)</a:t>
            </a:r>
            <a:endParaRPr lang="de-DE" altLang="de-DE" sz="2200" kern="0" dirty="0">
              <a:latin typeface="Calibri" panose="020F0502020204030204" pitchFamily="34" charset="0"/>
            </a:endParaRPr>
          </a:p>
        </p:txBody>
      </p:sp>
      <p:sp>
        <p:nvSpPr>
          <p:cNvPr id="11" name="Titel 1"/>
          <p:cNvSpPr txBox="1">
            <a:spLocks/>
          </p:cNvSpPr>
          <p:nvPr/>
        </p:nvSpPr>
        <p:spPr bwMode="auto">
          <a:xfrm>
            <a:off x="385763" y="292100"/>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smtClean="0">
                <a:solidFill>
                  <a:schemeClr val="tx1"/>
                </a:solidFill>
                <a:latin typeface="Calibri" panose="020F0502020204030204" pitchFamily="34" charset="0"/>
                <a:ea typeface="ＭＳ Ｐゴシック" panose="020B0600070205080204" pitchFamily="34" charset="-128"/>
              </a:rPr>
              <a:t>3. </a:t>
            </a:r>
            <a:r>
              <a:rPr lang="ru-RU" altLang="de-DE" dirty="0">
                <a:solidFill>
                  <a:schemeClr val="tx1"/>
                </a:solidFill>
                <a:latin typeface="Calibri" pitchFamily="34" charset="0"/>
                <a:ea typeface="ＭＳ Ｐゴシック" pitchFamily="34" charset="-128"/>
              </a:rPr>
              <a:t>Лечение</a:t>
            </a:r>
            <a:r>
              <a:rPr lang="de-DE" altLang="de-DE" dirty="0">
                <a:solidFill>
                  <a:schemeClr val="tx1"/>
                </a:solidFill>
                <a:latin typeface="Calibri" pitchFamily="34" charset="0"/>
                <a:ea typeface="ＭＳ Ｐゴシック" pitchFamily="34" charset="-128"/>
              </a:rPr>
              <a:t> – </a:t>
            </a:r>
            <a:r>
              <a:rPr lang="ru-RU" altLang="de-DE" dirty="0">
                <a:solidFill>
                  <a:schemeClr val="tx1"/>
                </a:solidFill>
                <a:latin typeface="Calibri" pitchFamily="34" charset="0"/>
                <a:ea typeface="ＭＳ Ｐゴシック" pitchFamily="34" charset="-128"/>
              </a:rPr>
              <a:t>Психосоциальные</a:t>
            </a:r>
            <a:r>
              <a:rPr lang="de-DE" altLang="de-DE" dirty="0">
                <a:solidFill>
                  <a:schemeClr val="tx1"/>
                </a:solidFill>
                <a:latin typeface="Calibri" pitchFamily="34" charset="0"/>
                <a:ea typeface="ＭＳ Ｐゴシック" pitchFamily="34" charset="-128"/>
              </a:rPr>
              <a:t> </a:t>
            </a:r>
            <a:r>
              <a:rPr lang="ru-RU" altLang="de-DE" dirty="0">
                <a:solidFill>
                  <a:schemeClr val="tx1"/>
                </a:solidFill>
                <a:latin typeface="Calibri" pitchFamily="34" charset="0"/>
                <a:ea typeface="ＭＳ Ｐゴシック" pitchFamily="34" charset="-128"/>
              </a:rPr>
              <a:t>интервенции</a:t>
            </a:r>
            <a:endParaRPr lang="de-DE" altLang="de-DE" kern="0" dirty="0" smtClean="0">
              <a:solidFill>
                <a:schemeClr val="tx1"/>
              </a:solidFill>
              <a:latin typeface="Calibri" panose="020F0502020204030204" pitchFamily="34" charset="0"/>
              <a:ea typeface="ＭＳ Ｐゴシック" panose="020B0600070205080204" pitchFamily="34" charset="-128"/>
            </a:endParaRPr>
          </a:p>
        </p:txBody>
      </p:sp>
      <p:sp>
        <p:nvSpPr>
          <p:cNvPr id="5" name="Прямоугольник 4"/>
          <p:cNvSpPr/>
          <p:nvPr/>
        </p:nvSpPr>
        <p:spPr bwMode="auto">
          <a:xfrm>
            <a:off x="2700338" y="1809750"/>
            <a:ext cx="2103437" cy="685800"/>
          </a:xfrm>
          <a:prstGeom prst="rect">
            <a:avLst/>
          </a:prstGeom>
          <a:solidFill>
            <a:schemeClr val="bg1">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dirty="0">
                <a:cs typeface="Arial" charset="0"/>
              </a:rPr>
              <a:t>стадия легкой деменции</a:t>
            </a:r>
          </a:p>
          <a:p>
            <a:pPr defTabSz="863600">
              <a:defRPr/>
            </a:pPr>
            <a:r>
              <a:rPr lang="ru-RU" dirty="0">
                <a:cs typeface="Arial" charset="0"/>
              </a:rPr>
              <a:t> </a:t>
            </a:r>
          </a:p>
        </p:txBody>
      </p:sp>
      <p:sp>
        <p:nvSpPr>
          <p:cNvPr id="6" name="Прямоугольник 5"/>
          <p:cNvSpPr/>
          <p:nvPr/>
        </p:nvSpPr>
        <p:spPr bwMode="auto">
          <a:xfrm>
            <a:off x="4803775" y="1809750"/>
            <a:ext cx="1993900" cy="685800"/>
          </a:xfrm>
          <a:prstGeom prst="rect">
            <a:avLst/>
          </a:prstGeom>
          <a:solidFill>
            <a:schemeClr val="bg1">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sz="1600" dirty="0">
                <a:cs typeface="Arial" charset="0"/>
              </a:rPr>
              <a:t>стадия умеренной деменции</a:t>
            </a:r>
          </a:p>
        </p:txBody>
      </p:sp>
      <p:sp>
        <p:nvSpPr>
          <p:cNvPr id="7" name="Прямоугольник 6"/>
          <p:cNvSpPr/>
          <p:nvPr/>
        </p:nvSpPr>
        <p:spPr bwMode="auto">
          <a:xfrm>
            <a:off x="6797675" y="1809750"/>
            <a:ext cx="1960563" cy="685800"/>
          </a:xfrm>
          <a:prstGeom prst="rect">
            <a:avLst/>
          </a:prstGeom>
          <a:solidFill>
            <a:schemeClr val="bg1">
              <a:lumMod val="85000"/>
            </a:schemeClr>
          </a:solidFill>
          <a:ln w="9525" cap="flat" cmpd="sng" algn="ctr">
            <a:solidFill>
              <a:schemeClr val="tx1">
                <a:lumMod val="50000"/>
                <a:lumOff val="50000"/>
              </a:schemeClr>
            </a:solidFill>
            <a:prstDash val="solid"/>
            <a:round/>
            <a:headEnd type="none" w="med" len="med"/>
            <a:tailEnd type="none" w="med" len="med"/>
          </a:ln>
          <a:effectLst/>
        </p:spPr>
        <p:txBody>
          <a:bodyPr/>
          <a:lstStyle/>
          <a:p>
            <a:pPr algn="ctr" defTabSz="863600">
              <a:defRPr/>
            </a:pPr>
            <a:r>
              <a:rPr lang="ru-RU" sz="1600" dirty="0">
                <a:cs typeface="Arial" charset="0"/>
              </a:rPr>
              <a:t>стадия умеренной деменции</a:t>
            </a:r>
          </a:p>
        </p:txBody>
      </p:sp>
      <p:sp>
        <p:nvSpPr>
          <p:cNvPr id="15373" name="Прямоугольник 7"/>
          <p:cNvSpPr>
            <a:spLocks noChangeArrowheads="1"/>
          </p:cNvSpPr>
          <p:nvPr/>
        </p:nvSpPr>
        <p:spPr bwMode="auto">
          <a:xfrm>
            <a:off x="273050" y="2333625"/>
            <a:ext cx="1746250" cy="608013"/>
          </a:xfrm>
          <a:prstGeom prst="rect">
            <a:avLst/>
          </a:prstGeom>
          <a:gradFill rotWithShape="1">
            <a:gsLst>
              <a:gs pos="0">
                <a:srgbClr val="80BDFF"/>
              </a:gs>
              <a:gs pos="50000">
                <a:srgbClr val="B3D4FF"/>
              </a:gs>
              <a:gs pos="100000">
                <a:srgbClr val="DAE9FF"/>
              </a:gs>
            </a:gsLst>
            <a:lin ang="18900000" scaled="1"/>
          </a:gradFill>
          <a:ln w="9525" algn="ctr">
            <a:solidFill>
              <a:srgbClr val="0066FF"/>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400">
                <a:cs typeface="Arial" charset="0"/>
              </a:rPr>
              <a:t>психосоциальные</a:t>
            </a:r>
            <a:r>
              <a:rPr lang="ru-RU" altLang="ru-RU" sz="1500">
                <a:cs typeface="Arial" charset="0"/>
              </a:rPr>
              <a:t> </a:t>
            </a:r>
            <a:r>
              <a:rPr lang="ru-RU" altLang="ru-RU" sz="1400">
                <a:cs typeface="Arial" charset="0"/>
              </a:rPr>
              <a:t>интервенции</a:t>
            </a:r>
          </a:p>
        </p:txBody>
      </p:sp>
      <p:sp>
        <p:nvSpPr>
          <p:cNvPr id="15374" name="Прямоугольник 8"/>
          <p:cNvSpPr>
            <a:spLocks noChangeArrowheads="1"/>
          </p:cNvSpPr>
          <p:nvPr/>
        </p:nvSpPr>
        <p:spPr bwMode="auto">
          <a:xfrm>
            <a:off x="273050" y="2941638"/>
            <a:ext cx="1746250" cy="1582737"/>
          </a:xfrm>
          <a:prstGeom prst="rect">
            <a:avLst/>
          </a:prstGeom>
          <a:gradFill rotWithShape="1">
            <a:gsLst>
              <a:gs pos="0">
                <a:srgbClr val="9A5252"/>
              </a:gs>
              <a:gs pos="50000">
                <a:srgbClr val="DD7979"/>
              </a:gs>
              <a:gs pos="100000">
                <a:srgbClr val="FF9191"/>
              </a:gs>
            </a:gsLst>
            <a:lin ang="18900000" scaled="1"/>
          </a:gradFill>
          <a:ln w="9525" algn="ctr">
            <a:solidFill>
              <a:srgbClr val="FF3399"/>
            </a:solidFill>
            <a:round/>
            <a:headEnd/>
            <a:tailEnd/>
          </a:ln>
        </p:spPr>
        <p:txBody>
          <a:bodyPr anchor="ct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400">
                <a:cs typeface="Arial" charset="0"/>
              </a:rPr>
              <a:t>деменции </a:t>
            </a:r>
          </a:p>
          <a:p>
            <a:pPr algn="ctr" eaLnBrk="1" hangingPunct="1">
              <a:spcBef>
                <a:spcPct val="0"/>
              </a:spcBef>
              <a:buFontTx/>
              <a:buNone/>
            </a:pPr>
            <a:r>
              <a:rPr lang="ru-RU" altLang="ru-RU" sz="1400">
                <a:cs typeface="Arial" charset="0"/>
              </a:rPr>
              <a:t>всех </a:t>
            </a:r>
          </a:p>
          <a:p>
            <a:pPr algn="ctr" eaLnBrk="1" hangingPunct="1">
              <a:spcBef>
                <a:spcPct val="0"/>
              </a:spcBef>
              <a:buFontTx/>
              <a:buNone/>
            </a:pPr>
            <a:r>
              <a:rPr lang="ru-RU" altLang="ru-RU" sz="1400">
                <a:cs typeface="Arial" charset="0"/>
              </a:rPr>
              <a:t>этиологий</a:t>
            </a:r>
          </a:p>
        </p:txBody>
      </p:sp>
      <p:sp>
        <p:nvSpPr>
          <p:cNvPr id="15375" name="Прямоугольник 11"/>
          <p:cNvSpPr>
            <a:spLocks noChangeArrowheads="1"/>
          </p:cNvSpPr>
          <p:nvPr/>
        </p:nvSpPr>
        <p:spPr bwMode="auto">
          <a:xfrm>
            <a:off x="2700338" y="4094163"/>
            <a:ext cx="6057900" cy="430212"/>
          </a:xfrm>
          <a:prstGeom prst="rect">
            <a:avLst/>
          </a:prstGeom>
          <a:gradFill rotWithShape="1">
            <a:gsLst>
              <a:gs pos="0">
                <a:srgbClr val="769A52"/>
              </a:gs>
              <a:gs pos="50000">
                <a:srgbClr val="ABDD79"/>
              </a:gs>
              <a:gs pos="100000">
                <a:srgbClr val="CCFF91"/>
              </a:gs>
            </a:gsLst>
            <a:lin ang="18900000" scaled="1"/>
          </a:gradFill>
          <a:ln w="9525" algn="ctr">
            <a:solidFill>
              <a:srgbClr val="00CC66"/>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интервенции, касающиеся родственников</a:t>
            </a:r>
            <a:r>
              <a:rPr lang="en-US" altLang="ru-RU" sz="1200">
                <a:cs typeface="Arial" charset="0"/>
              </a:rPr>
              <a:t> (</a:t>
            </a:r>
            <a:r>
              <a:rPr lang="ru-RU" altLang="ru-RU" sz="1200">
                <a:cs typeface="Arial" charset="0"/>
              </a:rPr>
              <a:t>обучение, управление поведением, стратегии преодоления, предложения по разгрузке членов семьи) (В)</a:t>
            </a:r>
          </a:p>
        </p:txBody>
      </p:sp>
      <p:sp>
        <p:nvSpPr>
          <p:cNvPr id="15376" name="Прямоугольник 12"/>
          <p:cNvSpPr>
            <a:spLocks noChangeArrowheads="1"/>
          </p:cNvSpPr>
          <p:nvPr/>
        </p:nvSpPr>
        <p:spPr bwMode="auto">
          <a:xfrm>
            <a:off x="4367213" y="3835400"/>
            <a:ext cx="4391025" cy="258763"/>
          </a:xfrm>
          <a:prstGeom prst="rect">
            <a:avLst/>
          </a:prstGeom>
          <a:gradFill rotWithShape="1">
            <a:gsLst>
              <a:gs pos="0">
                <a:srgbClr val="769A52"/>
              </a:gs>
              <a:gs pos="50000">
                <a:srgbClr val="ABDD79"/>
              </a:gs>
              <a:gs pos="100000">
                <a:srgbClr val="CCFF91"/>
              </a:gs>
            </a:gsLst>
            <a:lin ang="18900000" scaled="1"/>
          </a:gradFill>
          <a:ln w="9525" algn="ctr">
            <a:solidFill>
              <a:srgbClr val="00CC66"/>
            </a:solidFill>
            <a:round/>
            <a:headEnd/>
            <a:tailEnd/>
          </a:ln>
        </p:spPr>
        <p:txBody>
          <a:bodyPr anchor="ct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мультисенсорные методы (например, снузелен) (О)</a:t>
            </a:r>
          </a:p>
        </p:txBody>
      </p:sp>
      <p:sp>
        <p:nvSpPr>
          <p:cNvPr id="15377" name="Прямоугольник 13"/>
          <p:cNvSpPr>
            <a:spLocks noChangeArrowheads="1"/>
          </p:cNvSpPr>
          <p:nvPr/>
        </p:nvSpPr>
        <p:spPr bwMode="auto">
          <a:xfrm>
            <a:off x="2700338" y="3548063"/>
            <a:ext cx="6057900" cy="287337"/>
          </a:xfrm>
          <a:prstGeom prst="rect">
            <a:avLst/>
          </a:prstGeom>
          <a:gradFill rotWithShape="1">
            <a:gsLst>
              <a:gs pos="0">
                <a:srgbClr val="769A52"/>
              </a:gs>
              <a:gs pos="50000">
                <a:srgbClr val="ABDD79"/>
              </a:gs>
              <a:gs pos="100000">
                <a:srgbClr val="CCFF91"/>
              </a:gs>
            </a:gsLst>
            <a:lin ang="18900000" scaled="1"/>
          </a:gradFill>
          <a:ln w="9525" algn="ctr">
            <a:solidFill>
              <a:schemeClr val="tx1"/>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физическая активность (В)</a:t>
            </a:r>
          </a:p>
        </p:txBody>
      </p:sp>
      <p:sp>
        <p:nvSpPr>
          <p:cNvPr id="15378" name="Прямоугольник 14"/>
          <p:cNvSpPr>
            <a:spLocks noChangeArrowheads="1"/>
          </p:cNvSpPr>
          <p:nvPr/>
        </p:nvSpPr>
        <p:spPr bwMode="auto">
          <a:xfrm>
            <a:off x="2700338" y="3289300"/>
            <a:ext cx="6057900" cy="258763"/>
          </a:xfrm>
          <a:prstGeom prst="rect">
            <a:avLst/>
          </a:prstGeom>
          <a:gradFill rotWithShape="1">
            <a:gsLst>
              <a:gs pos="0">
                <a:srgbClr val="769A52"/>
              </a:gs>
              <a:gs pos="50000">
                <a:srgbClr val="ABDD79"/>
              </a:gs>
              <a:gs pos="100000">
                <a:srgbClr val="CCFF91"/>
              </a:gs>
            </a:gsLst>
            <a:lin ang="18900000" scaled="1"/>
          </a:gradFill>
          <a:ln w="9525" algn="ctr">
            <a:solidFill>
              <a:srgbClr val="00CC66"/>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методы, основанные на воспоминаниях (В)</a:t>
            </a:r>
          </a:p>
        </p:txBody>
      </p:sp>
      <p:sp>
        <p:nvSpPr>
          <p:cNvPr id="15379" name="Прямоугольник 15"/>
          <p:cNvSpPr>
            <a:spLocks noChangeArrowheads="1"/>
          </p:cNvSpPr>
          <p:nvPr/>
        </p:nvSpPr>
        <p:spPr bwMode="auto">
          <a:xfrm>
            <a:off x="2700338" y="2941638"/>
            <a:ext cx="6057900" cy="347662"/>
          </a:xfrm>
          <a:prstGeom prst="rect">
            <a:avLst/>
          </a:prstGeom>
          <a:gradFill rotWithShape="1">
            <a:gsLst>
              <a:gs pos="0">
                <a:srgbClr val="769A52"/>
              </a:gs>
              <a:gs pos="50000">
                <a:srgbClr val="ABDD79"/>
              </a:gs>
              <a:gs pos="100000">
                <a:srgbClr val="CCFF91"/>
              </a:gs>
            </a:gsLst>
            <a:lin ang="18900000" scaled="1"/>
          </a:gradFill>
          <a:ln w="9525" algn="ctr">
            <a:solidFill>
              <a:srgbClr val="00CC66"/>
            </a:solidFill>
            <a:round/>
            <a:headEnd/>
            <a:tailEnd/>
          </a:ln>
        </p:spPr>
        <p:txBody>
          <a:bodyPr anchor="ct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эрготерапия, особенно в домашних условиях (В)</a:t>
            </a:r>
          </a:p>
        </p:txBody>
      </p:sp>
      <p:sp>
        <p:nvSpPr>
          <p:cNvPr id="15380" name="Прямоугольник 16"/>
          <p:cNvSpPr>
            <a:spLocks noChangeArrowheads="1"/>
          </p:cNvSpPr>
          <p:nvPr/>
        </p:nvSpPr>
        <p:spPr bwMode="auto">
          <a:xfrm>
            <a:off x="2700338" y="2636838"/>
            <a:ext cx="6057900" cy="304800"/>
          </a:xfrm>
          <a:prstGeom prst="rect">
            <a:avLst/>
          </a:prstGeom>
          <a:gradFill rotWithShape="1">
            <a:gsLst>
              <a:gs pos="0">
                <a:srgbClr val="769A52"/>
              </a:gs>
              <a:gs pos="50000">
                <a:srgbClr val="ABDD79"/>
              </a:gs>
              <a:gs pos="100000">
                <a:srgbClr val="CCFF91"/>
              </a:gs>
            </a:gsLst>
            <a:lin ang="18900000" scaled="1"/>
          </a:gradFill>
          <a:ln w="9525" algn="ctr">
            <a:solidFill>
              <a:srgbClr val="00CC66"/>
            </a:solidFill>
            <a:round/>
            <a:headEnd/>
            <a:tailEnd/>
          </a:ln>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200">
                <a:cs typeface="Arial" charset="0"/>
              </a:rPr>
              <a:t>умственная стимуляция (В</a:t>
            </a:r>
            <a:r>
              <a:rPr lang="ru-RU" altLang="ru-RU" sz="1000">
                <a:cs typeface="Arial"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llipse 14"/>
          <p:cNvSpPr/>
          <p:nvPr/>
        </p:nvSpPr>
        <p:spPr bwMode="auto">
          <a:xfrm>
            <a:off x="3859213" y="2654300"/>
            <a:ext cx="1168400" cy="962025"/>
          </a:xfrm>
          <a:prstGeom prst="ellipse">
            <a:avLst/>
          </a:prstGeom>
          <a:solidFill>
            <a:schemeClr val="accent5">
              <a:lumMod val="90000"/>
            </a:schemeClr>
          </a:solidFill>
          <a:ln w="9525" cap="flat" cmpd="sng" algn="ctr">
            <a:noFill/>
            <a:prstDash val="solid"/>
            <a:round/>
            <a:headEnd type="none" w="med" len="med"/>
            <a:tailEnd type="none" w="med" len="med"/>
          </a:ln>
          <a:effectLst/>
        </p:spPr>
        <p:txBody>
          <a:bodyPr/>
          <a:lstStyle/>
          <a:p>
            <a:pPr algn="ctr" defTabSz="863600">
              <a:defRPr/>
            </a:pPr>
            <a:r>
              <a:rPr lang="de-DE" sz="4000" b="1" dirty="0">
                <a:latin typeface="Calibri" panose="020F0502020204030204" pitchFamily="34" charset="0"/>
                <a:ea typeface="+mn-ea"/>
              </a:rPr>
              <a:t>?</a:t>
            </a:r>
          </a:p>
        </p:txBody>
      </p:sp>
      <p:cxnSp>
        <p:nvCxnSpPr>
          <p:cNvPr id="8" name="Gerade Verbindung mit Pfeil 7"/>
          <p:cNvCxnSpPr/>
          <p:nvPr/>
        </p:nvCxnSpPr>
        <p:spPr>
          <a:xfrm>
            <a:off x="971550" y="5443538"/>
            <a:ext cx="7704138" cy="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0" name="Freihandform 19"/>
          <p:cNvSpPr/>
          <p:nvPr/>
        </p:nvSpPr>
        <p:spPr>
          <a:xfrm>
            <a:off x="971550" y="2060575"/>
            <a:ext cx="6761163" cy="3313113"/>
          </a:xfrm>
          <a:custGeom>
            <a:avLst/>
            <a:gdLst>
              <a:gd name="connsiteX0" fmla="*/ 0 w 8138160"/>
              <a:gd name="connsiteY0" fmla="*/ 0 h 3611880"/>
              <a:gd name="connsiteX1" fmla="*/ 2935224 w 8138160"/>
              <a:gd name="connsiteY1" fmla="*/ 329184 h 3611880"/>
              <a:gd name="connsiteX2" fmla="*/ 4370832 w 8138160"/>
              <a:gd name="connsiteY2" fmla="*/ 1691640 h 3611880"/>
              <a:gd name="connsiteX3" fmla="*/ 7278624 w 8138160"/>
              <a:gd name="connsiteY3" fmla="*/ 3236976 h 3611880"/>
              <a:gd name="connsiteX4" fmla="*/ 8138160 w 8138160"/>
              <a:gd name="connsiteY4" fmla="*/ 3611880 h 3611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8160" h="3611880">
                <a:moveTo>
                  <a:pt x="0" y="0"/>
                </a:moveTo>
                <a:cubicBezTo>
                  <a:pt x="1103376" y="23622"/>
                  <a:pt x="2206752" y="47244"/>
                  <a:pt x="2935224" y="329184"/>
                </a:cubicBezTo>
                <a:cubicBezTo>
                  <a:pt x="3663696" y="611124"/>
                  <a:pt x="3646932" y="1207008"/>
                  <a:pt x="4370832" y="1691640"/>
                </a:cubicBezTo>
                <a:cubicBezTo>
                  <a:pt x="5094732" y="2176272"/>
                  <a:pt x="6650736" y="2916936"/>
                  <a:pt x="7278624" y="3236976"/>
                </a:cubicBezTo>
                <a:cubicBezTo>
                  <a:pt x="7906512" y="3557016"/>
                  <a:pt x="8022336" y="3584448"/>
                  <a:pt x="8138160" y="3611880"/>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23" name="Gerade Verbindung 22"/>
          <p:cNvCxnSpPr/>
          <p:nvPr/>
        </p:nvCxnSpPr>
        <p:spPr>
          <a:xfrm>
            <a:off x="971550" y="3357563"/>
            <a:ext cx="7345363"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Freihandform 25"/>
          <p:cNvSpPr/>
          <p:nvPr/>
        </p:nvSpPr>
        <p:spPr>
          <a:xfrm>
            <a:off x="4572000" y="3595688"/>
            <a:ext cx="2736850" cy="196850"/>
          </a:xfrm>
          <a:custGeom>
            <a:avLst/>
            <a:gdLst>
              <a:gd name="connsiteX0" fmla="*/ 0 w 3383280"/>
              <a:gd name="connsiteY0" fmla="*/ 0 h 1856232"/>
              <a:gd name="connsiteX1" fmla="*/ 1801368 w 3383280"/>
              <a:gd name="connsiteY1" fmla="*/ 466344 h 1856232"/>
              <a:gd name="connsiteX2" fmla="*/ 3383280 w 3383280"/>
              <a:gd name="connsiteY2" fmla="*/ 1856232 h 1856232"/>
            </a:gdLst>
            <a:ahLst/>
            <a:cxnLst>
              <a:cxn ang="0">
                <a:pos x="connsiteX0" y="connsiteY0"/>
              </a:cxn>
              <a:cxn ang="0">
                <a:pos x="connsiteX1" y="connsiteY1"/>
              </a:cxn>
              <a:cxn ang="0">
                <a:pos x="connsiteX2" y="connsiteY2"/>
              </a:cxn>
            </a:cxnLst>
            <a:rect l="l" t="t" r="r" b="b"/>
            <a:pathLst>
              <a:path w="3383280" h="1856232">
                <a:moveTo>
                  <a:pt x="0" y="0"/>
                </a:moveTo>
                <a:cubicBezTo>
                  <a:pt x="618744" y="78486"/>
                  <a:pt x="1237488" y="156972"/>
                  <a:pt x="1801368" y="466344"/>
                </a:cubicBezTo>
                <a:cubicBezTo>
                  <a:pt x="2365248" y="775716"/>
                  <a:pt x="2874264" y="1315974"/>
                  <a:pt x="3383280" y="1856232"/>
                </a:cubicBezTo>
              </a:path>
            </a:pathLst>
          </a:custGeom>
          <a:noFill/>
          <a:ln>
            <a:solidFill>
              <a:schemeClr val="accent5">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8199" name="Textfeld 26"/>
          <p:cNvSpPr txBox="1">
            <a:spLocks noChangeArrowheads="1"/>
          </p:cNvSpPr>
          <p:nvPr/>
        </p:nvSpPr>
        <p:spPr bwMode="auto">
          <a:xfrm>
            <a:off x="4392613" y="5586413"/>
            <a:ext cx="8636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latin typeface="Calibri" panose="020F0502020204030204" pitchFamily="34" charset="0"/>
                <a:ea typeface="+mn-ea"/>
                <a:cs typeface="Calibri" pitchFamily="34" charset="0"/>
              </a:rPr>
              <a:t>время</a:t>
            </a:r>
            <a:endParaRPr lang="de-DE" altLang="de-DE" b="1" dirty="0" smtClean="0">
              <a:latin typeface="Calibri" panose="020F0502020204030204" pitchFamily="34" charset="0"/>
              <a:ea typeface="+mn-ea"/>
              <a:cs typeface="Calibri" pitchFamily="34" charset="0"/>
            </a:endParaRPr>
          </a:p>
        </p:txBody>
      </p:sp>
      <p:sp>
        <p:nvSpPr>
          <p:cNvPr id="16392" name="Textfeld 27"/>
          <p:cNvSpPr txBox="1">
            <a:spLocks noChangeArrowheads="1"/>
          </p:cNvSpPr>
          <p:nvPr/>
        </p:nvSpPr>
        <p:spPr bwMode="auto">
          <a:xfrm rot="-5400000">
            <a:off x="-842962" y="2968625"/>
            <a:ext cx="2681287"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de-DE" sz="1700" b="1">
                <a:latin typeface="Calibri" pitchFamily="34" charset="0"/>
                <a:cs typeface="Arial" charset="0"/>
              </a:rPr>
              <a:t>умственные способности</a:t>
            </a:r>
            <a:endParaRPr lang="de-DE" altLang="de-DE" sz="1700" b="1">
              <a:latin typeface="Calibri" pitchFamily="34" charset="0"/>
              <a:cs typeface="Arial" charset="0"/>
            </a:endParaRPr>
          </a:p>
        </p:txBody>
      </p:sp>
      <p:sp>
        <p:nvSpPr>
          <p:cNvPr id="8201" name="Textfeld 28"/>
          <p:cNvSpPr txBox="1">
            <a:spLocks noChangeArrowheads="1"/>
          </p:cNvSpPr>
          <p:nvPr/>
        </p:nvSpPr>
        <p:spPr bwMode="auto">
          <a:xfrm>
            <a:off x="1476375" y="3429000"/>
            <a:ext cx="3543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solidFill>
                  <a:srgbClr val="C00000"/>
                </a:solidFill>
                <a:latin typeface="Calibri" panose="020F0502020204030204" pitchFamily="34" charset="0"/>
                <a:ea typeface="+mn-ea"/>
                <a:cs typeface="Calibri" pitchFamily="34" charset="0"/>
              </a:rPr>
              <a:t>порог начала болезни</a:t>
            </a:r>
            <a:endParaRPr lang="de-DE" altLang="de-DE" b="1" dirty="0" smtClean="0">
              <a:solidFill>
                <a:srgbClr val="C00000"/>
              </a:solidFill>
              <a:latin typeface="Calibri" panose="020F0502020204030204" pitchFamily="34" charset="0"/>
              <a:ea typeface="+mn-ea"/>
              <a:cs typeface="Calibri" pitchFamily="34" charset="0"/>
            </a:endParaRPr>
          </a:p>
        </p:txBody>
      </p:sp>
      <p:sp>
        <p:nvSpPr>
          <p:cNvPr id="30" name="Textfeld 29"/>
          <p:cNvSpPr txBox="1"/>
          <p:nvPr/>
        </p:nvSpPr>
        <p:spPr>
          <a:xfrm>
            <a:off x="1258888" y="1628775"/>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нормальное старение</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sp>
        <p:nvSpPr>
          <p:cNvPr id="31" name="Textfeld 30"/>
          <p:cNvSpPr txBox="1"/>
          <p:nvPr/>
        </p:nvSpPr>
        <p:spPr>
          <a:xfrm>
            <a:off x="6249988" y="3870325"/>
            <a:ext cx="2894012" cy="615950"/>
          </a:xfrm>
          <a:prstGeom prst="rect">
            <a:avLst/>
          </a:prstGeom>
          <a:noFill/>
        </p:spPr>
        <p:txBody>
          <a:bodyPr>
            <a:spAutoFit/>
          </a:bodyPr>
          <a:lstStyle/>
          <a:p>
            <a:pPr>
              <a:defRPr/>
            </a:pPr>
            <a:r>
              <a:rPr lang="ru-RU" b="1" dirty="0">
                <a:solidFill>
                  <a:schemeClr val="accent5">
                    <a:lumMod val="10000"/>
                  </a:schemeClr>
                </a:solidFill>
                <a:latin typeface="Calibri" panose="020F0502020204030204" pitchFamily="34" charset="0"/>
                <a:ea typeface="+mn-ea"/>
                <a:cs typeface="Calibri" panose="020F0502020204030204" pitchFamily="34" charset="0"/>
              </a:rPr>
              <a:t>течение с медикаментами</a:t>
            </a:r>
            <a:r>
              <a:rPr lang="de-DE" b="1" dirty="0">
                <a:solidFill>
                  <a:schemeClr val="accent5">
                    <a:lumMod val="10000"/>
                  </a:schemeClr>
                </a:solidFill>
                <a:latin typeface="Calibri" panose="020F0502020204030204" pitchFamily="34" charset="0"/>
                <a:ea typeface="+mn-ea"/>
                <a:cs typeface="Calibri" panose="020F0502020204030204" pitchFamily="34" charset="0"/>
              </a:rPr>
              <a:t>? </a:t>
            </a:r>
            <a:r>
              <a:rPr lang="ru-RU" b="1" dirty="0">
                <a:solidFill>
                  <a:schemeClr val="accent5">
                    <a:lumMod val="10000"/>
                  </a:schemeClr>
                </a:solidFill>
                <a:latin typeface="Calibri" panose="020F0502020204030204" pitchFamily="34" charset="0"/>
                <a:ea typeface="+mn-ea"/>
                <a:cs typeface="Calibri" panose="020F0502020204030204" pitchFamily="34" charset="0"/>
              </a:rPr>
              <a:t>«заморозить»</a:t>
            </a:r>
            <a:endParaRPr lang="de-DE" b="1" dirty="0">
              <a:solidFill>
                <a:schemeClr val="accent5">
                  <a:lumMod val="10000"/>
                </a:schemeClr>
              </a:solidFill>
              <a:latin typeface="Calibri" panose="020F0502020204030204" pitchFamily="34" charset="0"/>
              <a:ea typeface="+mn-ea"/>
              <a:cs typeface="Calibri" panose="020F0502020204030204" pitchFamily="34" charset="0"/>
            </a:endParaRPr>
          </a:p>
        </p:txBody>
      </p:sp>
      <p:sp>
        <p:nvSpPr>
          <p:cNvPr id="13" name="Textfeld 12"/>
          <p:cNvSpPr txBox="1"/>
          <p:nvPr/>
        </p:nvSpPr>
        <p:spPr>
          <a:xfrm>
            <a:off x="3163888" y="4127500"/>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болезненный процесс</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cxnSp>
        <p:nvCxnSpPr>
          <p:cNvPr id="5" name="Gerade Verbindung mit Pfeil 4"/>
          <p:cNvCxnSpPr/>
          <p:nvPr/>
        </p:nvCxnSpPr>
        <p:spPr>
          <a:xfrm flipV="1">
            <a:off x="990600" y="1274763"/>
            <a:ext cx="0" cy="4165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6398"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 name="Titel 1"/>
          <p:cNvSpPr txBox="1">
            <a:spLocks/>
          </p:cNvSpPr>
          <p:nvPr/>
        </p:nvSpPr>
        <p:spPr bwMode="auto">
          <a:xfrm>
            <a:off x="393700" y="195263"/>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smtClean="0">
                <a:solidFill>
                  <a:schemeClr val="tx1"/>
                </a:solidFill>
                <a:latin typeface="Calibri" panose="020F0502020204030204" pitchFamily="34" charset="0"/>
                <a:ea typeface="ＭＳ Ｐゴシック" panose="020B0600070205080204" pitchFamily="34" charset="-128"/>
              </a:rPr>
              <a:t>4. </a:t>
            </a:r>
            <a:r>
              <a:rPr lang="ru-RU" altLang="de-DE" kern="0" dirty="0" smtClean="0">
                <a:solidFill>
                  <a:schemeClr val="tx1"/>
                </a:solidFill>
                <a:latin typeface="Calibri" panose="020F0502020204030204" pitchFamily="34" charset="0"/>
                <a:ea typeface="ＭＳ Ｐゴシック" panose="020B0600070205080204" pitchFamily="34" charset="-128"/>
              </a:rPr>
              <a:t>Научные исследования</a:t>
            </a:r>
            <a:r>
              <a:rPr lang="de-DE" altLang="de-DE" kern="0" dirty="0" smtClean="0">
                <a:solidFill>
                  <a:schemeClr val="tx1"/>
                </a:solidFill>
                <a:latin typeface="Calibri" panose="020F0502020204030204" pitchFamily="34" charset="0"/>
                <a:ea typeface="ＭＳ Ｐゴシック" panose="020B0600070205080204" pitchFamily="34" charset="-128"/>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11"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4. </a:t>
            </a:r>
            <a:r>
              <a:rPr lang="ru-RU" altLang="de-DE" sz="2900" smtClean="0">
                <a:solidFill>
                  <a:schemeClr val="tx1"/>
                </a:solidFill>
                <a:latin typeface="Calibri" pitchFamily="34" charset="0"/>
                <a:ea typeface="ＭＳ Ｐゴシック" pitchFamily="34" charset="-128"/>
              </a:rPr>
              <a:t>Научные исследования</a:t>
            </a:r>
            <a:r>
              <a:rPr lang="de-DE" altLang="de-DE" sz="2900" smtClean="0">
                <a:solidFill>
                  <a:schemeClr val="tx1"/>
                </a:solidFill>
                <a:latin typeface="Calibri" pitchFamily="34" charset="0"/>
                <a:ea typeface="ＭＳ Ｐゴシック" pitchFamily="34" charset="-128"/>
              </a:rPr>
              <a:t> – </a:t>
            </a:r>
            <a:r>
              <a:rPr lang="ru-RU" altLang="de-DE" sz="2900" smtClean="0">
                <a:solidFill>
                  <a:schemeClr val="tx1"/>
                </a:solidFill>
                <a:latin typeface="Calibri" pitchFamily="34" charset="0"/>
                <a:ea typeface="ＭＳ Ｐゴシック" pitchFamily="34" charset="-128"/>
              </a:rPr>
              <a:t>Участие в исследованиях</a:t>
            </a:r>
            <a:endParaRPr lang="de-DE" altLang="de-DE" sz="2900" smtClean="0">
              <a:solidFill>
                <a:schemeClr val="tx1"/>
              </a:solidFill>
              <a:latin typeface="Calibri" pitchFamily="34" charset="0"/>
              <a:ea typeface="ＭＳ Ｐゴシック" pitchFamily="34" charset="-128"/>
            </a:endParaRPr>
          </a:p>
        </p:txBody>
      </p:sp>
      <p:sp>
        <p:nvSpPr>
          <p:cNvPr id="30724" name="Rechteck 3"/>
          <p:cNvSpPr>
            <a:spLocks noChangeArrowheads="1"/>
          </p:cNvSpPr>
          <p:nvPr/>
        </p:nvSpPr>
        <p:spPr bwMode="auto">
          <a:xfrm>
            <a:off x="249238" y="1182688"/>
            <a:ext cx="849312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0" hangingPunct="0">
              <a:spcBef>
                <a:spcPct val="0"/>
              </a:spcBef>
              <a:buFontTx/>
              <a:buNone/>
              <a:defRPr/>
            </a:pPr>
            <a:r>
              <a:rPr lang="ru-RU" altLang="de-DE" sz="2400" b="1" dirty="0" smtClean="0">
                <a:solidFill>
                  <a:srgbClr val="000000"/>
                </a:solidFill>
                <a:latin typeface="Calibri" panose="020F0502020204030204" pitchFamily="34" charset="0"/>
              </a:rPr>
              <a:t>Возможность принимать участия в </a:t>
            </a:r>
            <a:r>
              <a:rPr lang="de-DE" altLang="de-DE" sz="2400" b="1" dirty="0" smtClean="0">
                <a:solidFill>
                  <a:srgbClr val="000000"/>
                </a:solidFill>
                <a:latin typeface="Calibri" panose="020F0502020204030204" pitchFamily="34" charset="0"/>
              </a:rPr>
              <a:t> </a:t>
            </a:r>
          </a:p>
          <a:p>
            <a:pPr marL="342900" indent="-342900" eaLnBrk="0" hangingPunct="0">
              <a:spcBef>
                <a:spcPct val="0"/>
              </a:spcBef>
              <a:defRPr/>
            </a:pPr>
            <a:r>
              <a:rPr lang="ru-RU" altLang="de-DE" sz="2400" dirty="0">
                <a:solidFill>
                  <a:srgbClr val="000000"/>
                </a:solidFill>
                <a:latin typeface="Calibri" panose="020F0502020204030204" pitchFamily="34" charset="0"/>
              </a:rPr>
              <a:t>о</a:t>
            </a:r>
            <a:r>
              <a:rPr lang="ru-RU" altLang="de-DE" sz="2400" dirty="0" smtClean="0">
                <a:solidFill>
                  <a:srgbClr val="000000"/>
                </a:solidFill>
                <a:latin typeface="Calibri" panose="020F0502020204030204" pitchFamily="34" charset="0"/>
              </a:rPr>
              <a:t>бсервационных (наблюдательных) исследованиях с ежегодными обследованиями</a:t>
            </a:r>
            <a:endParaRPr lang="de-DE" altLang="de-DE" sz="2400" dirty="0" smtClean="0">
              <a:solidFill>
                <a:srgbClr val="000000"/>
              </a:solidFill>
              <a:latin typeface="Calibri" panose="020F0502020204030204" pitchFamily="34" charset="0"/>
            </a:endParaRPr>
          </a:p>
          <a:p>
            <a:pPr marL="342900" indent="-342900" eaLnBrk="0" hangingPunct="0">
              <a:spcBef>
                <a:spcPct val="0"/>
              </a:spcBef>
              <a:defRPr/>
            </a:pPr>
            <a:r>
              <a:rPr lang="ru-RU" altLang="de-DE" sz="2400" dirty="0">
                <a:solidFill>
                  <a:srgbClr val="000000"/>
                </a:solidFill>
                <a:latin typeface="Calibri" panose="020F0502020204030204" pitchFamily="34" charset="0"/>
              </a:rPr>
              <a:t>т</a:t>
            </a:r>
            <a:r>
              <a:rPr lang="ru-RU" altLang="de-DE" sz="2400" dirty="0" smtClean="0">
                <a:solidFill>
                  <a:srgbClr val="000000"/>
                </a:solidFill>
                <a:latin typeface="Calibri" panose="020F0502020204030204" pitchFamily="34" charset="0"/>
              </a:rPr>
              <a:t>ерапевтических исследованиях в различных фазах</a:t>
            </a:r>
            <a:endParaRPr lang="de-DE" altLang="de-DE" sz="2400" dirty="0" smtClean="0">
              <a:solidFill>
                <a:srgbClr val="000000"/>
              </a:solidFill>
              <a:latin typeface="Calibri" panose="020F0502020204030204" pitchFamily="34" charset="0"/>
            </a:endParaRPr>
          </a:p>
          <a:p>
            <a:pPr marL="342900" indent="-342900" eaLnBrk="0" hangingPunct="0">
              <a:spcBef>
                <a:spcPct val="0"/>
              </a:spcBef>
              <a:defRPr/>
            </a:pPr>
            <a:r>
              <a:rPr lang="ru-RU" altLang="de-DE" sz="2400" dirty="0" smtClean="0">
                <a:solidFill>
                  <a:srgbClr val="000000"/>
                </a:solidFill>
                <a:latin typeface="Calibri" panose="020F0502020204030204" pitchFamily="34" charset="0"/>
              </a:rPr>
              <a:t>интервенционных исследованиях</a:t>
            </a:r>
            <a:endParaRPr lang="de-DE" altLang="de-DE" sz="1600" dirty="0" smtClean="0"/>
          </a:p>
        </p:txBody>
      </p:sp>
      <p:sp>
        <p:nvSpPr>
          <p:cNvPr id="9" name="Textfeld 8"/>
          <p:cNvSpPr txBox="1"/>
          <p:nvPr/>
        </p:nvSpPr>
        <p:spPr>
          <a:xfrm>
            <a:off x="174625" y="3354388"/>
            <a:ext cx="8642350" cy="1938337"/>
          </a:xfrm>
          <a:prstGeom prst="rect">
            <a:avLst/>
          </a:prstGeom>
          <a:noFill/>
        </p:spPr>
        <p:txBody>
          <a:bodyPr>
            <a:spAutoFit/>
          </a:bodyPr>
          <a:lstStyle/>
          <a:p>
            <a:pPr eaLnBrk="0" hangingPunct="0">
              <a:defRPr/>
            </a:pPr>
            <a:r>
              <a:rPr lang="ru-RU" sz="2400" b="1" dirty="0">
                <a:latin typeface="Calibri" panose="020F0502020204030204" pitchFamily="34" charset="0"/>
              </a:rPr>
              <a:t>Приглашения принять участия в исследованиях для</a:t>
            </a:r>
            <a:endParaRPr lang="de-DE" sz="2400" b="1" dirty="0">
              <a:latin typeface="Calibri" panose="020F0502020204030204" pitchFamily="34" charset="0"/>
            </a:endParaRPr>
          </a:p>
          <a:p>
            <a:pPr marL="285750" indent="-285750" eaLnBrk="0" hangingPunct="0">
              <a:buFont typeface="Wingdings" panose="05000000000000000000" pitchFamily="2" charset="2"/>
              <a:buChar char="ü"/>
              <a:defRPr/>
            </a:pPr>
            <a:r>
              <a:rPr lang="ru-RU" sz="2400" dirty="0">
                <a:latin typeface="Calibri" panose="020F0502020204030204" pitchFamily="34" charset="0"/>
              </a:rPr>
              <a:t>здоровых в бессимптомной стадии </a:t>
            </a:r>
            <a:r>
              <a:rPr lang="de-DE" sz="2400" dirty="0">
                <a:latin typeface="Calibri" panose="020F0502020204030204" pitchFamily="34" charset="0"/>
              </a:rPr>
              <a:t>(</a:t>
            </a:r>
            <a:r>
              <a:rPr lang="ru-RU" sz="2400" dirty="0">
                <a:latin typeface="Calibri" panose="020F0502020204030204" pitchFamily="34" charset="0"/>
              </a:rPr>
              <a:t>профилактика</a:t>
            </a:r>
            <a:r>
              <a:rPr lang="de-DE" sz="2400" dirty="0">
                <a:latin typeface="Calibri" panose="020F0502020204030204" pitchFamily="34" charset="0"/>
              </a:rPr>
              <a:t>)</a:t>
            </a:r>
          </a:p>
          <a:p>
            <a:pPr marL="285750" indent="-285750" eaLnBrk="0" hangingPunct="0">
              <a:buFont typeface="Wingdings" panose="05000000000000000000" pitchFamily="2" charset="2"/>
              <a:buChar char="ü"/>
              <a:defRPr/>
            </a:pPr>
            <a:r>
              <a:rPr lang="ru-RU" sz="2400" dirty="0">
                <a:latin typeface="Calibri" panose="020F0502020204030204" pitchFamily="34" charset="0"/>
              </a:rPr>
              <a:t>людей с легким когнитивным нарушением </a:t>
            </a:r>
            <a:r>
              <a:rPr lang="de-DE" sz="2400" dirty="0">
                <a:latin typeface="Calibri" panose="020F0502020204030204" pitchFamily="34" charset="0"/>
              </a:rPr>
              <a:t>MCI = </a:t>
            </a:r>
            <a:r>
              <a:rPr lang="ru-RU" sz="2400" dirty="0">
                <a:latin typeface="Calibri" panose="020F0502020204030204" pitchFamily="34" charset="0"/>
              </a:rPr>
              <a:t>стадия риска перед началом деменции</a:t>
            </a:r>
            <a:endParaRPr lang="de-DE" sz="2400" dirty="0">
              <a:latin typeface="Calibri" panose="020F0502020204030204" pitchFamily="34" charset="0"/>
            </a:endParaRPr>
          </a:p>
          <a:p>
            <a:pPr marL="285750" indent="-285750" eaLnBrk="0" hangingPunct="0">
              <a:buFont typeface="Wingdings" panose="05000000000000000000" pitchFamily="2" charset="2"/>
              <a:buChar char="ü"/>
              <a:defRPr/>
            </a:pPr>
            <a:r>
              <a:rPr lang="ru-RU" sz="2400" dirty="0">
                <a:latin typeface="Calibri" panose="020F0502020204030204" pitchFamily="34" charset="0"/>
              </a:rPr>
              <a:t>людей с деменцией</a:t>
            </a:r>
            <a:endParaRPr lang="de-DE" sz="2400" dirty="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35"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4. </a:t>
            </a:r>
            <a:r>
              <a:rPr lang="ru-RU" altLang="de-DE" sz="2700" smtClean="0">
                <a:solidFill>
                  <a:schemeClr val="tx1"/>
                </a:solidFill>
                <a:latin typeface="Calibri" pitchFamily="34" charset="0"/>
                <a:ea typeface="ＭＳ Ｐゴシック" pitchFamily="34" charset="-128"/>
              </a:rPr>
              <a:t>Научные исследования</a:t>
            </a:r>
            <a:r>
              <a:rPr lang="de-DE" altLang="de-DE" sz="2700" smtClean="0">
                <a:solidFill>
                  <a:schemeClr val="tx1"/>
                </a:solidFill>
                <a:latin typeface="Calibri" pitchFamily="34" charset="0"/>
                <a:ea typeface="ＭＳ Ｐゴシック" pitchFamily="34" charset="-128"/>
              </a:rPr>
              <a:t> – </a:t>
            </a:r>
            <a:r>
              <a:rPr lang="ru-RU" altLang="de-DE" sz="2700" smtClean="0">
                <a:solidFill>
                  <a:schemeClr val="tx1"/>
                </a:solidFill>
                <a:latin typeface="Calibri" pitchFamily="34" charset="0"/>
                <a:ea typeface="ＭＳ Ｐゴシック" pitchFamily="34" charset="-128"/>
              </a:rPr>
              <a:t>Клинические исследования</a:t>
            </a:r>
            <a:endParaRPr lang="de-DE" altLang="de-DE" sz="2700" smtClean="0">
              <a:solidFill>
                <a:schemeClr val="tx1"/>
              </a:solidFill>
              <a:latin typeface="Calibri" pitchFamily="34" charset="0"/>
              <a:ea typeface="ＭＳ Ｐゴシック" pitchFamily="34" charset="-128"/>
            </a:endParaRPr>
          </a:p>
        </p:txBody>
      </p:sp>
      <p:sp>
        <p:nvSpPr>
          <p:cNvPr id="18436" name="Rechteck 3"/>
          <p:cNvSpPr>
            <a:spLocks noChangeArrowheads="1"/>
          </p:cNvSpPr>
          <p:nvPr/>
        </p:nvSpPr>
        <p:spPr bwMode="auto">
          <a:xfrm>
            <a:off x="250825" y="1073150"/>
            <a:ext cx="8491538"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de-DE" altLang="de-DE" sz="2400" b="1">
                <a:solidFill>
                  <a:srgbClr val="000000"/>
                </a:solidFill>
                <a:latin typeface="Calibri" pitchFamily="34" charset="0"/>
                <a:cs typeface="Arial" charset="0"/>
              </a:rPr>
              <a:t>~ 50</a:t>
            </a:r>
            <a:r>
              <a:rPr lang="ru-RU" altLang="de-DE" sz="2400" b="1">
                <a:solidFill>
                  <a:srgbClr val="000000"/>
                </a:solidFill>
                <a:latin typeface="Calibri" pitchFamily="34" charset="0"/>
                <a:cs typeface="Arial" charset="0"/>
              </a:rPr>
              <a:t> </a:t>
            </a:r>
            <a:r>
              <a:rPr lang="de-DE" altLang="de-DE" sz="2400" b="1">
                <a:solidFill>
                  <a:srgbClr val="000000"/>
                </a:solidFill>
                <a:latin typeface="Calibri" pitchFamily="34" charset="0"/>
                <a:cs typeface="Arial" charset="0"/>
              </a:rPr>
              <a:t>000 </a:t>
            </a:r>
            <a:r>
              <a:rPr lang="ru-RU" altLang="de-DE" sz="2400" b="1">
                <a:solidFill>
                  <a:srgbClr val="000000"/>
                </a:solidFill>
                <a:latin typeface="Calibri" pitchFamily="34" charset="0"/>
                <a:cs typeface="Arial" charset="0"/>
              </a:rPr>
              <a:t>ученых во всем мире проводят исследования болезни Альцгеймера</a:t>
            </a:r>
            <a:endParaRPr lang="de-DE" altLang="de-DE" sz="2400" b="1">
              <a:solidFill>
                <a:srgbClr val="000000"/>
              </a:solidFill>
              <a:latin typeface="Calibri" pitchFamily="34" charset="0"/>
              <a:cs typeface="Arial" charset="0"/>
            </a:endParaRPr>
          </a:p>
          <a:p>
            <a:pPr>
              <a:spcBef>
                <a:spcPct val="0"/>
              </a:spcBef>
              <a:buFontTx/>
              <a:buNone/>
            </a:pPr>
            <a:endParaRPr lang="de-DE" altLang="de-DE" sz="1600">
              <a:cs typeface="Arial" charset="0"/>
            </a:endParaRPr>
          </a:p>
        </p:txBody>
      </p:sp>
      <p:sp>
        <p:nvSpPr>
          <p:cNvPr id="8" name="Textfeld 7"/>
          <p:cNvSpPr txBox="1"/>
          <p:nvPr/>
        </p:nvSpPr>
        <p:spPr>
          <a:xfrm>
            <a:off x="134938" y="2197100"/>
            <a:ext cx="8607425" cy="2032000"/>
          </a:xfrm>
          <a:prstGeom prst="rect">
            <a:avLst/>
          </a:prstGeom>
          <a:noFill/>
        </p:spPr>
        <p:txBody>
          <a:bodyPr>
            <a:spAutoFit/>
          </a:bodyPr>
          <a:lstStyle/>
          <a:p>
            <a:pPr marL="285750" indent="-285750" fontAlgn="auto">
              <a:spcBef>
                <a:spcPts val="0"/>
              </a:spcBef>
              <a:spcAft>
                <a:spcPts val="0"/>
              </a:spcAft>
              <a:buFont typeface="Wingdings" panose="05000000000000000000" pitchFamily="2" charset="2"/>
              <a:buChar char="à"/>
              <a:defRPr/>
            </a:pPr>
            <a:r>
              <a:rPr lang="de-DE" sz="2400" dirty="0">
                <a:solidFill>
                  <a:prstClr val="black"/>
                </a:solidFill>
                <a:latin typeface="Calibri" panose="020F0502020204030204"/>
                <a:ea typeface="+mn-ea"/>
              </a:rPr>
              <a:t>139 </a:t>
            </a:r>
            <a:r>
              <a:rPr lang="ru-RU" sz="2400" dirty="0">
                <a:solidFill>
                  <a:prstClr val="black"/>
                </a:solidFill>
                <a:latin typeface="Calibri" panose="020F0502020204030204"/>
                <a:ea typeface="+mn-ea"/>
              </a:rPr>
              <a:t>исследований с целью излечить деменцию</a:t>
            </a:r>
            <a:endParaRPr lang="de-DE" sz="2400" dirty="0">
              <a:solidFill>
                <a:prstClr val="black"/>
              </a:solidFill>
              <a:latin typeface="Calibri" panose="020F0502020204030204"/>
              <a:ea typeface="+mn-ea"/>
            </a:endParaRPr>
          </a:p>
          <a:p>
            <a:pPr fontAlgn="auto">
              <a:spcBef>
                <a:spcPts val="0"/>
              </a:spcBef>
              <a:spcAft>
                <a:spcPts val="0"/>
              </a:spcAft>
              <a:defRPr/>
            </a:pPr>
            <a:r>
              <a:rPr lang="ru-RU" sz="2400" u="sng" dirty="0">
                <a:solidFill>
                  <a:prstClr val="black"/>
                </a:solidFill>
                <a:latin typeface="Calibri" panose="020F0502020204030204"/>
                <a:ea typeface="+mn-ea"/>
              </a:rPr>
              <a:t>каузальные</a:t>
            </a:r>
            <a:r>
              <a:rPr lang="de-DE" sz="2400" dirty="0">
                <a:solidFill>
                  <a:prstClr val="black"/>
                </a:solidFill>
                <a:latin typeface="Calibri" panose="020F0502020204030204"/>
                <a:ea typeface="+mn-ea"/>
              </a:rPr>
              <a:t> </a:t>
            </a:r>
            <a:r>
              <a:rPr lang="ru-RU" sz="2400" dirty="0">
                <a:solidFill>
                  <a:prstClr val="black"/>
                </a:solidFill>
                <a:latin typeface="Calibri" panose="020F0502020204030204"/>
                <a:ea typeface="+mn-ea"/>
              </a:rPr>
              <a:t>и</a:t>
            </a:r>
            <a:r>
              <a:rPr lang="de-DE" sz="2400" dirty="0">
                <a:solidFill>
                  <a:prstClr val="black"/>
                </a:solidFill>
                <a:latin typeface="Calibri" panose="020F0502020204030204"/>
                <a:ea typeface="+mn-ea"/>
              </a:rPr>
              <a:t> </a:t>
            </a:r>
            <a:r>
              <a:rPr lang="ru-RU" sz="2400" u="sng" dirty="0">
                <a:solidFill>
                  <a:prstClr val="black"/>
                </a:solidFill>
                <a:latin typeface="Calibri" panose="020F0502020204030204"/>
                <a:ea typeface="+mn-ea"/>
              </a:rPr>
              <a:t>симптоматические</a:t>
            </a:r>
            <a:r>
              <a:rPr lang="ru-RU" sz="2400" dirty="0">
                <a:solidFill>
                  <a:prstClr val="black"/>
                </a:solidFill>
                <a:latin typeface="Calibri" panose="020F0502020204030204"/>
                <a:ea typeface="+mn-ea"/>
              </a:rPr>
              <a:t> терапевтические подходы</a:t>
            </a:r>
            <a:endParaRPr lang="de-DE" sz="2400" dirty="0">
              <a:solidFill>
                <a:prstClr val="black"/>
              </a:solidFill>
              <a:latin typeface="Calibri" panose="020F0502020204030204"/>
              <a:ea typeface="+mn-ea"/>
            </a:endParaRPr>
          </a:p>
          <a:p>
            <a:pPr marL="285750" indent="-285750" fontAlgn="auto">
              <a:spcBef>
                <a:spcPts val="0"/>
              </a:spcBef>
              <a:spcAft>
                <a:spcPts val="0"/>
              </a:spcAft>
              <a:buFont typeface="Wingdings" panose="05000000000000000000" pitchFamily="2" charset="2"/>
              <a:buChar char="à"/>
              <a:defRPr/>
            </a:pPr>
            <a:r>
              <a:rPr lang="de-DE" sz="2400" dirty="0">
                <a:solidFill>
                  <a:prstClr val="black"/>
                </a:solidFill>
                <a:latin typeface="Calibri" panose="020F0502020204030204"/>
                <a:ea typeface="+mn-ea"/>
                <a:sym typeface="Wingdings" panose="05000000000000000000" pitchFamily="2" charset="2"/>
              </a:rPr>
              <a:t>5000 </a:t>
            </a:r>
            <a:r>
              <a:rPr lang="ru-RU" sz="2400" dirty="0">
                <a:solidFill>
                  <a:prstClr val="black"/>
                </a:solidFill>
                <a:latin typeface="Calibri" panose="020F0502020204030204"/>
                <a:sym typeface="Wingdings" panose="05000000000000000000" pitchFamily="2" charset="2"/>
              </a:rPr>
              <a:t>исследований с целью излечить рак</a:t>
            </a:r>
            <a:endParaRPr lang="de-DE" sz="2400" dirty="0">
              <a:solidFill>
                <a:prstClr val="black"/>
              </a:solidFill>
              <a:latin typeface="Calibri" panose="020F0502020204030204"/>
            </a:endParaRPr>
          </a:p>
          <a:p>
            <a:pPr marL="285750" indent="-285750" fontAlgn="auto">
              <a:spcBef>
                <a:spcPts val="0"/>
              </a:spcBef>
              <a:spcAft>
                <a:spcPts val="0"/>
              </a:spcAft>
              <a:buFont typeface="Wingdings" panose="05000000000000000000" pitchFamily="2" charset="2"/>
              <a:buChar char="à"/>
              <a:defRPr/>
            </a:pPr>
            <a:endParaRPr lang="de-DE" sz="1800" dirty="0">
              <a:solidFill>
                <a:prstClr val="black"/>
              </a:solidFill>
              <a:latin typeface="Calibri" panose="020F0502020204030204"/>
            </a:endParaRPr>
          </a:p>
          <a:p>
            <a:pPr marL="285750" indent="-285750" fontAlgn="auto">
              <a:spcBef>
                <a:spcPts val="0"/>
              </a:spcBef>
              <a:spcAft>
                <a:spcPts val="0"/>
              </a:spcAft>
              <a:buFont typeface="Wingdings" panose="05000000000000000000" pitchFamily="2" charset="2"/>
              <a:buChar char="à"/>
              <a:defRPr/>
            </a:pPr>
            <a:endParaRPr lang="de-DE" sz="1800" dirty="0">
              <a:solidFill>
                <a:prstClr val="black"/>
              </a:solidFill>
              <a:latin typeface="Calibri" panose="020F0502020204030204"/>
            </a:endParaRPr>
          </a:p>
          <a:p>
            <a:pPr marL="285750" indent="-285750" fontAlgn="auto">
              <a:spcBef>
                <a:spcPts val="0"/>
              </a:spcBef>
              <a:spcAft>
                <a:spcPts val="0"/>
              </a:spcAft>
              <a:buFont typeface="Wingdings" panose="05000000000000000000" pitchFamily="2" charset="2"/>
              <a:buChar char="à"/>
              <a:defRPr/>
            </a:pPr>
            <a:endParaRPr lang="de-DE" sz="1800" dirty="0">
              <a:solidFill>
                <a:prstClr val="black"/>
              </a:solidFill>
              <a:latin typeface="Calibri" panose="020F0502020204030204"/>
            </a:endParaRPr>
          </a:p>
        </p:txBody>
      </p:sp>
      <p:sp>
        <p:nvSpPr>
          <p:cNvPr id="9" name="Textfeld 8"/>
          <p:cNvSpPr txBox="1"/>
          <p:nvPr/>
        </p:nvSpPr>
        <p:spPr>
          <a:xfrm>
            <a:off x="174625" y="3670300"/>
            <a:ext cx="8642350" cy="2678113"/>
          </a:xfrm>
          <a:prstGeom prst="rect">
            <a:avLst/>
          </a:prstGeom>
          <a:noFill/>
        </p:spPr>
        <p:txBody>
          <a:bodyPr>
            <a:spAutoFit/>
          </a:bodyPr>
          <a:lstStyle/>
          <a:p>
            <a:pPr eaLnBrk="0" hangingPunct="0">
              <a:defRPr/>
            </a:pPr>
            <a:r>
              <a:rPr lang="ru-RU" sz="2400" b="1" dirty="0">
                <a:latin typeface="Calibri" panose="020F0502020204030204" pitchFamily="34" charset="0"/>
              </a:rPr>
              <a:t>Терапевтические исследования</a:t>
            </a:r>
            <a:r>
              <a:rPr lang="de-DE" sz="2400" b="1" dirty="0">
                <a:latin typeface="Calibri" panose="020F0502020204030204" pitchFamily="34" charset="0"/>
              </a:rPr>
              <a:t> </a:t>
            </a:r>
            <a:r>
              <a:rPr lang="ru-RU" sz="2400" b="1" dirty="0">
                <a:latin typeface="Calibri" panose="020F0502020204030204" pitchFamily="34" charset="0"/>
              </a:rPr>
              <a:t>с каузальным подходом</a:t>
            </a:r>
            <a:r>
              <a:rPr lang="de-DE" sz="2400" b="1" dirty="0">
                <a:latin typeface="Calibri" panose="020F0502020204030204" pitchFamily="34" charset="0"/>
              </a:rPr>
              <a:t>= </a:t>
            </a:r>
            <a:r>
              <a:rPr lang="ru-RU" sz="2400" b="1" dirty="0">
                <a:latin typeface="Calibri" panose="020F0502020204030204" pitchFamily="34" charset="0"/>
              </a:rPr>
              <a:t> победить причины</a:t>
            </a:r>
            <a:endParaRPr lang="de-DE" sz="2400" b="1" dirty="0">
              <a:latin typeface="Calibri" panose="020F0502020204030204" pitchFamily="34" charset="0"/>
            </a:endParaRPr>
          </a:p>
          <a:p>
            <a:pPr marL="285750" indent="-285750" eaLnBrk="0" hangingPunct="0">
              <a:buFont typeface="Wingdings" panose="05000000000000000000" pitchFamily="2" charset="2"/>
              <a:buChar char="ü"/>
              <a:defRPr/>
            </a:pPr>
            <a:r>
              <a:rPr lang="de-DE" sz="2400" dirty="0">
                <a:latin typeface="Calibri" panose="020F0502020204030204" pitchFamily="34" charset="0"/>
              </a:rPr>
              <a:t>8 </a:t>
            </a:r>
            <a:r>
              <a:rPr lang="ru-RU" sz="2400" dirty="0">
                <a:latin typeface="Calibri" panose="020F0502020204030204" pitchFamily="34" charset="0"/>
              </a:rPr>
              <a:t>для здоровых в бессимптомной стадии</a:t>
            </a:r>
            <a:endParaRPr lang="de-DE" sz="2400" dirty="0">
              <a:latin typeface="Calibri" panose="020F0502020204030204" pitchFamily="34" charset="0"/>
            </a:endParaRPr>
          </a:p>
          <a:p>
            <a:pPr marL="285750" indent="-285750" eaLnBrk="0" hangingPunct="0">
              <a:buFont typeface="Wingdings" panose="05000000000000000000" pitchFamily="2" charset="2"/>
              <a:buChar char="ü"/>
              <a:defRPr/>
            </a:pPr>
            <a:r>
              <a:rPr lang="de-DE" sz="2400" dirty="0">
                <a:latin typeface="Calibri" panose="020F0502020204030204" pitchFamily="34" charset="0"/>
              </a:rPr>
              <a:t>25 </a:t>
            </a:r>
            <a:r>
              <a:rPr lang="ru-RU" sz="2400" dirty="0">
                <a:latin typeface="Calibri" panose="020F0502020204030204" pitchFamily="34" charset="0"/>
              </a:rPr>
              <a:t>для людей с легким когнитивным нарушением </a:t>
            </a:r>
            <a:r>
              <a:rPr lang="de-DE" sz="2400" dirty="0">
                <a:latin typeface="Calibri" panose="020F0502020204030204" pitchFamily="34" charset="0"/>
              </a:rPr>
              <a:t>MCI = </a:t>
            </a:r>
            <a:r>
              <a:rPr lang="ru-RU" sz="2400" dirty="0">
                <a:latin typeface="Calibri" panose="020F0502020204030204" pitchFamily="34" charset="0"/>
              </a:rPr>
              <a:t>стадия риска перед началом деменции</a:t>
            </a:r>
            <a:endParaRPr lang="de-DE" sz="2400" dirty="0">
              <a:latin typeface="Calibri" panose="020F0502020204030204" pitchFamily="34" charset="0"/>
            </a:endParaRPr>
          </a:p>
          <a:p>
            <a:pPr marL="285750" indent="-285750" eaLnBrk="0" hangingPunct="0">
              <a:buFont typeface="Wingdings" panose="05000000000000000000" pitchFamily="2" charset="2"/>
              <a:buChar char="ü"/>
              <a:defRPr/>
            </a:pPr>
            <a:r>
              <a:rPr lang="de-DE" sz="2400" dirty="0">
                <a:latin typeface="Calibri" panose="020F0502020204030204" pitchFamily="34" charset="0"/>
              </a:rPr>
              <a:t>31 </a:t>
            </a:r>
            <a:r>
              <a:rPr lang="ru-RU" sz="2400" dirty="0">
                <a:latin typeface="Calibri" panose="020F0502020204030204" pitchFamily="34" charset="0"/>
              </a:rPr>
              <a:t>для людей с деменцией</a:t>
            </a:r>
            <a:r>
              <a:rPr lang="de-DE" sz="2400" dirty="0">
                <a:latin typeface="Calibri" panose="020F0502020204030204" pitchFamily="34" charset="0"/>
              </a:rPr>
              <a:t> (</a:t>
            </a:r>
            <a:r>
              <a:rPr lang="ru-RU" sz="2400" dirty="0">
                <a:latin typeface="Calibri" panose="020F0502020204030204" pitchFamily="34" charset="0"/>
              </a:rPr>
              <a:t>преимущественно в легкой стадии</a:t>
            </a:r>
            <a:r>
              <a:rPr lang="de-DE" sz="2400" dirty="0">
                <a:latin typeface="Calibri" panose="020F0502020204030204" pitchFamily="34" charset="0"/>
              </a:rPr>
              <a:t>)</a:t>
            </a:r>
          </a:p>
        </p:txBody>
      </p:sp>
      <p:sp>
        <p:nvSpPr>
          <p:cNvPr id="18439" name="Text Box 5"/>
          <p:cNvSpPr txBox="1">
            <a:spLocks noChangeArrowheads="1"/>
          </p:cNvSpPr>
          <p:nvPr/>
        </p:nvSpPr>
        <p:spPr bwMode="auto">
          <a:xfrm>
            <a:off x="6383338" y="5978525"/>
            <a:ext cx="24987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de-DE" altLang="de-DE" sz="2000" i="1">
                <a:latin typeface="Calibri" pitchFamily="34" charset="0"/>
                <a:cs typeface="Arial" charset="0"/>
              </a:rPr>
              <a:t>Cummings et al., 2017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19458"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9459" name="Titel 1"/>
          <p:cNvSpPr>
            <a:spLocks noGrp="1"/>
          </p:cNvSpPr>
          <p:nvPr>
            <p:ph type="title"/>
          </p:nvPr>
        </p:nvSpPr>
        <p:spPr/>
        <p:txBody>
          <a:bodyPr/>
          <a:lstStyle/>
          <a:p>
            <a:r>
              <a:rPr altLang="de-DE" lang="de-DE" smtClean="0">
                <a:solidFill>
                  <a:schemeClr val="tx1"/>
                </a:solidFill>
                <a:latin charset="0" pitchFamily="34" typeface="Calibri"/>
                <a:ea charset="-128" pitchFamily="34" typeface="ＭＳ Ｐゴシック"/>
              </a:rPr>
              <a:t>4. </a:t>
            </a:r>
            <a:r>
              <a:rPr altLang="de-DE" lang="ru-RU" smtClean="0">
                <a:solidFill>
                  <a:schemeClr val="tx1"/>
                </a:solidFill>
                <a:latin charset="0" pitchFamily="34" typeface="Calibri"/>
                <a:ea charset="-128" pitchFamily="34" typeface="ＭＳ Ｐゴシック"/>
              </a:rPr>
              <a:t>Научные исследования</a:t>
            </a:r>
            <a:r>
              <a:rPr altLang="de-DE" lang="de-DE" smtClean="0">
                <a:solidFill>
                  <a:schemeClr val="tx1"/>
                </a:solidFill>
                <a:latin charset="0" pitchFamily="34" typeface="Calibri"/>
                <a:ea charset="-128" pitchFamily="34" typeface="ＭＳ Ｐゴシック"/>
              </a:rPr>
              <a:t> – </a:t>
            </a:r>
            <a:r>
              <a:rPr altLang="de-DE" lang="ru-RU" smtClean="0">
                <a:solidFill>
                  <a:schemeClr val="tx1"/>
                </a:solidFill>
                <a:latin charset="0" pitchFamily="34" typeface="Calibri"/>
                <a:ea charset="-128" pitchFamily="34" typeface="ＭＳ Ｐゴシック"/>
              </a:rPr>
              <a:t>Профилактика</a:t>
            </a:r>
            <a:endParaRPr altLang="de-DE" lang="de-DE" smtClean="0">
              <a:solidFill>
                <a:schemeClr val="tx1"/>
              </a:solidFill>
              <a:latin charset="0" pitchFamily="34" typeface="Calibri"/>
              <a:ea charset="-128" pitchFamily="34" typeface="ＭＳ Ｐゴシック"/>
            </a:endParaRPr>
          </a:p>
        </p:txBody>
      </p:sp>
      <p:sp>
        <p:nvSpPr>
          <p:cNvPr id="19460" name="Rechteck 3"/>
          <p:cNvSpPr>
            <a:spLocks noChangeArrowheads="1"/>
          </p:cNvSpPr>
          <p:nvPr/>
        </p:nvSpPr>
        <p:spPr bwMode="auto">
          <a:xfrm>
            <a:off x="5267325" y="5956300"/>
            <a:ext cx="34321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a:spcBef>
                <a:spcPct val="0"/>
              </a:spcBef>
              <a:buFontTx/>
              <a:buNone/>
            </a:pPr>
            <a:r>
              <a:rPr altLang="de-DE" lang="de-DE" sz="1600">
                <a:solidFill>
                  <a:srgbClr val="000000"/>
                </a:solidFill>
                <a:latin charset="0" pitchFamily="34" typeface="Calibri"/>
                <a:cs charset="0" typeface="Arial"/>
              </a:rPr>
              <a:t>BMBF, 2014, </a:t>
            </a:r>
            <a:r>
              <a:rPr altLang="de-DE" lang="ru-RU" sz="1600">
                <a:solidFill>
                  <a:srgbClr val="000000"/>
                </a:solidFill>
                <a:latin charset="0" pitchFamily="34" typeface="Calibri"/>
                <a:cs charset="0" typeface="Arial"/>
              </a:rPr>
              <a:t>У старости есть будущее</a:t>
            </a:r>
            <a:endParaRPr altLang="de-DE" lang="de-DE" sz="1600">
              <a:cs charset="0" typeface="Arial"/>
            </a:endParaRPr>
          </a:p>
        </p:txBody>
      </p:sp>
      <p:pic>
        <p:nvPicPr>
          <p:cNvPr id="19461" name="Picture 4"/>
          <p:cNvPicPr>
            <a:picLocks noChangeArrowheads="1" noChangeAspect="1"/>
          </p:cNvPicPr>
          <p:nvPr/>
        </p:nvPicPr>
        <p:blipFill>
          <a:blip r:embed="rId3">
            <a:extLst>
              <a:ext uri="{28A0092B-C50C-407E-A947-70E740481C1C}">
                <a14:useLocalDpi xmlns:a14="http://schemas.microsoft.com/office/drawing/2010/main" val="0"/>
              </a:ext>
            </a:extLst>
          </a:blip>
          <a:srcRect b="53"/>
          <a:stretch>
            <a:fillRect/>
          </a:stretch>
        </p:blipFill>
        <p:spPr bwMode="auto">
          <a:xfrm>
            <a:off x="544513" y="914400"/>
            <a:ext cx="3819525"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17961" rotWithShape="0">
                    <a:srgbClr val="708688"/>
                  </a:outerShdw>
                </a:effectLst>
              </a14:hiddenEffects>
            </a:ext>
          </a:extLst>
        </p:spPr>
      </p:pic>
      <p:pic>
        <p:nvPicPr>
          <p:cNvPr id="19462" name="Picture 4"/>
          <p:cNvPicPr>
            <a:picLocks noChangeArrowheads="1" noChangeAspect="1"/>
          </p:cNvPicPr>
          <p:nvPr/>
        </p:nvPicPr>
        <p:blipFill>
          <a:blip r:embed="rId4">
            <a:extLst>
              <a:ext uri="{28A0092B-C50C-407E-A947-70E740481C1C}">
                <a14:useLocalDpi xmlns:a14="http://schemas.microsoft.com/office/drawing/2010/main" val="0"/>
              </a:ext>
            </a:extLst>
          </a:blip>
          <a:srcRect r="68"/>
          <a:stretch>
            <a:fillRect/>
          </a:stretch>
        </p:blipFill>
        <p:spPr bwMode="auto">
          <a:xfrm>
            <a:off x="4808538" y="914400"/>
            <a:ext cx="3890962"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17961" rotWithShape="0">
                    <a:srgbClr val="708688"/>
                  </a:outerShdw>
                </a:effectLst>
              </a14:hiddenEffects>
            </a:ext>
          </a:extLst>
        </p:spPr>
      </p:pic>
      <p:sp>
        <p:nvSpPr>
          <p:cNvPr id="19463" name="Прямоугольник 1"/>
          <p:cNvSpPr>
            <a:spLocks noChangeArrowheads="1"/>
          </p:cNvSpPr>
          <p:nvPr/>
        </p:nvSpPr>
        <p:spPr bwMode="auto">
          <a:xfrm>
            <a:off x="544513" y="3494088"/>
            <a:ext cx="3576637" cy="1146175"/>
          </a:xfrm>
          <a:prstGeom prst="rect">
            <a:avLst/>
          </a:prstGeom>
          <a:solidFill>
            <a:srgbClr val="FF6600"/>
          </a:solidFill>
          <a:ln algn="ctr" w="9525">
            <a:solidFill>
              <a:schemeClr val="tx1"/>
            </a:solidFill>
            <a:round/>
            <a:headEnd/>
            <a:tailEnd/>
          </a:ln>
        </p:spPr>
        <p:txBody>
          <a:bodyPr/>
          <a:lstStyle>
            <a:lvl1pPr defTabSz="863600" eaLnBrk="0" hangingPunct="0">
              <a:spcBef>
                <a:spcPct val="20000"/>
              </a:spcBef>
              <a:buChar char="•"/>
              <a:defRPr sz="2800">
                <a:solidFill>
                  <a:schemeClr val="tx1"/>
                </a:solidFill>
                <a:latin charset="0" typeface="Arial"/>
                <a:ea charset="-128" pitchFamily="34" typeface="ＭＳ Ｐゴシック"/>
              </a:defRPr>
            </a:lvl1pPr>
            <a:lvl2pPr defTabSz="863600" eaLnBrk="0" hangingPunct="0" indent="-285750" marL="742950">
              <a:spcBef>
                <a:spcPct val="20000"/>
              </a:spcBef>
              <a:buChar char="–"/>
              <a:defRPr sz="2400">
                <a:solidFill>
                  <a:schemeClr val="tx1"/>
                </a:solidFill>
                <a:latin charset="0" typeface="Arial"/>
                <a:ea charset="-128" pitchFamily="34" typeface="ＭＳ Ｐゴシック"/>
              </a:defRPr>
            </a:lvl2pPr>
            <a:lvl3pPr defTabSz="863600" eaLnBrk="0" hangingPunct="0" indent="-228600" marL="1143000">
              <a:spcBef>
                <a:spcPct val="20000"/>
              </a:spcBef>
              <a:buChar char="•"/>
              <a:defRPr sz="2400">
                <a:solidFill>
                  <a:schemeClr val="tx1"/>
                </a:solidFill>
                <a:latin charset="0" typeface="Arial"/>
                <a:ea charset="-128" pitchFamily="34" typeface="ＭＳ Ｐゴシック"/>
              </a:defRPr>
            </a:lvl3pPr>
            <a:lvl4pPr defTabSz="863600" eaLnBrk="0" hangingPunct="0" indent="-228600" marL="1600200">
              <a:spcBef>
                <a:spcPct val="20000"/>
              </a:spcBef>
              <a:buChar char="–"/>
              <a:defRPr sz="2000">
                <a:solidFill>
                  <a:schemeClr val="tx1"/>
                </a:solidFill>
                <a:latin charset="0" typeface="Arial"/>
                <a:ea charset="-128" pitchFamily="34" typeface="ＭＳ Ｐゴシック"/>
              </a:defRPr>
            </a:lvl4pPr>
            <a:lvl5pPr defTabSz="863600" eaLnBrk="0" hangingPunct="0" indent="-228600" marL="2057400">
              <a:spcBef>
                <a:spcPct val="20000"/>
              </a:spcBef>
              <a:buChar char="»"/>
              <a:defRPr sz="2000">
                <a:solidFill>
                  <a:schemeClr val="tx1"/>
                </a:solidFill>
                <a:latin charset="0" typeface="Arial"/>
                <a:ea charset="-128" pitchFamily="34" typeface="ＭＳ Ｐゴシック"/>
              </a:defRPr>
            </a:lvl5pPr>
            <a:lvl6pPr defTabSz="863600"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defTabSz="863600"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defTabSz="863600"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defTabSz="863600"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ru-RU" b="1" i="1" lang="ru-RU" sz="1200">
                <a:solidFill>
                  <a:schemeClr val="bg1"/>
                </a:solidFill>
                <a:cs charset="0" typeface="Arial"/>
              </a:rPr>
              <a:t>Здоровье для меня важно. Поэтому я уделяю много внимания достаточной физической активности и хорошему питанию. Но если несмотря на это  я заболею, я надеюсь на прогресс в области медицины. </a:t>
            </a:r>
          </a:p>
        </p:txBody>
      </p:sp>
      <p:sp>
        <p:nvSpPr>
          <p:cNvPr id="19464" name="Прямоугольник 2"/>
          <p:cNvSpPr>
            <a:spLocks noChangeArrowheads="1"/>
          </p:cNvSpPr>
          <p:nvPr/>
        </p:nvSpPr>
        <p:spPr bwMode="auto">
          <a:xfrm>
            <a:off x="4808538" y="4162425"/>
            <a:ext cx="3516312" cy="819150"/>
          </a:xfrm>
          <a:prstGeom prst="rect">
            <a:avLst/>
          </a:prstGeom>
          <a:solidFill>
            <a:srgbClr val="FF6600"/>
          </a:solidFill>
          <a:ln algn="ctr" w="9525">
            <a:solidFill>
              <a:schemeClr val="tx1"/>
            </a:solidFill>
            <a:round/>
            <a:headEnd/>
            <a:tailEnd/>
          </a:ln>
        </p:spPr>
        <p:txBody>
          <a:bodyPr/>
          <a:lstStyle>
            <a:lvl1pPr defTabSz="863600" eaLnBrk="0" hangingPunct="0">
              <a:spcBef>
                <a:spcPct val="20000"/>
              </a:spcBef>
              <a:buChar char="•"/>
              <a:defRPr sz="2800">
                <a:solidFill>
                  <a:schemeClr val="tx1"/>
                </a:solidFill>
                <a:latin charset="0" typeface="Arial"/>
                <a:ea charset="-128" pitchFamily="34" typeface="ＭＳ Ｐゴシック"/>
              </a:defRPr>
            </a:lvl1pPr>
            <a:lvl2pPr defTabSz="863600" eaLnBrk="0" hangingPunct="0" indent="-285750" marL="742950">
              <a:spcBef>
                <a:spcPct val="20000"/>
              </a:spcBef>
              <a:buChar char="–"/>
              <a:defRPr sz="2400">
                <a:solidFill>
                  <a:schemeClr val="tx1"/>
                </a:solidFill>
                <a:latin charset="0" typeface="Arial"/>
                <a:ea charset="-128" pitchFamily="34" typeface="ＭＳ Ｐゴシック"/>
              </a:defRPr>
            </a:lvl2pPr>
            <a:lvl3pPr defTabSz="863600" eaLnBrk="0" hangingPunct="0" indent="-228600" marL="1143000">
              <a:spcBef>
                <a:spcPct val="20000"/>
              </a:spcBef>
              <a:buChar char="•"/>
              <a:defRPr sz="2400">
                <a:solidFill>
                  <a:schemeClr val="tx1"/>
                </a:solidFill>
                <a:latin charset="0" typeface="Arial"/>
                <a:ea charset="-128" pitchFamily="34" typeface="ＭＳ Ｐゴシック"/>
              </a:defRPr>
            </a:lvl3pPr>
            <a:lvl4pPr defTabSz="863600" eaLnBrk="0" hangingPunct="0" indent="-228600" marL="1600200">
              <a:spcBef>
                <a:spcPct val="20000"/>
              </a:spcBef>
              <a:buChar char="–"/>
              <a:defRPr sz="2000">
                <a:solidFill>
                  <a:schemeClr val="tx1"/>
                </a:solidFill>
                <a:latin charset="0" typeface="Arial"/>
                <a:ea charset="-128" pitchFamily="34" typeface="ＭＳ Ｐゴシック"/>
              </a:defRPr>
            </a:lvl4pPr>
            <a:lvl5pPr defTabSz="863600" eaLnBrk="0" hangingPunct="0" indent="-228600" marL="2057400">
              <a:spcBef>
                <a:spcPct val="20000"/>
              </a:spcBef>
              <a:buChar char="»"/>
              <a:defRPr sz="2000">
                <a:solidFill>
                  <a:schemeClr val="tx1"/>
                </a:solidFill>
                <a:latin charset="0" typeface="Arial"/>
                <a:ea charset="-128" pitchFamily="34" typeface="ＭＳ Ｐゴシック"/>
              </a:defRPr>
            </a:lvl5pPr>
            <a:lvl6pPr defTabSz="863600"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defTabSz="863600"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defTabSz="863600"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defTabSz="863600"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ru-RU" b="1" i="1" lang="ru-RU" sz="1200">
                <a:solidFill>
                  <a:schemeClr val="bg1"/>
                </a:solidFill>
                <a:cs charset="0" typeface="Arial"/>
              </a:rPr>
              <a:t>К сожалению, мои дела обстоят не так хорошо, как раньше. Но я стараюсь использовать все наилучшим образом и радуюсь любому маленькому успеху</a:t>
            </a:r>
          </a:p>
        </p:txBody>
      </p:sp>
    </p:spTree>
  </p:cSld>
  <p:clrMapOvr>
    <a:masterClrMapping/>
  </p:clrMapOvr>
  <p:timing>
    <p:tnLst>
      <p:par>
        <p:cTn dur="indefinite" id="1" nodeType="tmRoot" restart="never"/>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83"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4. </a:t>
            </a:r>
            <a:r>
              <a:rPr lang="ru-RU" altLang="de-DE" smtClean="0">
                <a:solidFill>
                  <a:schemeClr val="tx1"/>
                </a:solidFill>
                <a:latin typeface="Calibri" pitchFamily="34" charset="0"/>
                <a:ea typeface="ＭＳ Ｐゴシック" pitchFamily="34" charset="-128"/>
              </a:rPr>
              <a:t>Научные исследования</a:t>
            </a:r>
            <a:r>
              <a:rPr lang="de-DE" altLang="de-DE" smtClean="0">
                <a:solidFill>
                  <a:schemeClr val="tx1"/>
                </a:solidFill>
                <a:latin typeface="Calibri" pitchFamily="34" charset="0"/>
                <a:ea typeface="ＭＳ Ｐゴシック" pitchFamily="34" charset="-128"/>
              </a:rPr>
              <a:t> – </a:t>
            </a:r>
            <a:r>
              <a:rPr lang="ru-RU" altLang="de-DE" smtClean="0">
                <a:solidFill>
                  <a:schemeClr val="tx1"/>
                </a:solidFill>
                <a:latin typeface="Calibri" pitchFamily="34" charset="0"/>
                <a:ea typeface="ＭＳ Ｐゴシック" pitchFamily="34" charset="-128"/>
              </a:rPr>
              <a:t>Профилактика</a:t>
            </a:r>
            <a:endParaRPr lang="de-DE" altLang="de-DE" smtClean="0">
              <a:solidFill>
                <a:schemeClr val="tx1"/>
              </a:solidFill>
              <a:latin typeface="Calibri" pitchFamily="34" charset="0"/>
              <a:ea typeface="ＭＳ Ｐゴシック" pitchFamily="34" charset="-128"/>
            </a:endParaRPr>
          </a:p>
        </p:txBody>
      </p:sp>
      <p:sp>
        <p:nvSpPr>
          <p:cNvPr id="20484" name="Rechteck 3"/>
          <p:cNvSpPr>
            <a:spLocks noChangeArrowheads="1"/>
          </p:cNvSpPr>
          <p:nvPr/>
        </p:nvSpPr>
        <p:spPr bwMode="auto">
          <a:xfrm>
            <a:off x="250825" y="1663700"/>
            <a:ext cx="8491538"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spcBef>
                <a:spcPct val="0"/>
              </a:spcBef>
              <a:buFontTx/>
              <a:buNone/>
            </a:pPr>
            <a:r>
              <a:rPr lang="ru-RU" altLang="de-DE" sz="2400" b="1">
                <a:solidFill>
                  <a:srgbClr val="000000"/>
                </a:solidFill>
                <a:latin typeface="Calibri" pitchFamily="34" charset="0"/>
                <a:cs typeface="Arial" charset="0"/>
              </a:rPr>
              <a:t>Ключевые факторы стиля жизни</a:t>
            </a:r>
            <a:r>
              <a:rPr lang="de-DE" altLang="de-DE" sz="2400" b="1">
                <a:solidFill>
                  <a:srgbClr val="000000"/>
                </a:solidFill>
                <a:latin typeface="Calibri" pitchFamily="34" charset="0"/>
                <a:cs typeface="Arial" charset="0"/>
              </a:rPr>
              <a:t> /</a:t>
            </a:r>
            <a:r>
              <a:rPr lang="ru-RU" altLang="de-DE" sz="2400" b="1">
                <a:solidFill>
                  <a:srgbClr val="000000"/>
                </a:solidFill>
                <a:latin typeface="Calibri" pitchFamily="34" charset="0"/>
                <a:cs typeface="Arial" charset="0"/>
              </a:rPr>
              <a:t> влиять на рамочные условия</a:t>
            </a:r>
            <a:r>
              <a:rPr lang="de-DE" altLang="de-DE" sz="2400" b="1">
                <a:solidFill>
                  <a:srgbClr val="000000"/>
                </a:solidFill>
                <a:latin typeface="Calibri" pitchFamily="34" charset="0"/>
                <a:cs typeface="Arial" charset="0"/>
              </a:rPr>
              <a:t> </a:t>
            </a:r>
          </a:p>
          <a:p>
            <a:pPr>
              <a:spcBef>
                <a:spcPct val="0"/>
              </a:spcBef>
              <a:buFontTx/>
              <a:buNone/>
            </a:pPr>
            <a:r>
              <a:rPr lang="ru-RU" altLang="de-DE" sz="2400" b="1">
                <a:solidFill>
                  <a:srgbClr val="000000"/>
                </a:solidFill>
                <a:latin typeface="Calibri" pitchFamily="34" charset="0"/>
                <a:cs typeface="Arial" charset="0"/>
              </a:rPr>
              <a:t>Основное правило</a:t>
            </a:r>
            <a:r>
              <a:rPr lang="de-DE" altLang="de-DE" sz="2400" b="1">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Что полезно сердцу</a:t>
            </a:r>
            <a:r>
              <a:rPr lang="de-DE" altLang="de-DE" sz="2400">
                <a:solidFill>
                  <a:srgbClr val="000000"/>
                </a:solidFill>
                <a:latin typeface="Calibri" pitchFamily="34" charset="0"/>
                <a:cs typeface="Arial" charset="0"/>
              </a:rPr>
              <a:t>, </a:t>
            </a:r>
            <a:r>
              <a:rPr lang="ru-RU" altLang="de-DE" sz="2400">
                <a:solidFill>
                  <a:srgbClr val="000000"/>
                </a:solidFill>
                <a:latin typeface="Calibri" pitchFamily="34" charset="0"/>
                <a:cs typeface="Arial" charset="0"/>
              </a:rPr>
              <a:t>полезно и мозгу</a:t>
            </a:r>
            <a:r>
              <a:rPr lang="de-DE" altLang="de-DE" sz="2400">
                <a:solidFill>
                  <a:srgbClr val="000000"/>
                </a:solidFill>
                <a:latin typeface="Calibri" pitchFamily="34" charset="0"/>
                <a:cs typeface="Arial" charset="0"/>
              </a:rPr>
              <a:t>.</a:t>
            </a:r>
          </a:p>
          <a:p>
            <a:pPr>
              <a:spcBef>
                <a:spcPct val="0"/>
              </a:spcBef>
              <a:buFontTx/>
              <a:buNone/>
            </a:pPr>
            <a:endParaRPr lang="de-DE" altLang="de-DE" sz="2400" b="1">
              <a:solidFill>
                <a:srgbClr val="000000"/>
              </a:solidFill>
              <a:latin typeface="Calibri" pitchFamily="34" charset="0"/>
              <a:cs typeface="Arial" charset="0"/>
            </a:endParaRPr>
          </a:p>
          <a:p>
            <a:pPr>
              <a:spcBef>
                <a:spcPct val="0"/>
              </a:spcBef>
              <a:buFontTx/>
              <a:buNone/>
            </a:pPr>
            <a:endParaRPr lang="de-DE" altLang="de-DE" sz="2400" b="1">
              <a:solidFill>
                <a:srgbClr val="000000"/>
              </a:solidFill>
              <a:latin typeface="Calibri" pitchFamily="34" charset="0"/>
              <a:cs typeface="Arial" charset="0"/>
            </a:endParaRPr>
          </a:p>
          <a:p>
            <a:pPr>
              <a:spcBef>
                <a:spcPct val="0"/>
              </a:spcBef>
              <a:buFontTx/>
              <a:buNone/>
            </a:pPr>
            <a:r>
              <a:rPr lang="ru-RU" altLang="de-DE" sz="2400" b="1">
                <a:solidFill>
                  <a:srgbClr val="000000"/>
                </a:solidFill>
                <a:latin typeface="Calibri" pitchFamily="34" charset="0"/>
                <a:cs typeface="Arial" charset="0"/>
              </a:rPr>
              <a:t>Ранняя диагностика</a:t>
            </a:r>
            <a:r>
              <a:rPr lang="de-DE" altLang="de-DE" sz="2400" b="1">
                <a:solidFill>
                  <a:srgbClr val="000000"/>
                </a:solidFill>
                <a:latin typeface="Calibri" pitchFamily="34" charset="0"/>
                <a:cs typeface="Arial" charset="0"/>
              </a:rPr>
              <a:t>:</a:t>
            </a:r>
            <a:endParaRPr lang="de-DE" altLang="de-DE" sz="2400">
              <a:solidFill>
                <a:srgbClr val="000000"/>
              </a:solidFill>
              <a:latin typeface="Calibri" pitchFamily="34" charset="0"/>
              <a:cs typeface="Arial" charset="0"/>
            </a:endParaRPr>
          </a:p>
          <a:p>
            <a:pPr>
              <a:spcBef>
                <a:spcPct val="0"/>
              </a:spcBef>
              <a:buFontTx/>
              <a:buNone/>
            </a:pPr>
            <a:r>
              <a:rPr lang="de-DE" altLang="de-DE" sz="2400">
                <a:solidFill>
                  <a:srgbClr val="000000"/>
                </a:solidFill>
                <a:latin typeface="Calibri" pitchFamily="34" charset="0"/>
                <a:cs typeface="Arial" charset="0"/>
                <a:sym typeface="Wingdings" pitchFamily="2" charset="2"/>
              </a:rPr>
              <a:t> </a:t>
            </a:r>
            <a:r>
              <a:rPr lang="ru-RU" altLang="de-DE" sz="2400">
                <a:solidFill>
                  <a:srgbClr val="000000"/>
                </a:solidFill>
                <a:latin typeface="Calibri" pitchFamily="34" charset="0"/>
                <a:cs typeface="Arial" charset="0"/>
                <a:sym typeface="Wingdings" pitchFamily="2" charset="2"/>
              </a:rPr>
              <a:t>Ранние профилактические меры увеличивают шанс замедлить прогрессирование заболевания</a:t>
            </a:r>
            <a:endParaRPr lang="de-DE" altLang="de-DE" sz="1600">
              <a:cs typeface="Arial" charset="0"/>
            </a:endParaRPr>
          </a:p>
        </p:txBody>
      </p:sp>
      <p:sp>
        <p:nvSpPr>
          <p:cNvPr id="20485" name="Text Box 5"/>
          <p:cNvSpPr txBox="1">
            <a:spLocks noChangeArrowheads="1"/>
          </p:cNvSpPr>
          <p:nvPr/>
        </p:nvSpPr>
        <p:spPr bwMode="auto">
          <a:xfrm>
            <a:off x="5111750" y="2892425"/>
            <a:ext cx="23463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de-DE" altLang="de-DE" sz="2000" i="1">
                <a:latin typeface="Calibri" pitchFamily="34" charset="0"/>
                <a:cs typeface="Arial" charset="0"/>
              </a:rPr>
              <a:t>Satizabal et al., 2016</a:t>
            </a:r>
          </a:p>
        </p:txBody>
      </p:sp>
      <p:sp>
        <p:nvSpPr>
          <p:cNvPr id="20486" name="Text Box 5"/>
          <p:cNvSpPr txBox="1">
            <a:spLocks noChangeArrowheads="1"/>
          </p:cNvSpPr>
          <p:nvPr/>
        </p:nvSpPr>
        <p:spPr bwMode="auto">
          <a:xfrm>
            <a:off x="5008563" y="4710113"/>
            <a:ext cx="244951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de-DE" altLang="de-DE" sz="2000" i="1">
                <a:latin typeface="Calibri" pitchFamily="34" charset="0"/>
                <a:cs typeface="Arial" charset="0"/>
              </a:rPr>
              <a:t>Livingston et al., 2017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21507" name="Grafik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3750" y="904875"/>
            <a:ext cx="7405688" cy="546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Text Box 5"/>
          <p:cNvSpPr txBox="1">
            <a:spLocks noChangeArrowheads="1"/>
          </p:cNvSpPr>
          <p:nvPr/>
        </p:nvSpPr>
        <p:spPr bwMode="auto">
          <a:xfrm>
            <a:off x="6670675" y="6440488"/>
            <a:ext cx="2449513"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de-DE" altLang="de-DE" sz="2000" i="1">
                <a:latin typeface="Calibri" pitchFamily="34" charset="0"/>
                <a:cs typeface="Arial" charset="0"/>
              </a:rPr>
              <a:t>Livingston et al., 2017</a:t>
            </a:r>
          </a:p>
        </p:txBody>
      </p:sp>
      <p:sp>
        <p:nvSpPr>
          <p:cNvPr id="7" name="Titel 1"/>
          <p:cNvSpPr txBox="1">
            <a:spLocks/>
          </p:cNvSpPr>
          <p:nvPr/>
        </p:nvSpPr>
        <p:spPr bwMode="auto">
          <a:xfrm>
            <a:off x="403225" y="190500"/>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smtClean="0">
                <a:solidFill>
                  <a:schemeClr val="tx1"/>
                </a:solidFill>
                <a:latin typeface="Calibri" panose="020F0502020204030204" pitchFamily="34" charset="0"/>
                <a:ea typeface="ＭＳ Ｐゴシック" panose="020B0600070205080204" pitchFamily="34" charset="-128"/>
              </a:rPr>
              <a:t>4. </a:t>
            </a:r>
            <a:r>
              <a:rPr lang="ru-RU" altLang="de-DE" dirty="0">
                <a:solidFill>
                  <a:schemeClr val="tx1"/>
                </a:solidFill>
                <a:latin typeface="Calibri" pitchFamily="34" charset="0"/>
                <a:ea typeface="ＭＳ Ｐゴシック" pitchFamily="34" charset="-128"/>
              </a:rPr>
              <a:t>Научные исследования</a:t>
            </a:r>
            <a:r>
              <a:rPr lang="de-DE" altLang="de-DE" dirty="0">
                <a:solidFill>
                  <a:schemeClr val="tx1"/>
                </a:solidFill>
                <a:latin typeface="Calibri" pitchFamily="34" charset="0"/>
                <a:ea typeface="ＭＳ Ｐゴシック" pitchFamily="34" charset="-128"/>
              </a:rPr>
              <a:t> – </a:t>
            </a:r>
            <a:r>
              <a:rPr lang="ru-RU" altLang="de-DE" dirty="0">
                <a:solidFill>
                  <a:schemeClr val="tx1"/>
                </a:solidFill>
                <a:latin typeface="Calibri" pitchFamily="34" charset="0"/>
                <a:ea typeface="ＭＳ Ｐゴシック" pitchFamily="34" charset="-128"/>
              </a:rPr>
              <a:t>Профилактика</a:t>
            </a:r>
            <a:endParaRPr lang="de-DE" altLang="de-DE" kern="0" dirty="0" smtClean="0">
              <a:solidFill>
                <a:schemeClr val="tx1"/>
              </a:solidFill>
              <a:latin typeface="Calibri" panose="020F0502020204030204" pitchFamily="34" charset="0"/>
              <a:ea typeface="ＭＳ Ｐゴシック" panose="020B0600070205080204" pitchFamily="34" charset="-128"/>
            </a:endParaRPr>
          </a:p>
        </p:txBody>
      </p:sp>
      <p:sp>
        <p:nvSpPr>
          <p:cNvPr id="3" name="Прямоугольник 2"/>
          <p:cNvSpPr/>
          <p:nvPr/>
        </p:nvSpPr>
        <p:spPr bwMode="auto">
          <a:xfrm>
            <a:off x="4352925" y="1104900"/>
            <a:ext cx="3725863" cy="450850"/>
          </a:xfrm>
          <a:prstGeom prst="rect">
            <a:avLst/>
          </a:prstGeom>
          <a:solidFill>
            <a:schemeClr val="tx1">
              <a:lumMod val="95000"/>
              <a:lumOff val="5000"/>
            </a:schemeClr>
          </a:solidFill>
          <a:ln w="9525" cap="flat" cmpd="sng" algn="ctr">
            <a:solidFill>
              <a:schemeClr val="tx1"/>
            </a:solidFill>
            <a:prstDash val="solid"/>
            <a:round/>
            <a:headEnd type="none" w="med" len="med"/>
            <a:tailEnd type="none" w="med" len="med"/>
          </a:ln>
          <a:effectLst/>
        </p:spPr>
        <p:txBody>
          <a:bodyPr/>
          <a:lstStyle/>
          <a:p>
            <a:pPr defTabSz="863600">
              <a:defRPr/>
            </a:pPr>
            <a:r>
              <a:rPr lang="ru-RU" b="1" dirty="0">
                <a:solidFill>
                  <a:schemeClr val="bg1"/>
                </a:solidFill>
              </a:rPr>
              <a:t>9 способов сократить Ваш риск</a:t>
            </a:r>
          </a:p>
        </p:txBody>
      </p:sp>
      <p:sp>
        <p:nvSpPr>
          <p:cNvPr id="21511" name="Прямоугольник 1"/>
          <p:cNvSpPr>
            <a:spLocks noChangeArrowheads="1"/>
          </p:cNvSpPr>
          <p:nvPr/>
        </p:nvSpPr>
        <p:spPr bwMode="auto">
          <a:xfrm>
            <a:off x="1651000" y="3438525"/>
            <a:ext cx="2047875" cy="2062163"/>
          </a:xfrm>
          <a:prstGeom prst="rect">
            <a:avLst/>
          </a:prstGeom>
          <a:solidFill>
            <a:srgbClr val="FF5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ru-RU" sz="1600" b="1">
                <a:solidFill>
                  <a:schemeClr val="bg1"/>
                </a:solidFill>
                <a:cs typeface="Arial" charset="0"/>
              </a:rPr>
              <a:t>До трети случаев деменции в мире можно было бы избежать, если бы люди учитывали ключевые факторы риска</a:t>
            </a:r>
          </a:p>
        </p:txBody>
      </p:sp>
      <p:sp>
        <p:nvSpPr>
          <p:cNvPr id="4" name="Прямоугольник 3"/>
          <p:cNvSpPr/>
          <p:nvPr/>
        </p:nvSpPr>
        <p:spPr bwMode="auto">
          <a:xfrm>
            <a:off x="6100763" y="4148138"/>
            <a:ext cx="1609725" cy="2074862"/>
          </a:xfrm>
          <a:prstGeom prst="rect">
            <a:avLst/>
          </a:prstGeom>
          <a:solidFill>
            <a:schemeClr val="bg1"/>
          </a:solidFill>
          <a:ln w="9525" cap="flat" cmpd="sng" algn="ctr">
            <a:noFill/>
            <a:prstDash val="solid"/>
            <a:round/>
            <a:headEnd type="none" w="med" len="med"/>
            <a:tailEnd type="none" w="med" len="med"/>
          </a:ln>
          <a:effectLst/>
        </p:spPr>
        <p:txBody>
          <a:bodyPr/>
          <a:lstStyle/>
          <a:p>
            <a:pPr defTabSz="863600">
              <a:defRPr/>
            </a:pPr>
            <a:r>
              <a:rPr lang="ru-RU" sz="1800" b="1" dirty="0">
                <a:solidFill>
                  <a:srgbClr val="00B050"/>
                </a:solidFill>
                <a:cs typeface="Arial" charset="0"/>
              </a:rPr>
              <a:t>Повышают риск:</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потеря слуха</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гипертония</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ожирение</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курение</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депрессия</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диабет</a:t>
            </a:r>
          </a:p>
          <a:p>
            <a:pPr defTabSz="863600">
              <a:defRPr/>
            </a:pPr>
            <a:endParaRPr lang="ru-RU" sz="1600" dirty="0">
              <a:cs typeface="Arial" charset="0"/>
            </a:endParaRPr>
          </a:p>
        </p:txBody>
      </p:sp>
      <p:sp>
        <p:nvSpPr>
          <p:cNvPr id="5" name="Прямоугольник 4"/>
          <p:cNvSpPr/>
          <p:nvPr/>
        </p:nvSpPr>
        <p:spPr bwMode="auto">
          <a:xfrm>
            <a:off x="4572000" y="3779838"/>
            <a:ext cx="1528763" cy="1911350"/>
          </a:xfrm>
          <a:prstGeom prst="rect">
            <a:avLst/>
          </a:prstGeom>
          <a:solidFill>
            <a:schemeClr val="bg1"/>
          </a:solidFill>
          <a:ln w="9525" cap="flat" cmpd="sng" algn="ctr">
            <a:noFill/>
            <a:prstDash val="solid"/>
            <a:round/>
            <a:headEnd type="none" w="med" len="med"/>
            <a:tailEnd type="none" w="med" len="med"/>
          </a:ln>
          <a:effectLst/>
        </p:spPr>
        <p:txBody>
          <a:bodyPr/>
          <a:lstStyle/>
          <a:p>
            <a:pPr defTabSz="863600">
              <a:defRPr/>
            </a:pPr>
            <a:r>
              <a:rPr lang="ru-RU" sz="1800" b="1" dirty="0">
                <a:solidFill>
                  <a:srgbClr val="00B050"/>
                </a:solidFill>
                <a:cs typeface="Arial" charset="0"/>
              </a:rPr>
              <a:t>Снижают риск</a:t>
            </a:r>
            <a:r>
              <a:rPr lang="ru-RU" sz="1600" b="1" dirty="0">
                <a:solidFill>
                  <a:srgbClr val="00B050"/>
                </a:solidFill>
                <a:cs typeface="Arial" charset="0"/>
              </a:rPr>
              <a:t>:</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образование</a:t>
            </a:r>
          </a:p>
          <a:p>
            <a:pPr defTabSz="863600">
              <a:defRPr/>
            </a:pPr>
            <a:r>
              <a:rPr lang="ru-RU" sz="1600" b="1" dirty="0">
                <a:solidFill>
                  <a:schemeClr val="accent1">
                    <a:lumMod val="25000"/>
                  </a:schemeClr>
                </a:solidFill>
                <a:effectLst>
                  <a:outerShdw blurRad="38100" dist="38100" dir="2700000" algn="tl">
                    <a:srgbClr val="000000">
                      <a:alpha val="43137"/>
                    </a:srgbClr>
                  </a:outerShdw>
                </a:effectLst>
                <a:cs typeface="Arial" charset="0"/>
              </a:rPr>
              <a:t>физическая активность социальные контакты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5"/>
          <p:cNvGrpSpPr>
            <a:grpSpLocks/>
          </p:cNvGrpSpPr>
          <p:nvPr/>
        </p:nvGrpSpPr>
        <p:grpSpPr bwMode="auto">
          <a:xfrm>
            <a:off x="300038" y="639763"/>
            <a:ext cx="2613025" cy="4572000"/>
            <a:chOff x="310" y="912"/>
            <a:chExt cx="1646" cy="2880"/>
          </a:xfrm>
        </p:grpSpPr>
        <p:pic>
          <p:nvPicPr>
            <p:cNvPr id="4102" name="Picture 6" descr="alzheim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 y="912"/>
              <a:ext cx="1646"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Text Box 7"/>
            <p:cNvSpPr txBox="1">
              <a:spLocks noChangeArrowheads="1"/>
            </p:cNvSpPr>
            <p:nvPr/>
          </p:nvSpPr>
          <p:spPr bwMode="auto">
            <a:xfrm>
              <a:off x="381" y="2813"/>
              <a:ext cx="1459"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de-DE" altLang="de-DE" b="1">
                  <a:solidFill>
                    <a:schemeClr val="bg1"/>
                  </a:solidFill>
                  <a:latin typeface="Monotype Corsiva" pitchFamily="66" charset="0"/>
                  <a:cs typeface="Arial" charset="0"/>
                </a:rPr>
                <a:t>Alois Alzheimer</a:t>
              </a:r>
              <a:endParaRPr lang="en-GB" altLang="de-DE" b="1">
                <a:solidFill>
                  <a:schemeClr val="bg1"/>
                </a:solidFill>
                <a:latin typeface="Monotype Corsiva" pitchFamily="66" charset="0"/>
                <a:cs typeface="Arial" charset="0"/>
              </a:endParaRPr>
            </a:p>
          </p:txBody>
        </p:sp>
      </p:grpSp>
      <p:pic>
        <p:nvPicPr>
          <p:cNvPr id="4099" name="Picture 4" descr="Alzheimer Fig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6488" y="1004888"/>
            <a:ext cx="3808412"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Rectangle 3"/>
          <p:cNvSpPr>
            <a:spLocks noChangeArrowheads="1"/>
          </p:cNvSpPr>
          <p:nvPr/>
        </p:nvSpPr>
        <p:spPr bwMode="auto">
          <a:xfrm>
            <a:off x="3333750" y="4616450"/>
            <a:ext cx="5616575"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de-DE" sz="2400" b="1">
                <a:cs typeface="Arial" charset="0"/>
              </a:rPr>
              <a:t>О</a:t>
            </a:r>
            <a:r>
              <a:rPr lang="de-DE" altLang="de-DE" sz="2400" b="1" i="1">
                <a:cs typeface="Arial" charset="0"/>
              </a:rPr>
              <a:t> </a:t>
            </a:r>
            <a:r>
              <a:rPr lang="ru-RU" altLang="de-DE" sz="2400" b="1" i="1">
                <a:cs typeface="Arial" charset="0"/>
              </a:rPr>
              <a:t>необычном тяжелом</a:t>
            </a:r>
            <a:r>
              <a:rPr lang="de-DE" altLang="de-DE" sz="2400" b="1" i="1">
                <a:cs typeface="Arial" charset="0"/>
              </a:rPr>
              <a:t>  </a:t>
            </a:r>
            <a:r>
              <a:rPr lang="ru-RU" altLang="de-DE" sz="2400" b="1" i="1">
                <a:cs typeface="Arial" charset="0"/>
              </a:rPr>
              <a:t>болезненном процессе </a:t>
            </a:r>
          </a:p>
          <a:p>
            <a:pPr algn="ctr" eaLnBrk="1" hangingPunct="1">
              <a:spcBef>
                <a:spcPct val="0"/>
              </a:spcBef>
              <a:buFontTx/>
              <a:buNone/>
            </a:pPr>
            <a:r>
              <a:rPr lang="ru-RU" altLang="de-DE" sz="2400" b="1" i="1">
                <a:cs typeface="Arial" charset="0"/>
              </a:rPr>
              <a:t>коры головного мозга</a:t>
            </a:r>
            <a:r>
              <a:rPr lang="de-DE" altLang="de-DE" sz="2400" b="1" i="1">
                <a:cs typeface="Arial" charset="0"/>
              </a:rPr>
              <a:t>.</a:t>
            </a:r>
            <a:r>
              <a:rPr lang="de-DE" altLang="de-DE" sz="2400" b="1">
                <a:cs typeface="Arial" charset="0"/>
              </a:rPr>
              <a:t/>
            </a:r>
            <a:br>
              <a:rPr lang="de-DE" altLang="de-DE" sz="2400" b="1">
                <a:cs typeface="Arial" charset="0"/>
              </a:rPr>
            </a:br>
            <a:r>
              <a:rPr lang="de-DE" altLang="de-DE" sz="1800" b="1">
                <a:cs typeface="Arial" charset="0"/>
              </a:rPr>
              <a:t>Neurologisches Zentralblatt, Leipzig, 1906, 25.</a:t>
            </a:r>
            <a:endParaRPr lang="de-DE" altLang="de-DE" sz="1800">
              <a:cs typeface="Arial" charset="0"/>
            </a:endParaRPr>
          </a:p>
        </p:txBody>
      </p:sp>
      <p:pic>
        <p:nvPicPr>
          <p:cNvPr id="4101" name="Picture 2" descr="http://upload.wikimedia.org/wikipedia/commons/thumb/1/1d/Auguste_D_aus_Marktbreit.jpg/170px-Auguste_D_aus_Marktbreit.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6575" y="1500188"/>
            <a:ext cx="1619250"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31"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4. </a:t>
            </a:r>
            <a:r>
              <a:rPr lang="ru-RU" altLang="de-DE" sz="2500" smtClean="0">
                <a:solidFill>
                  <a:schemeClr val="tx1"/>
                </a:solidFill>
                <a:latin typeface="Calibri" pitchFamily="34" charset="0"/>
                <a:ea typeface="ＭＳ Ｐゴシック" pitchFamily="34" charset="-128"/>
              </a:rPr>
              <a:t>Научные исследования</a:t>
            </a:r>
            <a:r>
              <a:rPr lang="de-DE" altLang="de-DE" sz="2500" smtClean="0">
                <a:solidFill>
                  <a:schemeClr val="tx1"/>
                </a:solidFill>
                <a:latin typeface="Calibri" pitchFamily="34" charset="0"/>
                <a:ea typeface="ＭＳ Ｐゴシック" pitchFamily="34" charset="-128"/>
              </a:rPr>
              <a:t> – </a:t>
            </a:r>
            <a:r>
              <a:rPr lang="ru-RU" altLang="de-DE" sz="2500" smtClean="0">
                <a:solidFill>
                  <a:schemeClr val="tx1"/>
                </a:solidFill>
                <a:latin typeface="Calibri" pitchFamily="34" charset="0"/>
                <a:ea typeface="ＭＳ Ｐゴシック" pitchFamily="34" charset="-128"/>
              </a:rPr>
              <a:t>Рекомендации по профилактике</a:t>
            </a:r>
            <a:endParaRPr lang="de-DE" altLang="de-DE" sz="2500" smtClean="0">
              <a:solidFill>
                <a:schemeClr val="tx1"/>
              </a:solidFill>
              <a:latin typeface="Calibri" pitchFamily="34" charset="0"/>
              <a:ea typeface="ＭＳ Ｐゴシック" pitchFamily="34" charset="-128"/>
            </a:endParaRPr>
          </a:p>
        </p:txBody>
      </p:sp>
      <p:sp>
        <p:nvSpPr>
          <p:cNvPr id="4" name="Rechteck 3"/>
          <p:cNvSpPr/>
          <p:nvPr/>
        </p:nvSpPr>
        <p:spPr>
          <a:xfrm>
            <a:off x="250825" y="960438"/>
            <a:ext cx="8491538" cy="6556375"/>
          </a:xfrm>
          <a:prstGeom prst="rect">
            <a:avLst/>
          </a:prstGeom>
        </p:spPr>
        <p:txBody>
          <a:bodyPr>
            <a:spAutoFit/>
          </a:bodyPr>
          <a:lstStyle/>
          <a:p>
            <a:pPr eaLnBrk="0" hangingPunct="0">
              <a:defRPr/>
            </a:pPr>
            <a:r>
              <a:rPr lang="ru-RU" sz="2400" b="1" dirty="0">
                <a:solidFill>
                  <a:srgbClr val="000000"/>
                </a:solidFill>
                <a:latin typeface="Calibri" panose="020F0502020204030204" pitchFamily="34" charset="0"/>
              </a:rPr>
              <a:t>Рекомендации по защите умственных (когнитивных) способностей и уменьшению риска деменции</a:t>
            </a:r>
            <a:r>
              <a:rPr lang="de-DE" sz="2400" b="1" dirty="0">
                <a:solidFill>
                  <a:srgbClr val="000000"/>
                </a:solidFill>
                <a:latin typeface="Calibri" panose="020F0502020204030204" pitchFamily="34" charset="0"/>
              </a:rPr>
              <a:t>:</a:t>
            </a: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Контроль и лечение гипертонии, сахарного диабета</a:t>
            </a:r>
            <a:r>
              <a:rPr lang="de-DE" sz="2400" dirty="0">
                <a:solidFill>
                  <a:srgbClr val="000000"/>
                </a:solidFill>
                <a:latin typeface="Calibri" panose="020F0502020204030204" pitchFamily="34" charset="0"/>
              </a:rPr>
              <a:t> </a:t>
            </a:r>
            <a:r>
              <a:rPr lang="ru-RU" sz="2400" dirty="0">
                <a:solidFill>
                  <a:srgbClr val="000000"/>
                </a:solidFill>
                <a:latin typeface="Calibri" panose="020F0502020204030204" pitchFamily="34" charset="0"/>
              </a:rPr>
              <a:t>и </a:t>
            </a:r>
            <a:r>
              <a:rPr lang="ru-RU" sz="2400" dirty="0" err="1">
                <a:solidFill>
                  <a:srgbClr val="000000"/>
                </a:solidFill>
                <a:latin typeface="Calibri" panose="020F0502020204030204" pitchFamily="34" charset="0"/>
              </a:rPr>
              <a:t>гиперхолестеринемии</a:t>
            </a:r>
            <a:r>
              <a:rPr lang="ru-RU" sz="2400" dirty="0">
                <a:solidFill>
                  <a:srgbClr val="000000"/>
                </a:solidFill>
                <a:latin typeface="Calibri" panose="020F0502020204030204" pitchFamily="34" charset="0"/>
              </a:rPr>
              <a:t> </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Регулярная физическая активность </a:t>
            </a: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Умственная и социальная активность </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Сбалансированное и полноценное питание</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Отказ от курения</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endParaRPr lang="de-DE" sz="2400" dirty="0">
              <a:solidFill>
                <a:srgbClr val="000000"/>
              </a:solidFill>
              <a:latin typeface="Calibri" panose="020F0502020204030204" pitchFamily="34" charset="0"/>
            </a:endParaRPr>
          </a:p>
          <a:p>
            <a:pPr eaLnBrk="0" hangingPunct="0">
              <a:defRPr/>
            </a:pPr>
            <a:r>
              <a:rPr lang="ru-RU" sz="2400" b="1" dirty="0">
                <a:solidFill>
                  <a:srgbClr val="000000"/>
                </a:solidFill>
                <a:latin typeface="Calibri" panose="020F0502020204030204" pitchFamily="34" charset="0"/>
              </a:rPr>
              <a:t>Для защиты умственных (когнитивных) способностей и уменьшения риска деменции </a:t>
            </a:r>
            <a:r>
              <a:rPr lang="ru-RU" sz="2400" b="1" u="sng" dirty="0">
                <a:solidFill>
                  <a:srgbClr val="000000"/>
                </a:solidFill>
                <a:latin typeface="Calibri" panose="020F0502020204030204" pitchFamily="34" charset="0"/>
              </a:rPr>
              <a:t>не рекомендуется</a:t>
            </a:r>
            <a:r>
              <a:rPr lang="de-DE" sz="2400" b="1" dirty="0">
                <a:solidFill>
                  <a:srgbClr val="000000"/>
                </a:solidFill>
                <a:latin typeface="Calibri" panose="020F0502020204030204" pitchFamily="34" charset="0"/>
              </a:rPr>
              <a:t>:</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Прием специфических медикаментов, растительных препаратов или </a:t>
            </a:r>
            <a:r>
              <a:rPr lang="ru-RU" sz="2400" dirty="0" err="1">
                <a:solidFill>
                  <a:srgbClr val="000000"/>
                </a:solidFill>
                <a:latin typeface="Calibri" panose="020F0502020204030204" pitchFamily="34" charset="0"/>
              </a:rPr>
              <a:t>БАДов</a:t>
            </a: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r>
              <a:rPr lang="ru-RU" sz="2400" dirty="0">
                <a:solidFill>
                  <a:srgbClr val="000000"/>
                </a:solidFill>
                <a:latin typeface="Calibri" panose="020F0502020204030204" pitchFamily="34" charset="0"/>
              </a:rPr>
              <a:t>Регулярное употребление спиртных напитков</a:t>
            </a:r>
            <a:endParaRPr lang="de-DE" sz="2400" dirty="0">
              <a:solidFill>
                <a:srgbClr val="000000"/>
              </a:solidFill>
              <a:latin typeface="Calibri" panose="020F0502020204030204" pitchFamily="34" charset="0"/>
            </a:endParaRPr>
          </a:p>
          <a:p>
            <a:pPr algn="r" eaLnBrk="0" hangingPunct="0">
              <a:defRPr/>
            </a:pPr>
            <a:r>
              <a:rPr lang="de-DE" sz="2000" i="1" dirty="0">
                <a:solidFill>
                  <a:srgbClr val="000000"/>
                </a:solidFill>
                <a:latin typeface="Calibri" panose="020F0502020204030204" pitchFamily="34" charset="0"/>
              </a:rPr>
              <a:t>DGPPN </a:t>
            </a:r>
            <a:r>
              <a:rPr lang="ru-RU" sz="2000" i="1" dirty="0">
                <a:solidFill>
                  <a:srgbClr val="000000"/>
                </a:solidFill>
                <a:latin typeface="Calibri" panose="020F0502020204030204" pitchFamily="34" charset="0"/>
              </a:rPr>
              <a:t>и</a:t>
            </a:r>
            <a:r>
              <a:rPr lang="de-DE" sz="2000" i="1" dirty="0">
                <a:solidFill>
                  <a:srgbClr val="000000"/>
                </a:solidFill>
                <a:latin typeface="Calibri" panose="020F0502020204030204" pitchFamily="34" charset="0"/>
              </a:rPr>
              <a:t> DGN, 2016</a:t>
            </a:r>
            <a:endParaRPr lang="de-DE" sz="2000" i="1" dirty="0">
              <a:latin typeface="Arial" panose="020B0604020202020204" pitchFamily="34" charset="0"/>
            </a:endParaRPr>
          </a:p>
          <a:p>
            <a:pPr marL="342900" indent="-342900" eaLnBrk="0" hangingPunct="0">
              <a:buFont typeface="Arial" panose="020B0604020202020204" pitchFamily="34" charset="0"/>
              <a:buChar char="•"/>
              <a:defRPr/>
            </a:pP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endParaRPr lang="de-DE" sz="2400" dirty="0">
              <a:solidFill>
                <a:srgbClr val="000000"/>
              </a:solidFill>
              <a:latin typeface="Calibri" panose="020F0502020204030204" pitchFamily="34" charset="0"/>
            </a:endParaRPr>
          </a:p>
          <a:p>
            <a:pPr marL="342900" indent="-342900" eaLnBrk="0" hangingPunct="0">
              <a:buFont typeface="Arial" panose="020B0604020202020204" pitchFamily="34" charset="0"/>
              <a:buChar char="•"/>
              <a:defRPr/>
            </a:pPr>
            <a:endParaRPr lang="de-DE" sz="16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5. </a:t>
            </a:r>
            <a:r>
              <a:rPr lang="ru-RU" altLang="de-DE" smtClean="0">
                <a:solidFill>
                  <a:schemeClr val="tx1"/>
                </a:solidFill>
                <a:latin typeface="Calibri" pitchFamily="34" charset="0"/>
                <a:ea typeface="ＭＳ Ｐゴシック" pitchFamily="34" charset="-128"/>
              </a:rPr>
              <a:t>Заключение</a:t>
            </a:r>
            <a:endParaRPr lang="de-DE" altLang="de-DE" smtClean="0">
              <a:solidFill>
                <a:schemeClr val="tx1"/>
              </a:solidFill>
              <a:latin typeface="Calibri" pitchFamily="34" charset="0"/>
              <a:ea typeface="ＭＳ Ｐゴシック" pitchFamily="34" charset="-128"/>
            </a:endParaRPr>
          </a:p>
        </p:txBody>
      </p:sp>
      <p:sp>
        <p:nvSpPr>
          <p:cNvPr id="3" name="Inhaltsplatzhalter 2"/>
          <p:cNvSpPr>
            <a:spLocks noGrp="1"/>
          </p:cNvSpPr>
          <p:nvPr>
            <p:ph idx="1"/>
          </p:nvPr>
        </p:nvSpPr>
        <p:spPr>
          <a:xfrm>
            <a:off x="300038" y="614363"/>
            <a:ext cx="8593137" cy="5718175"/>
          </a:xfrm>
        </p:spPr>
        <p:txBody>
          <a:bodyPr/>
          <a:lstStyle/>
          <a:p>
            <a:pPr marL="0" indent="0">
              <a:buFontTx/>
              <a:buNone/>
              <a:defRPr/>
            </a:pPr>
            <a:endParaRPr lang="de-DE" altLang="de-DE" dirty="0" smtClean="0">
              <a:latin typeface="Calibri" panose="020F0502020204030204" pitchFamily="34" charset="0"/>
              <a:ea typeface="ＭＳ Ｐゴシック" pitchFamily="-84" charset="-128"/>
            </a:endParaRPr>
          </a:p>
          <a:p>
            <a:pPr>
              <a:defRPr/>
            </a:pPr>
            <a:r>
              <a:rPr lang="ru-RU" altLang="de-DE" sz="2200" dirty="0" smtClean="0">
                <a:latin typeface="Calibri" panose="020F0502020204030204" pitchFamily="34" charset="0"/>
                <a:ea typeface="ＭＳ Ｐゴシック" pitchFamily="-84" charset="-128"/>
              </a:rPr>
              <a:t>Диагностика когнитивных нарушений в Германии</a:t>
            </a:r>
            <a:r>
              <a:rPr lang="de-DE" altLang="de-DE" sz="2200" dirty="0" smtClean="0">
                <a:latin typeface="Calibri" panose="020F0502020204030204" pitchFamily="34" charset="0"/>
                <a:ea typeface="ＭＳ Ｐゴシック" pitchFamily="-84" charset="-128"/>
              </a:rPr>
              <a:t>: </a:t>
            </a:r>
            <a:r>
              <a:rPr lang="ru-RU" altLang="de-DE" sz="2200" dirty="0" smtClean="0">
                <a:latin typeface="Calibri" panose="020F0502020204030204" pitchFamily="34" charset="0"/>
                <a:ea typeface="ＭＳ Ｐゴシック" pitchFamily="-84" charset="-128"/>
              </a:rPr>
              <a:t>по мере необходимости в специализированных амбулаторных отделениях и у врача-специалиста</a:t>
            </a:r>
            <a:endParaRPr lang="de-DE" altLang="de-DE" sz="2200" dirty="0" smtClean="0">
              <a:latin typeface="Calibri" panose="020F0502020204030204" pitchFamily="34" charset="0"/>
              <a:ea typeface="ＭＳ Ｐゴシック" pitchFamily="-84" charset="-128"/>
            </a:endParaRPr>
          </a:p>
          <a:p>
            <a:pPr>
              <a:defRPr/>
            </a:pPr>
            <a:r>
              <a:rPr lang="ru-RU" altLang="de-DE" sz="2200" dirty="0" smtClean="0">
                <a:latin typeface="Calibri" panose="020F0502020204030204" pitchFamily="34" charset="0"/>
                <a:ea typeface="ＭＳ Ｐゴシック" pitchFamily="-84" charset="-128"/>
              </a:rPr>
              <a:t>Предлагаемое лечение</a:t>
            </a:r>
            <a:r>
              <a:rPr lang="de-DE" altLang="de-DE" sz="2200" dirty="0" smtClean="0">
                <a:latin typeface="Calibri" panose="020F0502020204030204" pitchFamily="34" charset="0"/>
                <a:ea typeface="ＭＳ Ｐゴシック" pitchFamily="-84" charset="-128"/>
              </a:rPr>
              <a:t>: </a:t>
            </a:r>
            <a:r>
              <a:rPr lang="ru-RU" altLang="de-DE" sz="2200" dirty="0">
                <a:latin typeface="Calibri" panose="020F0502020204030204" pitchFamily="34" charset="0"/>
                <a:ea typeface="ＭＳ Ｐゴシック" pitchFamily="-84" charset="-128"/>
              </a:rPr>
              <a:t>современные симптоматические терапевтические возможности и </a:t>
            </a:r>
            <a:r>
              <a:rPr lang="ru-RU" altLang="de-DE" sz="2200" dirty="0" smtClean="0">
                <a:latin typeface="Calibri" panose="020F0502020204030204" pitchFamily="34" charset="0"/>
                <a:ea typeface="ＭＳ Ｐゴシック" pitchFamily="-84" charset="-128"/>
              </a:rPr>
              <a:t>прежде всего на психосоциальном уровне</a:t>
            </a:r>
            <a:endParaRPr lang="de-DE" altLang="de-DE" sz="2200" dirty="0" smtClean="0">
              <a:latin typeface="Calibri" panose="020F0502020204030204" pitchFamily="34" charset="0"/>
              <a:ea typeface="ＭＳ Ｐゴシック" pitchFamily="-84" charset="-128"/>
            </a:endParaRPr>
          </a:p>
          <a:p>
            <a:pPr>
              <a:defRPr/>
            </a:pPr>
            <a:r>
              <a:rPr lang="ru-RU" altLang="de-DE" sz="2200" dirty="0" smtClean="0">
                <a:latin typeface="Calibri" panose="020F0502020204030204" pitchFamily="34" charset="0"/>
                <a:ea typeface="ＭＳ Ｐゴシック" pitchFamily="-84" charset="-128"/>
              </a:rPr>
              <a:t>Система оказания медицинской помощи</a:t>
            </a:r>
            <a:r>
              <a:rPr lang="de-DE" altLang="de-DE" sz="2200" dirty="0" smtClean="0">
                <a:latin typeface="Calibri" panose="020F0502020204030204" pitchFamily="34" charset="0"/>
                <a:ea typeface="ＭＳ Ｐゴシック" pitchFamily="-84" charset="-128"/>
              </a:rPr>
              <a:t> </a:t>
            </a:r>
            <a:r>
              <a:rPr lang="ru-RU" altLang="de-DE" sz="2200" dirty="0" smtClean="0">
                <a:latin typeface="Calibri" panose="020F0502020204030204" pitchFamily="34" charset="0"/>
                <a:ea typeface="ＭＳ Ｐゴシック" pitchFamily="-84" charset="-128"/>
              </a:rPr>
              <a:t>в Германии</a:t>
            </a:r>
            <a:r>
              <a:rPr lang="de-DE" altLang="de-DE" sz="2200" dirty="0" smtClean="0">
                <a:latin typeface="Calibri" panose="020F0502020204030204" pitchFamily="34" charset="0"/>
                <a:ea typeface="ＭＳ Ｐゴシック" pitchFamily="-84" charset="-128"/>
              </a:rPr>
              <a:t>: </a:t>
            </a:r>
            <a:r>
              <a:rPr lang="ru-RU" altLang="de-DE" sz="2200" dirty="0">
                <a:latin typeface="Calibri" panose="020F0502020204030204" pitchFamily="34" charset="0"/>
                <a:ea typeface="ＭＳ Ｐゴシック" pitchFamily="-84" charset="-128"/>
              </a:rPr>
              <a:t>в</a:t>
            </a:r>
            <a:r>
              <a:rPr lang="ru-RU" altLang="de-DE" sz="2200" dirty="0" smtClean="0">
                <a:latin typeface="Calibri" panose="020F0502020204030204" pitchFamily="34" charset="0"/>
                <a:ea typeface="ＭＳ Ｐゴシック" pitchFamily="-84" charset="-128"/>
              </a:rPr>
              <a:t> первую очередь уход на дому при поддержке различных общественных объединений</a:t>
            </a:r>
            <a:r>
              <a:rPr lang="de-DE" altLang="de-DE" sz="2200" dirty="0" smtClean="0">
                <a:latin typeface="Calibri" panose="020F0502020204030204" pitchFamily="34" charset="0"/>
                <a:ea typeface="ＭＳ Ｐゴシック" pitchFamily="-84" charset="-128"/>
              </a:rPr>
              <a:t> </a:t>
            </a:r>
            <a:r>
              <a:rPr lang="ru-RU" altLang="de-DE" sz="2200" dirty="0" smtClean="0">
                <a:latin typeface="Calibri" panose="020F0502020204030204" pitchFamily="34" charset="0"/>
                <a:ea typeface="ＭＳ Ｐゴシック" pitchFamily="-84" charset="-128"/>
              </a:rPr>
              <a:t>и услуг по государственной страховке по уходу</a:t>
            </a:r>
            <a:r>
              <a:rPr lang="de-DE" altLang="de-DE" sz="2200" dirty="0" smtClean="0">
                <a:latin typeface="Calibri" panose="020F0502020204030204" pitchFamily="34" charset="0"/>
                <a:ea typeface="ＭＳ Ｐゴシック" pitchFamily="-84" charset="-128"/>
              </a:rPr>
              <a:t>, </a:t>
            </a:r>
            <a:r>
              <a:rPr lang="ru-RU" altLang="de-DE" sz="2200" dirty="0" smtClean="0">
                <a:latin typeface="Calibri" panose="020F0502020204030204" pitchFamily="34" charset="0"/>
                <a:ea typeface="ＭＳ Ｐゴシック" pitchFamily="-84" charset="-128"/>
              </a:rPr>
              <a:t>оказание медицинской помощи прежде всего семейным врачом</a:t>
            </a:r>
            <a:endParaRPr lang="de-DE" altLang="de-DE" sz="2200" dirty="0">
              <a:latin typeface="Calibri" panose="020F0502020204030204" pitchFamily="34" charset="0"/>
              <a:ea typeface="ＭＳ Ｐゴシック" pitchFamily="-84" charset="-128"/>
            </a:endParaRPr>
          </a:p>
          <a:p>
            <a:pPr>
              <a:defRPr/>
            </a:pPr>
            <a:r>
              <a:rPr lang="ru-RU" altLang="de-DE" sz="2200" dirty="0" smtClean="0">
                <a:latin typeface="Calibri" panose="020F0502020204030204" pitchFamily="34" charset="0"/>
                <a:ea typeface="ＭＳ Ｐゴシック" pitchFamily="-84" charset="-128"/>
              </a:rPr>
              <a:t>Дальнейшие возможности для пациента в Германии</a:t>
            </a:r>
            <a:r>
              <a:rPr lang="de-DE" altLang="de-DE" sz="2200" dirty="0" smtClean="0">
                <a:latin typeface="Calibri" panose="020F0502020204030204" pitchFamily="34" charset="0"/>
                <a:ea typeface="ＭＳ Ｐゴシック" pitchFamily="-84" charset="-128"/>
              </a:rPr>
              <a:t>: </a:t>
            </a:r>
            <a:r>
              <a:rPr lang="ru-RU" altLang="de-DE" sz="2200" dirty="0">
                <a:latin typeface="Calibri" panose="020F0502020204030204" pitchFamily="34" charset="0"/>
                <a:ea typeface="ＭＳ Ｐゴシック" pitchFamily="-84" charset="-128"/>
              </a:rPr>
              <a:t>у</a:t>
            </a:r>
            <a:r>
              <a:rPr lang="ru-RU" altLang="de-DE" sz="2200" dirty="0" smtClean="0">
                <a:latin typeface="Calibri" panose="020F0502020204030204" pitchFamily="34" charset="0"/>
                <a:ea typeface="ＭＳ Ｐゴシック" pitchFamily="-84" charset="-128"/>
              </a:rPr>
              <a:t>частие в обсервационных (наблюдательных) или терапевтических исследованиях</a:t>
            </a:r>
            <a:endParaRPr lang="de-DE" altLang="de-DE" sz="2200" dirty="0" smtClean="0">
              <a:latin typeface="Calibri" panose="020F0502020204030204" pitchFamily="34" charset="0"/>
              <a:ea typeface="ＭＳ Ｐゴシック" pitchFamily="-84" charset="-128"/>
            </a:endParaRPr>
          </a:p>
          <a:p>
            <a:pPr>
              <a:defRPr/>
            </a:pPr>
            <a:r>
              <a:rPr lang="ru-RU" sz="2200" dirty="0" smtClean="0">
                <a:latin typeface="Calibri" panose="020F0502020204030204" pitchFamily="34" charset="0"/>
                <a:ea typeface="ＭＳ Ｐゴシック" pitchFamily="-84" charset="-128"/>
              </a:rPr>
              <a:t>Дополнение</a:t>
            </a:r>
            <a:r>
              <a:rPr lang="de-DE" sz="2200" dirty="0" smtClean="0">
                <a:latin typeface="Calibri" panose="020F0502020204030204" pitchFamily="34" charset="0"/>
                <a:ea typeface="ＭＳ Ｐゴシック" pitchFamily="-84" charset="-128"/>
              </a:rPr>
              <a:t>: </a:t>
            </a:r>
            <a:r>
              <a:rPr lang="ru-RU" sz="2200" dirty="0">
                <a:latin typeface="Calibri" panose="020F0502020204030204" pitchFamily="34" charset="0"/>
                <a:ea typeface="ＭＳ Ｐゴシック" pitchFamily="-84" charset="-128"/>
              </a:rPr>
              <a:t>п</a:t>
            </a:r>
            <a:r>
              <a:rPr lang="ru-RU" sz="2200" dirty="0" smtClean="0">
                <a:latin typeface="Calibri" panose="020F0502020204030204" pitchFamily="34" charset="0"/>
                <a:ea typeface="ＭＳ Ｐゴシック" pitchFamily="-84" charset="-128"/>
              </a:rPr>
              <a:t>рограммы профилактики деменции при поддержке различных федеральных министерств</a:t>
            </a:r>
            <a:r>
              <a:rPr lang="de-DE" sz="2200" dirty="0" smtClean="0">
                <a:latin typeface="Calibri" panose="020F0502020204030204" pitchFamily="34" charset="0"/>
                <a:ea typeface="ＭＳ Ｐゴシック" pitchFamily="-84" charset="-128"/>
              </a:rPr>
              <a:t> </a:t>
            </a:r>
            <a:endParaRPr lang="de-DE" sz="2200" dirty="0"/>
          </a:p>
          <a:p>
            <a:pPr>
              <a:buFontTx/>
              <a:buNone/>
              <a:defRPr/>
            </a:pPr>
            <a:endParaRPr lang="de-DE" altLang="de-DE" dirty="0" smtClean="0">
              <a:ea typeface="ＭＳ Ｐゴシック" pitchFamily="-84" charset="-128"/>
            </a:endParaRPr>
          </a:p>
          <a:p>
            <a:pPr>
              <a:defRPr/>
            </a:pPr>
            <a:endParaRPr lang="de-DE" altLang="de-DE" dirty="0" smtClean="0">
              <a:ea typeface="ＭＳ Ｐゴシック" pitchFamily="-84" charset="-128"/>
            </a:endParaRPr>
          </a:p>
          <a:p>
            <a:pPr lvl="1">
              <a:defRPr/>
            </a:pPr>
            <a:endParaRPr lang="de-DE" altLang="de-DE" dirty="0" smtClean="0">
              <a:ea typeface="ＭＳ Ｐゴシック" pitchFamily="-84" charset="-128"/>
            </a:endParaRPr>
          </a:p>
          <a:p>
            <a:pPr lvl="1">
              <a:defRPr/>
            </a:pPr>
            <a:endParaRPr lang="de-DE" altLang="de-DE" dirty="0" smtClean="0">
              <a:ea typeface="ＭＳ Ｐゴシック" pitchFamily="-84" charset="-128"/>
            </a:endParaRPr>
          </a:p>
          <a:p>
            <a:pPr lvl="1">
              <a:defRPr/>
            </a:pPr>
            <a:endParaRPr lang="de-DE" altLang="de-DE" dirty="0" smtClean="0">
              <a:ea typeface="ＭＳ Ｐゴシック" pitchFamily="-84" charset="-128"/>
            </a:endParaRPr>
          </a:p>
          <a:p>
            <a:pPr>
              <a:defRPr/>
            </a:pPr>
            <a:endParaRPr lang="de-DE" altLang="de-DE" dirty="0" smtClean="0">
              <a:ea typeface="ＭＳ Ｐゴシック" pitchFamily="-84" charset="-128"/>
            </a:endParaRPr>
          </a:p>
        </p:txBody>
      </p:sp>
      <p:sp>
        <p:nvSpPr>
          <p:cNvPr id="23556"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28675" y="190500"/>
            <a:ext cx="7775575" cy="2376488"/>
          </a:xfrm>
        </p:spPr>
        <p:txBody>
          <a:bodyPr/>
          <a:lstStyle/>
          <a:p>
            <a:pPr algn="ctr" eaLnBrk="1" hangingPunct="1"/>
            <a:r>
              <a:rPr lang="ru-RU" altLang="de-DE" sz="3600" smtClean="0">
                <a:solidFill>
                  <a:schemeClr val="tx1"/>
                </a:solidFill>
                <a:latin typeface="Calibri" pitchFamily="34" charset="0"/>
                <a:ea typeface="ＭＳ Ｐゴシック" pitchFamily="34" charset="-128"/>
              </a:rPr>
              <a:t>Большое спасибо!</a:t>
            </a:r>
            <a:endParaRPr lang="de-DE" altLang="de-DE" sz="3600" smtClean="0">
              <a:solidFill>
                <a:schemeClr val="tx1"/>
              </a:solidFill>
              <a:latin typeface="Calibri" pitchFamily="34" charset="0"/>
              <a:ea typeface="ＭＳ Ｐゴシック" pitchFamily="34" charset="-128"/>
            </a:endParaRPr>
          </a:p>
        </p:txBody>
      </p:sp>
      <p:sp>
        <p:nvSpPr>
          <p:cNvPr id="26635" name="Text Box 11"/>
          <p:cNvSpPr txBox="1">
            <a:spLocks noChangeArrowheads="1"/>
          </p:cNvSpPr>
          <p:nvPr/>
        </p:nvSpPr>
        <p:spPr bwMode="auto">
          <a:xfrm>
            <a:off x="422275" y="5045075"/>
            <a:ext cx="5256213" cy="1201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defTabSz="863600">
              <a:defRPr>
                <a:solidFill>
                  <a:schemeClr val="tx1"/>
                </a:solidFill>
                <a:latin typeface="Arial" charset="0"/>
                <a:ea typeface="ＭＳ Ｐゴシック" charset="0"/>
              </a:defRPr>
            </a:lvl1pPr>
            <a:lvl2pPr defTabSz="863600">
              <a:defRPr>
                <a:solidFill>
                  <a:schemeClr val="tx1"/>
                </a:solidFill>
                <a:latin typeface="Arial" charset="0"/>
                <a:ea typeface="ＭＳ Ｐゴシック" charset="0"/>
              </a:defRPr>
            </a:lvl2pPr>
            <a:lvl3pPr defTabSz="863600">
              <a:defRPr>
                <a:solidFill>
                  <a:schemeClr val="tx1"/>
                </a:solidFill>
                <a:latin typeface="Arial" charset="0"/>
                <a:ea typeface="ＭＳ Ｐゴシック" charset="0"/>
              </a:defRPr>
            </a:lvl3pPr>
            <a:lvl4pPr defTabSz="863600">
              <a:defRPr>
                <a:solidFill>
                  <a:schemeClr val="tx1"/>
                </a:solidFill>
                <a:latin typeface="Arial" charset="0"/>
                <a:ea typeface="ＭＳ Ｐゴシック" charset="0"/>
              </a:defRPr>
            </a:lvl4pPr>
            <a:lvl5pPr defTabSz="863600">
              <a:defRPr>
                <a:solidFill>
                  <a:schemeClr val="tx1"/>
                </a:solidFill>
                <a:latin typeface="Arial" charset="0"/>
                <a:ea typeface="ＭＳ Ｐゴシック" charset="0"/>
              </a:defRPr>
            </a:lvl5pPr>
            <a:lvl6pPr defTabSz="863600" fontAlgn="base">
              <a:spcBef>
                <a:spcPct val="0"/>
              </a:spcBef>
              <a:spcAft>
                <a:spcPct val="0"/>
              </a:spcAft>
              <a:defRPr>
                <a:solidFill>
                  <a:schemeClr val="tx1"/>
                </a:solidFill>
                <a:latin typeface="Arial" charset="0"/>
                <a:ea typeface="ＭＳ Ｐゴシック" charset="0"/>
              </a:defRPr>
            </a:lvl6pPr>
            <a:lvl7pPr defTabSz="863600" fontAlgn="base">
              <a:spcBef>
                <a:spcPct val="0"/>
              </a:spcBef>
              <a:spcAft>
                <a:spcPct val="0"/>
              </a:spcAft>
              <a:defRPr>
                <a:solidFill>
                  <a:schemeClr val="tx1"/>
                </a:solidFill>
                <a:latin typeface="Arial" charset="0"/>
                <a:ea typeface="ＭＳ Ｐゴシック" charset="0"/>
              </a:defRPr>
            </a:lvl7pPr>
            <a:lvl8pPr defTabSz="863600" fontAlgn="base">
              <a:spcBef>
                <a:spcPct val="0"/>
              </a:spcBef>
              <a:spcAft>
                <a:spcPct val="0"/>
              </a:spcAft>
              <a:defRPr>
                <a:solidFill>
                  <a:schemeClr val="tx1"/>
                </a:solidFill>
                <a:latin typeface="Arial" charset="0"/>
                <a:ea typeface="ＭＳ Ｐゴシック" charset="0"/>
              </a:defRPr>
            </a:lvl8pPr>
            <a:lvl9pPr defTabSz="863600" fontAlgn="base">
              <a:spcBef>
                <a:spcPct val="0"/>
              </a:spcBef>
              <a:spcAft>
                <a:spcPct val="0"/>
              </a:spcAft>
              <a:defRPr>
                <a:solidFill>
                  <a:schemeClr val="tx1"/>
                </a:solidFill>
                <a:latin typeface="Arial" charset="0"/>
                <a:ea typeface="ＭＳ Ｐゴシック" charset="0"/>
              </a:defRPr>
            </a:lvl9pPr>
          </a:lstStyle>
          <a:p>
            <a:pPr eaLnBrk="0" hangingPunct="0">
              <a:spcBef>
                <a:spcPct val="50000"/>
              </a:spcBef>
              <a:defRPr/>
            </a:pPr>
            <a:r>
              <a:rPr lang="ru-RU" sz="2400" b="1" dirty="0" smtClean="0">
                <a:latin typeface="Calibri"/>
                <a:cs typeface="Calibri"/>
              </a:rPr>
              <a:t>Контакты</a:t>
            </a:r>
            <a:r>
              <a:rPr lang="de-DE" sz="2400" b="1" dirty="0" smtClean="0">
                <a:latin typeface="Calibri"/>
                <a:cs typeface="Calibri"/>
              </a:rPr>
              <a:t>:</a:t>
            </a:r>
            <a:br>
              <a:rPr lang="de-DE" sz="2400" b="1" dirty="0" smtClean="0">
                <a:latin typeface="Calibri"/>
                <a:cs typeface="Calibri"/>
              </a:rPr>
            </a:br>
            <a:r>
              <a:rPr lang="de-DE" sz="2400" dirty="0" smtClean="0">
                <a:latin typeface="Calibri"/>
                <a:cs typeface="Calibri"/>
              </a:rPr>
              <a:t>Herlind Megges, Gerontologin </a:t>
            </a:r>
            <a:r>
              <a:rPr lang="de-DE" sz="2400" dirty="0" err="1" smtClean="0">
                <a:latin typeface="Calibri"/>
                <a:cs typeface="Calibri"/>
              </a:rPr>
              <a:t>M.Sc</a:t>
            </a:r>
            <a:r>
              <a:rPr lang="de-DE" sz="2400" dirty="0" smtClean="0">
                <a:latin typeface="Calibri"/>
                <a:cs typeface="Calibri"/>
              </a:rPr>
              <a:t>.</a:t>
            </a:r>
            <a:br>
              <a:rPr lang="de-DE" sz="2400" dirty="0" smtClean="0">
                <a:latin typeface="Calibri"/>
                <a:cs typeface="Calibri"/>
              </a:rPr>
            </a:br>
            <a:r>
              <a:rPr lang="de-DE" sz="2400" b="1" dirty="0" smtClean="0">
                <a:latin typeface="Calibri"/>
                <a:cs typeface="Calibri"/>
                <a:hlinkClick r:id="rId2"/>
              </a:rPr>
              <a:t>herlind.megges@charite.de</a:t>
            </a:r>
            <a:endParaRPr lang="de-DE" sz="2400" b="1" dirty="0" smtClean="0">
              <a:latin typeface="Calibri"/>
              <a:cs typeface="Calibri"/>
            </a:endParaRPr>
          </a:p>
        </p:txBody>
      </p:sp>
      <p:pic>
        <p:nvPicPr>
          <p:cNvPr id="24580" name="Grafik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9550" y="1092200"/>
            <a:ext cx="5322888" cy="339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Grafik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67325" y="3165475"/>
            <a:ext cx="3732213" cy="247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descr="logo-big_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6913" y="2230438"/>
            <a:ext cx="990600"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3" name="Picture 7" descr="CUB-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94388" y="1152525"/>
            <a:ext cx="19526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4" name="Picture 2" descr="Deutsches_Zentrum_für_Neurodegenerative_Erkrankungen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1988" y="2030413"/>
            <a:ext cx="137160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7"/>
          <p:cNvSpPr txBox="1">
            <a:spLocks noChangeArrowheads="1"/>
          </p:cNvSpPr>
          <p:nvPr/>
        </p:nvSpPr>
        <p:spPr bwMode="auto">
          <a:xfrm>
            <a:off x="368300" y="1227138"/>
            <a:ext cx="8537575" cy="430847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defTabSz="863600">
              <a:defRPr sz="2400">
                <a:solidFill>
                  <a:schemeClr val="tx1"/>
                </a:solidFill>
                <a:latin typeface="Times New Roman" pitchFamily="18" charset="0"/>
              </a:defRPr>
            </a:lvl1pPr>
            <a:lvl2pPr defTabSz="863600">
              <a:defRPr sz="2400">
                <a:solidFill>
                  <a:schemeClr val="tx1"/>
                </a:solidFill>
                <a:latin typeface="Times New Roman" pitchFamily="18" charset="0"/>
              </a:defRPr>
            </a:lvl2pPr>
            <a:lvl3pPr defTabSz="863600">
              <a:defRPr sz="2400">
                <a:solidFill>
                  <a:schemeClr val="tx1"/>
                </a:solidFill>
                <a:latin typeface="Times New Roman" pitchFamily="18" charset="0"/>
              </a:defRPr>
            </a:lvl3pPr>
            <a:lvl4pPr defTabSz="863600">
              <a:defRPr sz="2400">
                <a:solidFill>
                  <a:schemeClr val="tx1"/>
                </a:solidFill>
                <a:latin typeface="Times New Roman" pitchFamily="18" charset="0"/>
              </a:defRPr>
            </a:lvl4pPr>
            <a:lvl5pPr defTabSz="863600">
              <a:defRPr sz="2400">
                <a:solidFill>
                  <a:schemeClr val="tx1"/>
                </a:solidFill>
                <a:latin typeface="Times New Roman" pitchFamily="18" charset="0"/>
              </a:defRPr>
            </a:lvl5pPr>
            <a:lvl6pPr defTabSz="863600" eaLnBrk="0" fontAlgn="base" hangingPunct="0">
              <a:spcBef>
                <a:spcPct val="0"/>
              </a:spcBef>
              <a:spcAft>
                <a:spcPct val="0"/>
              </a:spcAft>
              <a:defRPr sz="2400">
                <a:solidFill>
                  <a:schemeClr val="tx1"/>
                </a:solidFill>
                <a:latin typeface="Times New Roman" pitchFamily="18" charset="0"/>
              </a:defRPr>
            </a:lvl6pPr>
            <a:lvl7pPr defTabSz="863600" eaLnBrk="0" fontAlgn="base" hangingPunct="0">
              <a:spcBef>
                <a:spcPct val="0"/>
              </a:spcBef>
              <a:spcAft>
                <a:spcPct val="0"/>
              </a:spcAft>
              <a:defRPr sz="2400">
                <a:solidFill>
                  <a:schemeClr val="tx1"/>
                </a:solidFill>
                <a:latin typeface="Times New Roman" pitchFamily="18" charset="0"/>
              </a:defRPr>
            </a:lvl7pPr>
            <a:lvl8pPr defTabSz="863600" eaLnBrk="0" fontAlgn="base" hangingPunct="0">
              <a:spcBef>
                <a:spcPct val="0"/>
              </a:spcBef>
              <a:spcAft>
                <a:spcPct val="0"/>
              </a:spcAft>
              <a:defRPr sz="2400">
                <a:solidFill>
                  <a:schemeClr val="tx1"/>
                </a:solidFill>
                <a:latin typeface="Times New Roman" pitchFamily="18" charset="0"/>
              </a:defRPr>
            </a:lvl8pPr>
            <a:lvl9pPr defTabSz="863600" eaLnBrk="0" fontAlgn="base" hangingPunct="0">
              <a:spcBef>
                <a:spcPct val="0"/>
              </a:spcBef>
              <a:spcAft>
                <a:spcPct val="0"/>
              </a:spcAft>
              <a:defRPr sz="2400">
                <a:solidFill>
                  <a:schemeClr val="tx1"/>
                </a:solidFill>
                <a:latin typeface="Times New Roman" pitchFamily="18" charset="0"/>
              </a:defRPr>
            </a:lvl9pPr>
          </a:lstStyle>
          <a:p>
            <a:pPr>
              <a:defRPr/>
            </a:pPr>
            <a:r>
              <a:rPr lang="ru-RU" altLang="de-DE" dirty="0" smtClean="0">
                <a:latin typeface="Calibri" panose="020F0502020204030204" pitchFamily="34" charset="0"/>
              </a:rPr>
              <a:t>«</a:t>
            </a:r>
            <a:r>
              <a:rPr lang="de-DE" altLang="de-DE" dirty="0" smtClean="0">
                <a:latin typeface="Calibri" panose="020F0502020204030204" pitchFamily="34" charset="0"/>
              </a:rPr>
              <a:t>Ich sehe das hohe Alter als das letzte Abenteuer des Lebens. Dieses Abenteuer mit Würde durchstehen zu können, wird eine der größten individuellen und gesellschaftlichen Herausforderungen des 21. Jahrhunderts sein</a:t>
            </a:r>
            <a:r>
              <a:rPr lang="ru-RU" altLang="de-DE" dirty="0" smtClean="0">
                <a:latin typeface="Calibri" panose="020F0502020204030204" pitchFamily="34" charset="0"/>
              </a:rPr>
              <a:t>.»</a:t>
            </a:r>
            <a:endParaRPr lang="de-DE" altLang="de-DE" dirty="0" smtClean="0">
              <a:latin typeface="Calibri" panose="020F0502020204030204" pitchFamily="34" charset="0"/>
            </a:endParaRPr>
          </a:p>
          <a:p>
            <a:pPr>
              <a:defRPr/>
            </a:pPr>
            <a:endParaRPr lang="de-DE" altLang="de-DE" dirty="0" smtClean="0">
              <a:latin typeface="Calibri" panose="020F0502020204030204" pitchFamily="34" charset="0"/>
            </a:endParaRPr>
          </a:p>
          <a:p>
            <a:pPr>
              <a:defRPr/>
            </a:pPr>
            <a:r>
              <a:rPr lang="ru-RU" altLang="de-DE" i="1" dirty="0" smtClean="0">
                <a:latin typeface="Calibri" panose="020F0502020204030204" pitchFamily="34" charset="0"/>
              </a:rPr>
              <a:t>«</a:t>
            </a:r>
            <a:r>
              <a:rPr lang="ru-RU" altLang="de-DE" i="1" dirty="0">
                <a:latin typeface="Calibri" panose="020F0502020204030204" pitchFamily="34" charset="0"/>
              </a:rPr>
              <a:t>Я вижу старость как последнее приключение жизни. Преодоление этого приключения с достоинством станет одной из самых больших индивидуальных и социальных проблем XXI </a:t>
            </a:r>
            <a:r>
              <a:rPr lang="ru-RU" altLang="de-DE" i="1" dirty="0" smtClean="0">
                <a:latin typeface="Calibri" panose="020F0502020204030204" pitchFamily="34" charset="0"/>
              </a:rPr>
              <a:t>века.»</a:t>
            </a:r>
            <a:endParaRPr lang="de-DE" altLang="de-DE" i="1" dirty="0" smtClean="0">
              <a:latin typeface="Calibri" panose="020F0502020204030204" pitchFamily="34" charset="0"/>
            </a:endParaRPr>
          </a:p>
          <a:p>
            <a:pPr>
              <a:defRPr/>
            </a:pPr>
            <a:r>
              <a:rPr lang="de-DE" altLang="de-DE" sz="1700" dirty="0" smtClean="0">
                <a:latin typeface="Calibri" panose="020F0502020204030204" pitchFamily="34" charset="0"/>
              </a:rPr>
              <a:t>			</a:t>
            </a:r>
          </a:p>
          <a:p>
            <a:pPr>
              <a:defRPr/>
            </a:pPr>
            <a:endParaRPr lang="de-DE" altLang="de-DE" sz="1700" dirty="0" smtClean="0">
              <a:latin typeface="Calibri" panose="020F0502020204030204" pitchFamily="34" charset="0"/>
            </a:endParaRPr>
          </a:p>
          <a:p>
            <a:pPr>
              <a:defRPr/>
            </a:pPr>
            <a:r>
              <a:rPr lang="de-DE" altLang="de-DE" sz="1700" dirty="0" smtClean="0">
                <a:latin typeface="Calibri" panose="020F0502020204030204" pitchFamily="34" charset="0"/>
              </a:rPr>
              <a:t>						</a:t>
            </a:r>
            <a:r>
              <a:rPr lang="ru-RU" altLang="de-DE" sz="1700" dirty="0" smtClean="0">
                <a:latin typeface="Calibri" panose="020F0502020204030204" pitchFamily="34" charset="0"/>
              </a:rPr>
              <a:t>              </a:t>
            </a:r>
            <a:r>
              <a:rPr lang="ru-RU" altLang="de-DE" dirty="0" smtClean="0">
                <a:latin typeface="Calibri" panose="020F0502020204030204" pitchFamily="34" charset="0"/>
              </a:rPr>
              <a:t>Пауль </a:t>
            </a:r>
            <a:r>
              <a:rPr lang="ru-RU" altLang="de-DE" dirty="0" err="1" smtClean="0">
                <a:latin typeface="Calibri" panose="020F0502020204030204" pitchFamily="34" charset="0"/>
              </a:rPr>
              <a:t>Балтес</a:t>
            </a:r>
            <a:endParaRPr lang="de-DE" altLang="de-DE" dirty="0" smtClean="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88925" y="114300"/>
            <a:ext cx="8642350" cy="561975"/>
          </a:xfrm>
        </p:spPr>
        <p:txBody>
          <a:bodyPr/>
          <a:lstStyle/>
          <a:p>
            <a:pPr eaLnBrk="1" hangingPunct="1"/>
            <a:r>
              <a:rPr lang="ru-RU" altLang="de-DE" smtClean="0">
                <a:solidFill>
                  <a:schemeClr val="tx1"/>
                </a:solidFill>
                <a:latin typeface="Calibri" pitchFamily="34" charset="0"/>
                <a:ea typeface="ＭＳ Ｐゴシック" pitchFamily="34" charset="-128"/>
              </a:rPr>
              <a:t>Литература</a:t>
            </a:r>
            <a:endParaRPr lang="de-DE" altLang="de-DE" smtClean="0">
              <a:solidFill>
                <a:schemeClr val="tx1"/>
              </a:solidFill>
              <a:latin typeface="Calibri" pitchFamily="34" charset="0"/>
              <a:ea typeface="ＭＳ Ｐゴシック" pitchFamily="34" charset="-128"/>
            </a:endParaRPr>
          </a:p>
        </p:txBody>
      </p:sp>
      <p:sp>
        <p:nvSpPr>
          <p:cNvPr id="26627" name="Rectangle 3"/>
          <p:cNvSpPr>
            <a:spLocks noGrp="1" noChangeArrowheads="1"/>
          </p:cNvSpPr>
          <p:nvPr>
            <p:ph type="body" idx="1"/>
          </p:nvPr>
        </p:nvSpPr>
        <p:spPr>
          <a:xfrm>
            <a:off x="288925" y="676275"/>
            <a:ext cx="8642350" cy="4903788"/>
          </a:xfrm>
        </p:spPr>
        <p:txBody>
          <a:bodyPr/>
          <a:lstStyle/>
          <a:p>
            <a:pPr eaLnBrk="1" hangingPunct="1">
              <a:lnSpc>
                <a:spcPct val="90000"/>
              </a:lnSpc>
              <a:buFontTx/>
              <a:buNone/>
            </a:pPr>
            <a:r>
              <a:rPr lang="de-DE" altLang="de-DE" sz="1700" smtClean="0">
                <a:latin typeface="Calibri" pitchFamily="34" charset="0"/>
                <a:ea typeface="ＭＳ Ｐゴシック" pitchFamily="34" charset="-128"/>
              </a:rPr>
              <a:t>Bickel, H. (2016). Die Häufigkeit von Demenzerkrankungen. Informationsblätter der deutschen Alzheimer Gesellschaft, Informationsblatt 1.</a:t>
            </a:r>
          </a:p>
          <a:p>
            <a:pPr eaLnBrk="1" hangingPunct="1">
              <a:lnSpc>
                <a:spcPct val="90000"/>
              </a:lnSpc>
              <a:buFontTx/>
              <a:buNone/>
            </a:pPr>
            <a:r>
              <a:rPr lang="de-DE" altLang="de-DE" sz="1700" smtClean="0">
                <a:latin typeface="Calibri" pitchFamily="34" charset="0"/>
                <a:ea typeface="ＭＳ Ｐゴシック" pitchFamily="34" charset="-128"/>
              </a:rPr>
              <a:t>Bundesministerium für Gesundheit (2010). Geistig fit im Alter durch Ernährung, Bewegung und geistige Aktivität.</a:t>
            </a:r>
          </a:p>
          <a:p>
            <a:pPr eaLnBrk="1" hangingPunct="1">
              <a:lnSpc>
                <a:spcPct val="90000"/>
              </a:lnSpc>
              <a:buFontTx/>
              <a:buNone/>
            </a:pPr>
            <a:r>
              <a:rPr lang="de-DE" altLang="de-DE" sz="1700" smtClean="0">
                <a:latin typeface="Calibri" pitchFamily="34" charset="0"/>
                <a:ea typeface="ＭＳ Ｐゴシック" pitchFamily="34" charset="-128"/>
              </a:rPr>
              <a:t>Bundesministerium für Bildung und Forschung (2014). Das Alter hat Zukunft.</a:t>
            </a:r>
          </a:p>
          <a:p>
            <a:pPr eaLnBrk="1" hangingPunct="1">
              <a:lnSpc>
                <a:spcPct val="90000"/>
              </a:lnSpc>
              <a:buFontTx/>
              <a:buNone/>
            </a:pPr>
            <a:r>
              <a:rPr lang="de-DE" altLang="de-DE" sz="1700" smtClean="0">
                <a:latin typeface="Calibri" pitchFamily="34" charset="0"/>
                <a:ea typeface="ＭＳ Ｐゴシック" pitchFamily="34" charset="-128"/>
              </a:rPr>
              <a:t>Cummings, J., Lee, G., Mortsdorf, T., Ritter, A., &amp; Zhong, K. (2017). Alzheimer's disease drug development pipeline: 2017. Alzheimer's &amp; Dementia: Translational Research &amp; Clinical Interventions, 3(3), 367-384. doi:10.1016/j.trci.2017.05.002</a:t>
            </a:r>
          </a:p>
          <a:p>
            <a:pPr eaLnBrk="1" hangingPunct="1">
              <a:lnSpc>
                <a:spcPct val="90000"/>
              </a:lnSpc>
              <a:buFontTx/>
              <a:buNone/>
            </a:pPr>
            <a:r>
              <a:rPr lang="de-DE" altLang="de-DE" sz="1700" smtClean="0">
                <a:latin typeface="Calibri" pitchFamily="34" charset="0"/>
                <a:ea typeface="ＭＳ Ｐゴシック" pitchFamily="34" charset="-128"/>
              </a:rPr>
              <a:t>Förstl, H. (Ed.) (2009). Demenzen in Theorie und Praxis. Berlin; Heidelberg: Springer Berlin Heidelberg.</a:t>
            </a:r>
          </a:p>
          <a:p>
            <a:pPr eaLnBrk="1" hangingPunct="1">
              <a:lnSpc>
                <a:spcPct val="90000"/>
              </a:lnSpc>
              <a:buFontTx/>
              <a:buNone/>
            </a:pPr>
            <a:r>
              <a:rPr lang="de-DE" altLang="de-DE" sz="1700" smtClean="0">
                <a:latin typeface="Calibri" pitchFamily="34" charset="0"/>
                <a:ea typeface="ＭＳ Ｐゴシック" pitchFamily="34" charset="-128"/>
              </a:rPr>
              <a:t>Mahlberg, Richard (2011). Demenz. Praxen für seelische Gesundheit, Erlangen, Psychiatrie und Psychotherapie, Lehrmaterial. </a:t>
            </a:r>
          </a:p>
          <a:p>
            <a:pPr eaLnBrk="1" hangingPunct="1">
              <a:lnSpc>
                <a:spcPct val="90000"/>
              </a:lnSpc>
              <a:buFontTx/>
              <a:buNone/>
            </a:pPr>
            <a:r>
              <a:rPr lang="de-DE" altLang="de-DE" sz="1700" smtClean="0">
                <a:latin typeface="Calibri" pitchFamily="34" charset="0"/>
                <a:ea typeface="ＭＳ Ｐゴシック" pitchFamily="34" charset="-128"/>
              </a:rPr>
              <a:t>Jack, C. R., Knopman, D. S., Jagust, W. J., Petersen, R. C., Weiner, M. W., Aisen, P. S., . . . Trojanowski, J. Q. (2013). Tracking pathophysiological processes in Alzheimer's disease: an updated hypothetical model of dynamic biomarkers. The Lancet Neurology, 12(2), 207-216. doi:https://doi.org/10.1016/S1474-4422(12)70291-0</a:t>
            </a:r>
          </a:p>
          <a:p>
            <a:pPr eaLnBrk="1" hangingPunct="1">
              <a:lnSpc>
                <a:spcPct val="90000"/>
              </a:lnSpc>
              <a:buFontTx/>
              <a:buNone/>
            </a:pPr>
            <a:r>
              <a:rPr lang="de-DE" altLang="de-DE" sz="1700" smtClean="0">
                <a:latin typeface="Calibri" pitchFamily="34" charset="0"/>
                <a:ea typeface="ＭＳ Ｐゴシック" pitchFamily="34" charset="-128"/>
              </a:rPr>
              <a:t>Livingston, G., Sommerlad, A., Orgeta, V., Costafreda, S. G., Huntley, J., Ames, D., . . . Cohen-Mansfield, J. (2017). Dementia prevention, intervention, and care. The Lancet. </a:t>
            </a:r>
          </a:p>
          <a:p>
            <a:pPr eaLnBrk="1" hangingPunct="1">
              <a:lnSpc>
                <a:spcPct val="90000"/>
              </a:lnSpc>
              <a:buFontTx/>
              <a:buNone/>
            </a:pPr>
            <a:r>
              <a:rPr lang="de-DE" altLang="de-DE" sz="1700" smtClean="0">
                <a:latin typeface="Calibri" pitchFamily="34" charset="0"/>
                <a:ea typeface="ＭＳ Ｐゴシック" pitchFamily="34" charset="-128"/>
              </a:rPr>
              <a:t>Pressemitteilung DGN und DGPPN, 27. Januar 2016, „Leitlinie Demenzen 2016“.</a:t>
            </a:r>
          </a:p>
          <a:p>
            <a:pPr eaLnBrk="1" hangingPunct="1">
              <a:lnSpc>
                <a:spcPct val="90000"/>
              </a:lnSpc>
              <a:buFontTx/>
              <a:buNone/>
            </a:pPr>
            <a:r>
              <a:rPr lang="de-DE" altLang="de-DE" sz="1700" smtClean="0">
                <a:latin typeface="Calibri" pitchFamily="34" charset="0"/>
                <a:ea typeface="ＭＳ Ｐゴシック" pitchFamily="34" charset="-128"/>
              </a:rPr>
              <a:t>Satizabal CL, Beiser AS, Chouraki V, Chêne G, Dufouil C, Seshadri S. Incidence of dementia over three decades in the Framingham Heart Study. N Engl J Med. 2016;374:523-32 </a:t>
            </a:r>
          </a:p>
          <a:p>
            <a:pPr eaLnBrk="1" hangingPunct="1">
              <a:lnSpc>
                <a:spcPct val="90000"/>
              </a:lnSpc>
              <a:buFontTx/>
              <a:buNone/>
            </a:pPr>
            <a:endParaRPr lang="de-DE" altLang="de-DE" sz="1400" smtClean="0">
              <a:latin typeface="Calibri" pitchFamily="34" charset="0"/>
              <a:ea typeface="ＭＳ Ｐゴシック" pitchFamily="34" charset="-128"/>
            </a:endParaRPr>
          </a:p>
          <a:p>
            <a:pPr eaLnBrk="1" hangingPunct="1">
              <a:lnSpc>
                <a:spcPct val="90000"/>
              </a:lnSpc>
              <a:buFontTx/>
              <a:buNone/>
            </a:pPr>
            <a:endParaRPr lang="de-DE" altLang="de-DE" sz="1400" smtClean="0">
              <a:latin typeface="Calibri" pitchFamily="34" charset="0"/>
              <a:ea typeface="ＭＳ Ｐゴシック" pitchFamily="34" charset="-128"/>
            </a:endParaRPr>
          </a:p>
          <a:p>
            <a:pPr eaLnBrk="1" hangingPunct="1">
              <a:lnSpc>
                <a:spcPct val="90000"/>
              </a:lnSpc>
              <a:buFontTx/>
              <a:buNone/>
            </a:pPr>
            <a:endParaRPr lang="de-DE" altLang="de-DE" sz="1400" smtClean="0">
              <a:latin typeface="Calibri" pitchFamily="34" charset="0"/>
              <a:ea typeface="ＭＳ Ｐゴシック" pitchFamily="34" charset="-128"/>
            </a:endParaRPr>
          </a:p>
          <a:p>
            <a:pPr eaLnBrk="1" hangingPunct="1">
              <a:lnSpc>
                <a:spcPct val="90000"/>
              </a:lnSpc>
              <a:buFontTx/>
              <a:buNone/>
            </a:pPr>
            <a:endParaRPr lang="de-DE" altLang="de-DE" sz="1400" smtClean="0">
              <a:latin typeface="Calibri" pitchFamily="34" charset="0"/>
              <a:ea typeface="ＭＳ Ｐゴシック" pitchFamily="34" charset="-128"/>
            </a:endParaRPr>
          </a:p>
          <a:p>
            <a:pPr eaLnBrk="1" hangingPunct="1">
              <a:lnSpc>
                <a:spcPct val="90000"/>
              </a:lnSpc>
              <a:buFontTx/>
              <a:buNone/>
            </a:pPr>
            <a:endParaRPr lang="de-DE" altLang="de-DE" sz="1400" smtClean="0">
              <a:latin typeface="Calibri" pitchFamily="34" charset="0"/>
              <a:ea typeface="ＭＳ Ｐゴシック" pitchFamily="34"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Inhaltsplatzhalter 2"/>
          <p:cNvSpPr>
            <a:spLocks noGrp="1"/>
          </p:cNvSpPr>
          <p:nvPr>
            <p:ph idx="1"/>
          </p:nvPr>
        </p:nvSpPr>
        <p:spPr>
          <a:xfrm>
            <a:off x="250825" y="1776413"/>
            <a:ext cx="8642350" cy="1881187"/>
          </a:xfrm>
        </p:spPr>
        <p:txBody>
          <a:bodyPr/>
          <a:lstStyle/>
          <a:p>
            <a:pPr marL="0" indent="0" algn="ctr">
              <a:buFontTx/>
              <a:buNone/>
            </a:pPr>
            <a:r>
              <a:rPr lang="ru-RU" altLang="ru-RU" smtClean="0">
                <a:latin typeface="Calibri" pitchFamily="34" charset="0"/>
                <a:ea typeface="ＭＳ Ｐゴシック" pitchFamily="34" charset="-128"/>
              </a:rPr>
              <a:t>Дополнительные слайды</a:t>
            </a:r>
            <a:endParaRPr lang="de-DE" altLang="ru-RU" smtClean="0">
              <a:latin typeface="Calibri" pitchFamily="34" charset="0"/>
              <a:ea typeface="ＭＳ Ｐゴシック" pitchFamily="34"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675"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2. </a:t>
            </a:r>
            <a:r>
              <a:rPr lang="ru-RU" altLang="de-DE" smtClean="0">
                <a:solidFill>
                  <a:schemeClr val="tx1"/>
                </a:solidFill>
                <a:latin typeface="Calibri" pitchFamily="34" charset="0"/>
                <a:ea typeface="ＭＳ Ｐゴシック" pitchFamily="34" charset="-128"/>
              </a:rPr>
              <a:t>Диагностика</a:t>
            </a:r>
            <a:endParaRPr lang="de-DE" altLang="de-DE" smtClean="0">
              <a:solidFill>
                <a:schemeClr val="tx1"/>
              </a:solidFill>
              <a:latin typeface="Calibri" pitchFamily="34" charset="0"/>
              <a:ea typeface="ＭＳ Ｐゴシック" pitchFamily="34" charset="-128"/>
            </a:endParaRPr>
          </a:p>
        </p:txBody>
      </p:sp>
      <p:sp>
        <p:nvSpPr>
          <p:cNvPr id="28676" name="Rechteck 9"/>
          <p:cNvSpPr>
            <a:spLocks noChangeArrowheads="1"/>
          </p:cNvSpPr>
          <p:nvPr/>
        </p:nvSpPr>
        <p:spPr bwMode="auto">
          <a:xfrm>
            <a:off x="136525" y="1382713"/>
            <a:ext cx="43402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800">
                <a:solidFill>
                  <a:schemeClr val="tx1"/>
                </a:solidFill>
                <a:latin typeface="Arial" charset="0"/>
                <a:ea typeface="ＭＳ Ｐゴシック" pitchFamily="34" charset="-128"/>
              </a:defRPr>
            </a:lvl1pPr>
            <a:lvl2pPr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lvl="1">
              <a:spcBef>
                <a:spcPct val="0"/>
              </a:spcBef>
              <a:buFontTx/>
              <a:buNone/>
            </a:pPr>
            <a:r>
              <a:rPr lang="ru-RU" altLang="de-DE">
                <a:latin typeface="Calibri" pitchFamily="34" charset="0"/>
                <a:cs typeface="Arial" charset="0"/>
              </a:rPr>
              <a:t>Нейропсихологическое исследование</a:t>
            </a:r>
            <a:r>
              <a:rPr lang="de-DE" altLang="de-DE">
                <a:latin typeface="Calibri" pitchFamily="34" charset="0"/>
                <a:cs typeface="Arial" charset="0"/>
              </a:rPr>
              <a:t> </a:t>
            </a:r>
          </a:p>
          <a:p>
            <a:pPr lvl="1">
              <a:spcBef>
                <a:spcPct val="0"/>
              </a:spcBef>
              <a:buFontTx/>
              <a:buNone/>
            </a:pPr>
            <a:endParaRPr lang="de-DE" altLang="de-DE">
              <a:latin typeface="Calibri" pitchFamily="34" charset="0"/>
              <a:cs typeface="Arial" charset="0"/>
            </a:endParaRPr>
          </a:p>
          <a:p>
            <a:pPr lvl="1">
              <a:spcBef>
                <a:spcPct val="0"/>
              </a:spcBef>
              <a:buFontTx/>
              <a:buNone/>
            </a:pPr>
            <a:endParaRPr lang="de-DE" altLang="de-DE">
              <a:latin typeface="Calibri" pitchFamily="34" charset="0"/>
              <a:cs typeface="Arial" charset="0"/>
            </a:endParaRPr>
          </a:p>
          <a:p>
            <a:pPr lvl="1">
              <a:spcBef>
                <a:spcPct val="0"/>
              </a:spcBef>
              <a:buFontTx/>
              <a:buNone/>
            </a:pPr>
            <a:r>
              <a:rPr lang="ru-RU" altLang="de-DE">
                <a:latin typeface="Calibri" pitchFamily="34" charset="0"/>
                <a:cs typeface="Arial" charset="0"/>
              </a:rPr>
              <a:t>Тест «Рисование часов по Шульману»</a:t>
            </a:r>
            <a:endParaRPr lang="de-DE" altLang="de-DE">
              <a:latin typeface="Calibri" pitchFamily="34" charset="0"/>
              <a:cs typeface="Arial" charset="0"/>
            </a:endParaRPr>
          </a:p>
        </p:txBody>
      </p:sp>
      <p:graphicFrame>
        <p:nvGraphicFramePr>
          <p:cNvPr id="28677" name="Object 18"/>
          <p:cNvGraphicFramePr>
            <a:graphicFrameLocks noChangeAspect="1"/>
          </p:cNvGraphicFramePr>
          <p:nvPr/>
        </p:nvGraphicFramePr>
        <p:xfrm>
          <a:off x="0" y="4379913"/>
          <a:ext cx="4959350" cy="1905000"/>
        </p:xfrm>
        <a:graphic>
          <a:graphicData uri="http://schemas.openxmlformats.org/presentationml/2006/ole">
            <mc:AlternateContent xmlns:mc="http://schemas.openxmlformats.org/markup-compatibility/2006">
              <mc:Choice xmlns:v="urn:schemas-microsoft-com:vml" Requires="v">
                <p:oleObj spid="_x0000_s28679" name="Image" r:id="rId3" imgW="6552381" imgH="2514286" progId="Photoshop.Image.6">
                  <p:embed/>
                </p:oleObj>
              </mc:Choice>
              <mc:Fallback>
                <p:oleObj name="Image" r:id="rId3" imgW="6552381" imgH="2514286" progId="Photoshop.Image.6">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379913"/>
                        <a:ext cx="495935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8678" name="Picture 8" descr="C:\Daten\Gedächtnissprechstunde\Testvorlagen\Uhren-Test.tif"/>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4244975" y="1062038"/>
            <a:ext cx="4721225" cy="362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357188"/>
            <a:ext cx="9144000" cy="1938337"/>
          </a:xfrm>
          <a:prstGeom prst="rect">
            <a:avLst/>
          </a:prstGeom>
          <a:noFill/>
          <a:ln>
            <a:noFill/>
          </a:ln>
          <a:effectLst/>
          <a:extLst/>
        </p:spPr>
        <p:txBody>
          <a:bodyPr>
            <a:spAutoFit/>
          </a:bodyPr>
          <a:lstStyle/>
          <a:p>
            <a:pPr algn="ctr" eaLnBrk="0" hangingPunct="0">
              <a:defRPr/>
            </a:pPr>
            <a:r>
              <a:rPr lang="de-DE" sz="4800" b="1" dirty="0">
                <a:effectLst>
                  <a:outerShdw blurRad="38100" dist="38100" dir="2700000" algn="tl">
                    <a:srgbClr val="C0C0C0"/>
                  </a:outerShdw>
                </a:effectLst>
                <a:latin typeface="Arial" panose="020B0604020202020204" pitchFamily="34" charset="0"/>
              </a:rPr>
              <a:t>CERAD</a:t>
            </a:r>
          </a:p>
          <a:p>
            <a:pPr algn="ctr" eaLnBrk="0" hangingPunct="0">
              <a:defRPr/>
            </a:pPr>
            <a:endParaRPr lang="de-DE" sz="800" b="1" dirty="0">
              <a:solidFill>
                <a:schemeClr val="bg1"/>
              </a:solidFill>
              <a:effectLst>
                <a:outerShdw blurRad="38100" dist="38100" dir="2700000" algn="tl">
                  <a:srgbClr val="C0C0C0"/>
                </a:outerShdw>
              </a:effectLst>
              <a:latin typeface="Arial" panose="020B0604020202020204" pitchFamily="34" charset="0"/>
            </a:endParaRPr>
          </a:p>
          <a:p>
            <a:pPr algn="ctr" eaLnBrk="0" hangingPunct="0">
              <a:defRPr/>
            </a:pPr>
            <a:r>
              <a:rPr lang="en-US" sz="3200" dirty="0">
                <a:solidFill>
                  <a:srgbClr val="FF3300"/>
                </a:solidFill>
              </a:rPr>
              <a:t>C</a:t>
            </a:r>
            <a:r>
              <a:rPr lang="en-US" sz="3200" dirty="0"/>
              <a:t>onsortium to </a:t>
            </a:r>
            <a:r>
              <a:rPr lang="en-US" sz="3200" dirty="0">
                <a:solidFill>
                  <a:srgbClr val="FF3300"/>
                </a:solidFill>
              </a:rPr>
              <a:t>E</a:t>
            </a:r>
            <a:r>
              <a:rPr lang="en-US" sz="3200" dirty="0"/>
              <a:t>stablish a </a:t>
            </a:r>
            <a:r>
              <a:rPr lang="en-US" sz="3200" dirty="0">
                <a:solidFill>
                  <a:srgbClr val="FF3300"/>
                </a:solidFill>
              </a:rPr>
              <a:t>R</a:t>
            </a:r>
            <a:r>
              <a:rPr lang="en-US" sz="3200" dirty="0"/>
              <a:t>egistry </a:t>
            </a:r>
            <a:r>
              <a:rPr lang="en-US" sz="3200" dirty="0" err="1"/>
              <a:t>for</a:t>
            </a:r>
            <a:r>
              <a:rPr lang="en-US" sz="3200" dirty="0" err="1">
                <a:solidFill>
                  <a:schemeClr val="bg1"/>
                </a:solidFill>
              </a:rPr>
              <a:t>or</a:t>
            </a:r>
            <a:r>
              <a:rPr lang="en-US" sz="3200" dirty="0">
                <a:solidFill>
                  <a:schemeClr val="bg1"/>
                </a:solidFill>
              </a:rPr>
              <a:t> </a:t>
            </a:r>
            <a:r>
              <a:rPr lang="en-US" sz="3200" dirty="0">
                <a:solidFill>
                  <a:srgbClr val="FF3300"/>
                </a:solidFill>
              </a:rPr>
              <a:t>A</a:t>
            </a:r>
            <a:r>
              <a:rPr lang="en-US" sz="3200" dirty="0"/>
              <a:t>lzheimer's</a:t>
            </a:r>
            <a:r>
              <a:rPr lang="en-US" sz="3200" dirty="0">
                <a:solidFill>
                  <a:schemeClr val="bg1"/>
                </a:solidFill>
              </a:rPr>
              <a:t> </a:t>
            </a:r>
            <a:r>
              <a:rPr lang="en-US" sz="3200" dirty="0">
                <a:solidFill>
                  <a:srgbClr val="FF3300"/>
                </a:solidFill>
              </a:rPr>
              <a:t>D</a:t>
            </a:r>
            <a:r>
              <a:rPr lang="en-US" sz="3200" dirty="0"/>
              <a:t>isease</a:t>
            </a:r>
            <a:endParaRPr lang="de-DE" sz="3200" b="1" dirty="0">
              <a:effectLst>
                <a:outerShdw blurRad="38100" dist="38100" dir="2700000" algn="tl">
                  <a:srgbClr val="C0C0C0"/>
                </a:outerShdw>
              </a:effectLst>
              <a:latin typeface="Arial" panose="020B0604020202020204" pitchFamily="34" charset="0"/>
            </a:endParaRPr>
          </a:p>
        </p:txBody>
      </p:sp>
      <p:graphicFrame>
        <p:nvGraphicFramePr>
          <p:cNvPr id="11" name="Tabelle 10"/>
          <p:cNvGraphicFramePr>
            <a:graphicFrameLocks noGrp="1"/>
          </p:cNvGraphicFramePr>
          <p:nvPr/>
        </p:nvGraphicFramePr>
        <p:xfrm>
          <a:off x="4764088" y="2341563"/>
          <a:ext cx="4095750" cy="3603625"/>
        </p:xfrm>
        <a:graphic>
          <a:graphicData uri="http://schemas.openxmlformats.org/drawingml/2006/table">
            <a:tbl>
              <a:tblPr/>
              <a:tblGrid>
                <a:gridCol w="4095750"/>
              </a:tblGrid>
              <a:tr h="225227">
                <a:tc>
                  <a:txBody>
                    <a:bodyPr/>
                    <a:lstStyle/>
                    <a:p>
                      <a:pPr algn="l" rtl="0" fontAlgn="b"/>
                      <a:r>
                        <a:rPr lang="de-DE" sz="1400" b="0" i="0" u="none" strike="noStrike" baseline="0" dirty="0" smtClean="0">
                          <a:solidFill>
                            <a:srgbClr val="000000"/>
                          </a:solidFill>
                          <a:latin typeface="Arial"/>
                        </a:rPr>
                        <a:t>   </a:t>
                      </a:r>
                      <a:r>
                        <a:rPr lang="de-DE" sz="1400" b="0" i="0" u="none" strike="noStrike" dirty="0" smtClean="0">
                          <a:solidFill>
                            <a:srgbClr val="000000"/>
                          </a:solidFill>
                          <a:latin typeface="Arial"/>
                        </a:rPr>
                        <a:t>   </a:t>
                      </a:r>
                      <a:endParaRPr lang="de-DE" sz="1400" b="0" i="0" u="none" strike="noStrike" dirty="0">
                        <a:solidFill>
                          <a:srgbClr val="000000"/>
                        </a:solidFill>
                        <a:latin typeface="Arial"/>
                      </a:endParaRP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dirty="0" smtClean="0">
                          <a:solidFill>
                            <a:srgbClr val="000000"/>
                          </a:solidFill>
                          <a:latin typeface="Arial"/>
                        </a:rPr>
                        <a:t>1)   Semantische </a:t>
                      </a:r>
                      <a:r>
                        <a:rPr lang="de-DE" sz="1400" b="0" i="0" u="none" strike="noStrike" dirty="0">
                          <a:solidFill>
                            <a:srgbClr val="000000"/>
                          </a:solidFill>
                          <a:latin typeface="Arial"/>
                        </a:rPr>
                        <a:t>Flüssigkeit (Tiere)</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dirty="0" smtClean="0">
                          <a:solidFill>
                            <a:srgbClr val="000000"/>
                          </a:solidFill>
                          <a:latin typeface="Arial"/>
                        </a:rPr>
                        <a:t>2)   Boston </a:t>
                      </a:r>
                      <a:r>
                        <a:rPr lang="de-DE" sz="1400" b="0" i="0" u="none" strike="noStrike" dirty="0" err="1">
                          <a:solidFill>
                            <a:srgbClr val="000000"/>
                          </a:solidFill>
                          <a:latin typeface="Arial"/>
                        </a:rPr>
                        <a:t>Naming</a:t>
                      </a:r>
                      <a:r>
                        <a:rPr lang="de-DE" sz="1400" b="0" i="0" u="none" strike="noStrike" dirty="0">
                          <a:solidFill>
                            <a:srgbClr val="000000"/>
                          </a:solidFill>
                          <a:latin typeface="Arial"/>
                        </a:rPr>
                        <a:t> Test</a:t>
                      </a: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dirty="0" smtClean="0">
                          <a:solidFill>
                            <a:srgbClr val="000000"/>
                          </a:solidFill>
                          <a:latin typeface="Arial"/>
                        </a:rPr>
                        <a:t>3)   Mini-Mental </a:t>
                      </a:r>
                      <a:r>
                        <a:rPr lang="de-DE" sz="1400" b="0" i="0" u="none" strike="noStrike" dirty="0">
                          <a:solidFill>
                            <a:srgbClr val="000000"/>
                          </a:solidFill>
                          <a:latin typeface="Arial"/>
                        </a:rPr>
                        <a:t>Status</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dirty="0" smtClean="0">
                          <a:solidFill>
                            <a:srgbClr val="000000"/>
                          </a:solidFill>
                          <a:latin typeface="Arial"/>
                        </a:rPr>
                        <a:t>4)   Wortliste </a:t>
                      </a:r>
                      <a:r>
                        <a:rPr lang="de-DE" sz="1400" b="0" i="0" u="none" strike="noStrike" dirty="0">
                          <a:solidFill>
                            <a:srgbClr val="000000"/>
                          </a:solidFill>
                          <a:latin typeface="Arial"/>
                        </a:rPr>
                        <a:t>lernen</a:t>
                      </a: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dirty="0">
                          <a:solidFill>
                            <a:srgbClr val="000000"/>
                          </a:solidFill>
                          <a:latin typeface="Arial"/>
                        </a:rPr>
                        <a:t>    </a:t>
                      </a:r>
                      <a:r>
                        <a:rPr lang="de-DE" sz="1400" b="0" i="0" u="none" strike="noStrike" dirty="0" smtClean="0">
                          <a:solidFill>
                            <a:srgbClr val="000000"/>
                          </a:solidFill>
                          <a:latin typeface="Arial"/>
                        </a:rPr>
                        <a:t>        Wortliste </a:t>
                      </a:r>
                      <a:r>
                        <a:rPr lang="de-DE" sz="1400" b="0" i="0" u="none" strike="noStrike" dirty="0">
                          <a:solidFill>
                            <a:srgbClr val="000000"/>
                          </a:solidFill>
                          <a:latin typeface="Arial"/>
                        </a:rPr>
                        <a:t>lernen Durchgang 1</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dirty="0">
                          <a:solidFill>
                            <a:srgbClr val="000000"/>
                          </a:solidFill>
                          <a:latin typeface="Arial"/>
                        </a:rPr>
                        <a:t>    </a:t>
                      </a:r>
                      <a:r>
                        <a:rPr lang="de-DE" sz="1400" b="0" i="0" u="none" strike="noStrike" dirty="0" smtClean="0">
                          <a:solidFill>
                            <a:srgbClr val="000000"/>
                          </a:solidFill>
                          <a:latin typeface="Arial"/>
                        </a:rPr>
                        <a:t>        Wortliste </a:t>
                      </a:r>
                      <a:r>
                        <a:rPr lang="de-DE" sz="1400" b="0" i="0" u="none" strike="noStrike" dirty="0">
                          <a:solidFill>
                            <a:srgbClr val="000000"/>
                          </a:solidFill>
                          <a:latin typeface="Arial"/>
                        </a:rPr>
                        <a:t>lernen Durchgang 2</a:t>
                      </a:r>
                    </a:p>
                  </a:txBody>
                  <a:tcPr marL="8466" marR="8466" marT="8467" marB="0" anchor="b">
                    <a:lnL>
                      <a:noFill/>
                    </a:lnL>
                    <a:lnR>
                      <a:noFill/>
                    </a:lnR>
                    <a:lnT>
                      <a:noFill/>
                    </a:lnT>
                    <a:lnB>
                      <a:noFill/>
                    </a:lnB>
                    <a:solidFill>
                      <a:srgbClr val="E3E3E3"/>
                    </a:solidFill>
                  </a:tcPr>
                </a:tc>
              </a:tr>
              <a:tr h="225227">
                <a:tc>
                  <a:txBody>
                    <a:bodyPr/>
                    <a:lstStyle/>
                    <a:p>
                      <a:pPr algn="l" rtl="0" fontAlgn="b"/>
                      <a:r>
                        <a:rPr lang="de-DE" sz="1400" b="0" i="0" u="none" strike="noStrike" dirty="0">
                          <a:solidFill>
                            <a:srgbClr val="000000"/>
                          </a:solidFill>
                          <a:latin typeface="Arial"/>
                        </a:rPr>
                        <a:t>    </a:t>
                      </a:r>
                      <a:r>
                        <a:rPr lang="de-DE" sz="1400" b="0" i="0" u="none" strike="noStrike" dirty="0" smtClean="0">
                          <a:solidFill>
                            <a:srgbClr val="000000"/>
                          </a:solidFill>
                          <a:latin typeface="Arial"/>
                        </a:rPr>
                        <a:t>        Wortliste </a:t>
                      </a:r>
                      <a:r>
                        <a:rPr lang="de-DE" sz="1400" b="0" i="0" u="none" strike="noStrike" dirty="0">
                          <a:solidFill>
                            <a:srgbClr val="000000"/>
                          </a:solidFill>
                          <a:latin typeface="Arial"/>
                        </a:rPr>
                        <a:t>lernen Durchgang 3</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dirty="0" smtClean="0">
                          <a:solidFill>
                            <a:srgbClr val="000000"/>
                          </a:solidFill>
                          <a:latin typeface="Arial"/>
                        </a:rPr>
                        <a:t>5)   Figuren </a:t>
                      </a:r>
                      <a:r>
                        <a:rPr lang="de-DE" sz="1400" b="0" i="0" u="none" strike="noStrike" dirty="0">
                          <a:solidFill>
                            <a:srgbClr val="000000"/>
                          </a:solidFill>
                          <a:latin typeface="Arial"/>
                        </a:rPr>
                        <a:t>abzeichnen</a:t>
                      </a: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dirty="0" smtClean="0">
                          <a:solidFill>
                            <a:srgbClr val="000000"/>
                          </a:solidFill>
                          <a:latin typeface="Arial"/>
                        </a:rPr>
                        <a:t>6)   Wortliste </a:t>
                      </a:r>
                      <a:r>
                        <a:rPr lang="de-DE" sz="1400" b="0" i="0" u="none" strike="noStrike" dirty="0">
                          <a:solidFill>
                            <a:srgbClr val="000000"/>
                          </a:solidFill>
                          <a:latin typeface="Arial"/>
                        </a:rPr>
                        <a:t>abrufen (frei)</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dirty="0" smtClean="0">
                          <a:solidFill>
                            <a:srgbClr val="000000"/>
                          </a:solidFill>
                          <a:latin typeface="Arial"/>
                        </a:rPr>
                        <a:t>7)</a:t>
                      </a:r>
                      <a:r>
                        <a:rPr lang="de-DE" sz="1400" b="0" i="0" u="none" strike="noStrike" baseline="0" dirty="0" smtClean="0">
                          <a:solidFill>
                            <a:srgbClr val="000000"/>
                          </a:solidFill>
                          <a:latin typeface="Arial"/>
                        </a:rPr>
                        <a:t>   </a:t>
                      </a:r>
                      <a:r>
                        <a:rPr lang="de-DE" sz="1400" b="0" i="0" u="none" strike="noStrike" dirty="0" smtClean="0">
                          <a:solidFill>
                            <a:srgbClr val="000000"/>
                          </a:solidFill>
                          <a:latin typeface="Arial"/>
                        </a:rPr>
                        <a:t>Wortliste </a:t>
                      </a:r>
                      <a:r>
                        <a:rPr lang="de-DE" sz="1400" b="0" i="0" u="none" strike="noStrike" dirty="0">
                          <a:solidFill>
                            <a:srgbClr val="000000"/>
                          </a:solidFill>
                          <a:latin typeface="Arial"/>
                        </a:rPr>
                        <a:t>abrufen (</a:t>
                      </a:r>
                      <a:r>
                        <a:rPr lang="de-DE" sz="1400" b="0" i="0" u="none" strike="noStrike" dirty="0" err="1">
                          <a:solidFill>
                            <a:srgbClr val="000000"/>
                          </a:solidFill>
                          <a:latin typeface="Arial"/>
                        </a:rPr>
                        <a:t>Diskriminabilität</a:t>
                      </a:r>
                      <a:r>
                        <a:rPr lang="de-DE" sz="1400" b="0" i="0" u="none" strike="noStrike" dirty="0">
                          <a:solidFill>
                            <a:srgbClr val="000000"/>
                          </a:solidFill>
                          <a:latin typeface="Arial"/>
                        </a:rPr>
                        <a:t>)</a:t>
                      </a: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dirty="0" smtClean="0">
                          <a:solidFill>
                            <a:srgbClr val="000000"/>
                          </a:solidFill>
                          <a:latin typeface="Arial"/>
                        </a:rPr>
                        <a:t>8)   Figuren </a:t>
                      </a:r>
                      <a:r>
                        <a:rPr lang="de-DE" sz="1400" b="0" i="0" u="none" strike="noStrike" dirty="0">
                          <a:solidFill>
                            <a:srgbClr val="000000"/>
                          </a:solidFill>
                          <a:latin typeface="Arial"/>
                        </a:rPr>
                        <a:t>abrufen</a:t>
                      </a:r>
                    </a:p>
                  </a:txBody>
                  <a:tcPr marL="8466" marR="8466" marT="8467" marB="0" anchor="b">
                    <a:lnL>
                      <a:noFill/>
                    </a:lnL>
                    <a:lnR>
                      <a:noFill/>
                    </a:lnR>
                    <a:lnT>
                      <a:noFill/>
                    </a:lnT>
                    <a:lnB>
                      <a:noFill/>
                    </a:lnB>
                    <a:solidFill>
                      <a:srgbClr val="FFFFFF"/>
                    </a:solidFill>
                  </a:tcPr>
                </a:tc>
              </a:tr>
              <a:tr h="225227">
                <a:tc>
                  <a:txBody>
                    <a:bodyPr/>
                    <a:lstStyle/>
                    <a:p>
                      <a:pPr algn="l" rtl="0" fontAlgn="b"/>
                      <a:r>
                        <a:rPr lang="de-DE" sz="1400" b="0" i="0" u="none" strike="noStrike" baseline="0" dirty="0" smtClean="0">
                          <a:solidFill>
                            <a:srgbClr val="000000"/>
                          </a:solidFill>
                          <a:latin typeface="Arial"/>
                        </a:rPr>
                        <a:t>      </a:t>
                      </a:r>
                      <a:r>
                        <a:rPr lang="de-DE" sz="1400" b="0" i="0" u="none" strike="noStrike" dirty="0" smtClean="0">
                          <a:solidFill>
                            <a:srgbClr val="000000"/>
                          </a:solidFill>
                          <a:latin typeface="Arial"/>
                        </a:rPr>
                        <a:t> </a:t>
                      </a:r>
                      <a:endParaRPr lang="de-DE" sz="1400" b="0" i="0" u="none" strike="noStrike" dirty="0">
                        <a:solidFill>
                          <a:srgbClr val="000000"/>
                        </a:solidFill>
                        <a:latin typeface="Arial"/>
                      </a:endParaRPr>
                    </a:p>
                  </a:txBody>
                  <a:tcPr marL="8466" marR="8466" marT="8467" marB="0" anchor="b">
                    <a:lnL>
                      <a:noFill/>
                    </a:lnL>
                    <a:lnR>
                      <a:noFill/>
                    </a:lnR>
                    <a:lnT>
                      <a:noFill/>
                    </a:lnT>
                    <a:lnB>
                      <a:noFill/>
                    </a:lnB>
                    <a:solidFill>
                      <a:srgbClr val="D8D8D8"/>
                    </a:solidFill>
                  </a:tcPr>
                </a:tc>
              </a:tr>
              <a:tr h="225227">
                <a:tc>
                  <a:txBody>
                    <a:bodyPr/>
                    <a:lstStyle/>
                    <a:p>
                      <a:pPr algn="l" rtl="0" fontAlgn="b"/>
                      <a:endParaRPr lang="en-US" sz="1400" b="0" i="0" u="none" strike="noStrike" dirty="0">
                        <a:solidFill>
                          <a:srgbClr val="000000"/>
                        </a:solidFill>
                        <a:latin typeface="Arial"/>
                      </a:endParaRPr>
                    </a:p>
                  </a:txBody>
                  <a:tcPr marL="8466" marR="8466" marT="8467" marB="0" anchor="b">
                    <a:lnL>
                      <a:noFill/>
                    </a:lnL>
                    <a:lnR>
                      <a:noFill/>
                    </a:lnR>
                    <a:lnT>
                      <a:noFill/>
                    </a:lnT>
                    <a:lnB>
                      <a:noFill/>
                    </a:lnB>
                    <a:solidFill>
                      <a:srgbClr val="FFFFFF"/>
                    </a:solidFill>
                  </a:tcPr>
                </a:tc>
              </a:tr>
              <a:tr h="225227">
                <a:tc>
                  <a:txBody>
                    <a:bodyPr/>
                    <a:lstStyle/>
                    <a:p>
                      <a:pPr algn="l" rtl="0" fontAlgn="b"/>
                      <a:endParaRPr lang="en-US" sz="1400" b="0" i="0" u="none" strike="noStrike" dirty="0">
                        <a:solidFill>
                          <a:srgbClr val="000000"/>
                        </a:solidFill>
                        <a:latin typeface="Arial"/>
                      </a:endParaRPr>
                    </a:p>
                  </a:txBody>
                  <a:tcPr marL="8466" marR="8466" marT="8467" marB="0" anchor="b">
                    <a:lnL>
                      <a:noFill/>
                    </a:lnL>
                    <a:lnR>
                      <a:noFill/>
                    </a:lnR>
                    <a:lnT>
                      <a:noFill/>
                    </a:lnT>
                    <a:lnB>
                      <a:noFill/>
                    </a:lnB>
                    <a:solidFill>
                      <a:srgbClr val="D8D8D8"/>
                    </a:solidFill>
                  </a:tcPr>
                </a:tc>
              </a:tr>
              <a:tr h="225227">
                <a:tc>
                  <a:txBody>
                    <a:bodyPr/>
                    <a:lstStyle/>
                    <a:p>
                      <a:pPr algn="l" rtl="0" fontAlgn="b"/>
                      <a:r>
                        <a:rPr lang="de-DE" sz="1400" b="0" i="0" u="none" strike="noStrike" baseline="0" dirty="0" smtClean="0">
                          <a:solidFill>
                            <a:srgbClr val="000000"/>
                          </a:solidFill>
                          <a:latin typeface="Arial"/>
                        </a:rPr>
                        <a:t>     </a:t>
                      </a:r>
                      <a:r>
                        <a:rPr lang="de-DE" sz="1400" b="0" i="0" u="none" strike="noStrike" dirty="0" smtClean="0">
                          <a:solidFill>
                            <a:srgbClr val="000000"/>
                          </a:solidFill>
                          <a:latin typeface="Arial"/>
                        </a:rPr>
                        <a:t> </a:t>
                      </a:r>
                      <a:endParaRPr lang="de-DE" sz="1400" b="0" i="0" u="none" strike="noStrike" dirty="0">
                        <a:solidFill>
                          <a:srgbClr val="000000"/>
                        </a:solidFill>
                        <a:latin typeface="Arial"/>
                      </a:endParaRPr>
                    </a:p>
                  </a:txBody>
                  <a:tcPr marL="8466" marR="8466" marT="8467" marB="0" anchor="b">
                    <a:lnL>
                      <a:noFill/>
                    </a:lnL>
                    <a:lnR>
                      <a:noFill/>
                    </a:lnR>
                    <a:lnT>
                      <a:noFill/>
                    </a:lnT>
                    <a:lnB>
                      <a:noFill/>
                    </a:lnB>
                    <a:solidFill>
                      <a:srgbClr val="FFFFFF"/>
                    </a:solidFill>
                  </a:tcPr>
                </a:tc>
              </a:tr>
            </a:tbl>
          </a:graphicData>
        </a:graphic>
      </p:graphicFrame>
      <p:sp>
        <p:nvSpPr>
          <p:cNvPr id="15" name="Rechteck 14"/>
          <p:cNvSpPr>
            <a:spLocks noChangeArrowheads="1"/>
          </p:cNvSpPr>
          <p:nvPr/>
        </p:nvSpPr>
        <p:spPr bwMode="auto">
          <a:xfrm>
            <a:off x="4992688" y="2295525"/>
            <a:ext cx="241458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de-DE" altLang="de-DE" sz="1422" dirty="0" smtClean="0">
                <a:solidFill>
                  <a:srgbClr val="000000"/>
                </a:solidFill>
              </a:rPr>
              <a:t>WMS-R  – Logical Memory </a:t>
            </a:r>
            <a:endParaRPr lang="de-DE" altLang="de-DE" sz="1422" dirty="0" smtClean="0"/>
          </a:p>
        </p:txBody>
      </p:sp>
      <p:sp>
        <p:nvSpPr>
          <p:cNvPr id="16" name="Rechteck 15"/>
          <p:cNvSpPr>
            <a:spLocks noChangeArrowheads="1"/>
          </p:cNvSpPr>
          <p:nvPr/>
        </p:nvSpPr>
        <p:spPr bwMode="auto">
          <a:xfrm>
            <a:off x="5021263" y="5029200"/>
            <a:ext cx="10747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defRPr/>
            </a:pPr>
            <a:r>
              <a:rPr lang="de-DE" altLang="de-DE" sz="1422" dirty="0" smtClean="0">
                <a:solidFill>
                  <a:srgbClr val="000000"/>
                </a:solidFill>
              </a:rPr>
              <a:t>Uhren-Test</a:t>
            </a:r>
            <a:endParaRPr lang="de-DE" altLang="de-DE" sz="1422" dirty="0" smtClean="0"/>
          </a:p>
        </p:txBody>
      </p:sp>
      <p:sp>
        <p:nvSpPr>
          <p:cNvPr id="17" name="Rechteck 16"/>
          <p:cNvSpPr>
            <a:spLocks noChangeArrowheads="1"/>
          </p:cNvSpPr>
          <p:nvPr/>
        </p:nvSpPr>
        <p:spPr bwMode="auto">
          <a:xfrm>
            <a:off x="5005388" y="5670550"/>
            <a:ext cx="3935412"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
              <a:spcBef>
                <a:spcPct val="0"/>
              </a:spcBef>
              <a:buFontTx/>
              <a:buNone/>
              <a:defRPr/>
            </a:pPr>
            <a:r>
              <a:rPr lang="de-DE" altLang="de-DE" sz="1422" dirty="0" smtClean="0">
                <a:solidFill>
                  <a:srgbClr val="000000"/>
                </a:solidFill>
              </a:rPr>
              <a:t>WMS-R – Logical Memory (verzögerter Abruf) </a:t>
            </a:r>
          </a:p>
        </p:txBody>
      </p:sp>
      <p:pic>
        <p:nvPicPr>
          <p:cNvPr id="297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525" y="2597150"/>
            <a:ext cx="4052888" cy="313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hteck 17"/>
          <p:cNvSpPr>
            <a:spLocks noChangeArrowheads="1"/>
          </p:cNvSpPr>
          <p:nvPr/>
        </p:nvSpPr>
        <p:spPr bwMode="auto">
          <a:xfrm>
            <a:off x="4700588" y="5240338"/>
            <a:ext cx="24130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
              <a:spcBef>
                <a:spcPct val="0"/>
              </a:spcBef>
              <a:buFontTx/>
              <a:buNone/>
              <a:defRPr/>
            </a:pPr>
            <a:r>
              <a:rPr lang="de-DE" altLang="de-DE" sz="1422" dirty="0" smtClean="0">
                <a:solidFill>
                  <a:srgbClr val="000000"/>
                </a:solidFill>
              </a:rPr>
              <a:t>9)   Trail-Making-Test A</a:t>
            </a:r>
          </a:p>
          <a:p>
            <a:pPr fontAlgn="b">
              <a:spcBef>
                <a:spcPct val="0"/>
              </a:spcBef>
              <a:buFontTx/>
              <a:buNone/>
              <a:defRPr/>
            </a:pPr>
            <a:r>
              <a:rPr lang="de-DE" altLang="de-DE" sz="1422" dirty="0" smtClean="0">
                <a:solidFill>
                  <a:srgbClr val="000000"/>
                </a:solidFill>
              </a:rPr>
              <a:t>10) Trail Making-Test B</a:t>
            </a:r>
          </a:p>
        </p:txBody>
      </p:sp>
      <p:sp>
        <p:nvSpPr>
          <p:cNvPr id="19" name="Textfeld 18"/>
          <p:cNvSpPr txBox="1">
            <a:spLocks noChangeArrowheads="1"/>
          </p:cNvSpPr>
          <p:nvPr/>
        </p:nvSpPr>
        <p:spPr bwMode="auto">
          <a:xfrm>
            <a:off x="5659438" y="381000"/>
            <a:ext cx="5762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de-DE" altLang="de-DE" sz="4800">
                <a:cs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8" grpId="1"/>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723"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2. </a:t>
            </a:r>
            <a:r>
              <a:rPr lang="ru-RU" altLang="de-DE" smtClean="0">
                <a:solidFill>
                  <a:schemeClr val="tx1"/>
                </a:solidFill>
                <a:latin typeface="Calibri" pitchFamily="34" charset="0"/>
                <a:ea typeface="ＭＳ Ｐゴシック" pitchFamily="34" charset="-128"/>
              </a:rPr>
              <a:t>Диагностика деменции</a:t>
            </a:r>
            <a:endParaRPr lang="de-DE" altLang="de-DE" smtClean="0">
              <a:solidFill>
                <a:schemeClr val="tx1"/>
              </a:solidFill>
              <a:latin typeface="Calibri" pitchFamily="34" charset="0"/>
              <a:ea typeface="ＭＳ Ｐゴシック" pitchFamily="34" charset="-128"/>
            </a:endParaRPr>
          </a:p>
        </p:txBody>
      </p:sp>
      <p:sp>
        <p:nvSpPr>
          <p:cNvPr id="30724" name="Rechteck 9"/>
          <p:cNvSpPr>
            <a:spLocks noChangeArrowheads="1"/>
          </p:cNvSpPr>
          <p:nvPr/>
        </p:nvSpPr>
        <p:spPr bwMode="auto">
          <a:xfrm>
            <a:off x="-250825" y="882650"/>
            <a:ext cx="88423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800">
                <a:solidFill>
                  <a:schemeClr val="tx1"/>
                </a:solidFill>
                <a:latin typeface="Arial" charset="0"/>
                <a:ea typeface="ＭＳ Ｐゴシック" pitchFamily="34" charset="-128"/>
              </a:defRPr>
            </a:lvl1pPr>
            <a:lvl2pPr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lvl="1">
              <a:spcBef>
                <a:spcPct val="0"/>
              </a:spcBef>
              <a:buFontTx/>
              <a:buNone/>
            </a:pPr>
            <a:r>
              <a:rPr lang="ru-RU" altLang="de-DE">
                <a:latin typeface="Calibri" pitchFamily="34" charset="0"/>
                <a:cs typeface="Arial" charset="0"/>
              </a:rPr>
              <a:t>Нейропсихологическое</a:t>
            </a:r>
            <a:r>
              <a:rPr lang="de-DE" altLang="de-DE">
                <a:latin typeface="Calibri" pitchFamily="34" charset="0"/>
                <a:cs typeface="Arial" charset="0"/>
              </a:rPr>
              <a:t> </a:t>
            </a:r>
          </a:p>
          <a:p>
            <a:pPr lvl="1">
              <a:spcBef>
                <a:spcPct val="0"/>
              </a:spcBef>
              <a:buFontTx/>
              <a:buNone/>
            </a:pPr>
            <a:r>
              <a:rPr lang="ru-RU" altLang="de-DE">
                <a:latin typeface="Calibri" pitchFamily="34" charset="0"/>
                <a:cs typeface="Arial" charset="0"/>
              </a:rPr>
              <a:t>исследование</a:t>
            </a:r>
            <a:endParaRPr lang="de-DE" altLang="de-DE">
              <a:latin typeface="Calibri" pitchFamily="34" charset="0"/>
              <a:cs typeface="Arial" charset="0"/>
            </a:endParaRPr>
          </a:p>
          <a:p>
            <a:pPr lvl="1">
              <a:spcBef>
                <a:spcPct val="0"/>
              </a:spcBef>
              <a:buFontTx/>
              <a:buNone/>
            </a:pPr>
            <a:endParaRPr lang="de-DE" altLang="de-DE">
              <a:latin typeface="Calibri" pitchFamily="34" charset="0"/>
              <a:cs typeface="Arial" charset="0"/>
            </a:endParaRPr>
          </a:p>
          <a:p>
            <a:pPr lvl="1">
              <a:spcBef>
                <a:spcPct val="0"/>
              </a:spcBef>
              <a:buFontTx/>
              <a:buNone/>
            </a:pPr>
            <a:r>
              <a:rPr lang="de-DE" altLang="de-DE">
                <a:latin typeface="Calibri" pitchFamily="34" charset="0"/>
                <a:cs typeface="Arial" charset="0"/>
              </a:rPr>
              <a:t>Visuokonstruktion </a:t>
            </a:r>
          </a:p>
        </p:txBody>
      </p:sp>
      <p:pic>
        <p:nvPicPr>
          <p:cNvPr id="30725" name="Picture 13" descr="würfel"/>
          <p:cNvPicPr>
            <a:picLocks noGrp="1" noChangeAspect="1" noChangeArrowheads="1"/>
          </p:cNvPicPr>
          <p:nvPr>
            <p:ph sz="quarter" idx="4294967295"/>
          </p:nvPr>
        </p:nvPicPr>
        <p:blipFill>
          <a:blip r:embed="rId2">
            <a:extLst>
              <a:ext uri="{28A0092B-C50C-407E-A947-70E740481C1C}">
                <a14:useLocalDpi xmlns:a14="http://schemas.microsoft.com/office/drawing/2010/main" val="0"/>
              </a:ext>
            </a:extLst>
          </a:blip>
          <a:srcRect/>
          <a:stretch>
            <a:fillRect/>
          </a:stretch>
        </p:blipFill>
        <p:spPr>
          <a:xfrm>
            <a:off x="280988" y="2452688"/>
            <a:ext cx="3298825" cy="1751012"/>
          </a:xfrm>
          <a:ln w="28575">
            <a:solidFill>
              <a:srgbClr val="FF0000"/>
            </a:solidFill>
            <a:miter lim="800000"/>
            <a:headEnd/>
            <a:tailEnd/>
          </a:ln>
        </p:spPr>
      </p:pic>
      <p:pic>
        <p:nvPicPr>
          <p:cNvPr id="30726" name="Picture 4" descr="kreise"/>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494213" y="2049463"/>
            <a:ext cx="3744912" cy="2033587"/>
          </a:xfrm>
          <a:ln w="28575">
            <a:solidFill>
              <a:srgbClr val="FF0000"/>
            </a:solidFill>
            <a:miter lim="800000"/>
            <a:headEnd/>
            <a:tailEnd/>
          </a:ln>
        </p:spPr>
      </p:pic>
      <p:pic>
        <p:nvPicPr>
          <p:cNvPr id="30727" name="Picture 7" descr="4ec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310063"/>
            <a:ext cx="3359150" cy="2016125"/>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30728" name="Picture 10" descr="rombu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0363" y="4400550"/>
            <a:ext cx="4392612" cy="183673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1747"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4</a:t>
            </a:r>
            <a:r>
              <a:rPr lang="de-DE" altLang="de-DE" sz="2500" smtClean="0">
                <a:solidFill>
                  <a:schemeClr val="tx1"/>
                </a:solidFill>
                <a:latin typeface="Calibri" pitchFamily="34" charset="0"/>
                <a:ea typeface="ＭＳ Ｐゴシック" pitchFamily="34" charset="-128"/>
              </a:rPr>
              <a:t>. </a:t>
            </a:r>
            <a:r>
              <a:rPr lang="ru-RU" altLang="de-DE" sz="2500" smtClean="0">
                <a:solidFill>
                  <a:schemeClr val="tx1"/>
                </a:solidFill>
                <a:latin typeface="Calibri" pitchFamily="34" charset="0"/>
                <a:ea typeface="ＭＳ Ｐゴシック" pitchFamily="34" charset="-128"/>
              </a:rPr>
              <a:t>Научные исследования</a:t>
            </a:r>
            <a:r>
              <a:rPr lang="de-DE" altLang="de-DE" sz="2500" smtClean="0">
                <a:solidFill>
                  <a:schemeClr val="tx1"/>
                </a:solidFill>
                <a:latin typeface="Calibri" pitchFamily="34" charset="0"/>
                <a:ea typeface="ＭＳ Ｐゴシック" pitchFamily="34" charset="-128"/>
              </a:rPr>
              <a:t> a) </a:t>
            </a:r>
            <a:r>
              <a:rPr lang="ru-RU" altLang="de-DE" sz="2500" smtClean="0">
                <a:solidFill>
                  <a:schemeClr val="tx1"/>
                </a:solidFill>
                <a:latin typeface="Calibri" pitchFamily="34" charset="0"/>
                <a:ea typeface="ＭＳ Ｐゴシック" pitchFamily="34" charset="-128"/>
              </a:rPr>
              <a:t>Терапевтические исследования</a:t>
            </a:r>
            <a:endParaRPr lang="de-DE" altLang="de-DE" sz="2500" smtClean="0">
              <a:solidFill>
                <a:schemeClr val="tx1"/>
              </a:solidFill>
              <a:latin typeface="Calibri" pitchFamily="34" charset="0"/>
              <a:ea typeface="ＭＳ Ｐゴシック" pitchFamily="34" charset="-128"/>
            </a:endParaRPr>
          </a:p>
        </p:txBody>
      </p:sp>
      <p:pic>
        <p:nvPicPr>
          <p:cNvPr id="31748" name="Grafik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7863" y="925513"/>
            <a:ext cx="7327900" cy="593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Text Box 5"/>
          <p:cNvSpPr txBox="1">
            <a:spLocks noChangeArrowheads="1"/>
          </p:cNvSpPr>
          <p:nvPr/>
        </p:nvSpPr>
        <p:spPr bwMode="auto">
          <a:xfrm>
            <a:off x="6989763" y="5876925"/>
            <a:ext cx="2032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a:spcBef>
                <a:spcPct val="0"/>
              </a:spcBef>
              <a:buFontTx/>
              <a:buNone/>
            </a:pPr>
            <a:r>
              <a:rPr lang="de-DE" altLang="de-DE" sz="1600">
                <a:latin typeface="Calibri" pitchFamily="34" charset="0"/>
                <a:cs typeface="Arial" charset="0"/>
              </a:rPr>
              <a:t>Cummings et al., 2017</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ru-RU" altLang="de-DE" smtClean="0">
                <a:solidFill>
                  <a:schemeClr val="tx1"/>
                </a:solidFill>
                <a:latin typeface="Calibri" pitchFamily="34" charset="0"/>
                <a:ea typeface="ＭＳ Ｐゴシック" pitchFamily="34" charset="-128"/>
              </a:rPr>
              <a:t>Содержание</a:t>
            </a:r>
            <a:endParaRPr lang="de-DE" altLang="de-DE" smtClean="0">
              <a:solidFill>
                <a:schemeClr val="tx1"/>
              </a:solidFill>
              <a:latin typeface="Calibri" pitchFamily="34" charset="0"/>
              <a:ea typeface="ＭＳ Ｐゴシック" pitchFamily="34" charset="-128"/>
            </a:endParaRPr>
          </a:p>
        </p:txBody>
      </p:sp>
      <p:sp>
        <p:nvSpPr>
          <p:cNvPr id="5123" name="Inhaltsplatzhalter 2"/>
          <p:cNvSpPr>
            <a:spLocks noGrp="1"/>
          </p:cNvSpPr>
          <p:nvPr>
            <p:ph idx="1"/>
          </p:nvPr>
        </p:nvSpPr>
        <p:spPr>
          <a:xfrm>
            <a:off x="250825" y="1255713"/>
            <a:ext cx="8642350" cy="5191125"/>
          </a:xfrm>
        </p:spPr>
        <p:txBody>
          <a:bodyPr/>
          <a:lstStyle/>
          <a:p>
            <a:pPr marL="514350" indent="-514350">
              <a:buFontTx/>
              <a:buAutoNum type="arabicPeriod"/>
            </a:pPr>
            <a:r>
              <a:rPr lang="ru-RU" altLang="de-DE" smtClean="0">
                <a:latin typeface="Calibri" pitchFamily="34" charset="0"/>
                <a:ea typeface="ＭＳ Ｐゴシック" pitchFamily="34" charset="-128"/>
              </a:rPr>
              <a:t>Основы</a:t>
            </a:r>
            <a:endParaRPr lang="de-DE" altLang="de-DE" smtClean="0">
              <a:latin typeface="Calibri" pitchFamily="34" charset="0"/>
              <a:ea typeface="ＭＳ Ｐゴシック" pitchFamily="34" charset="-128"/>
            </a:endParaRPr>
          </a:p>
          <a:p>
            <a:pPr marL="514350" indent="-514350">
              <a:buFontTx/>
              <a:buAutoNum type="arabicPeriod"/>
            </a:pPr>
            <a:r>
              <a:rPr lang="ru-RU" altLang="de-DE" smtClean="0">
                <a:latin typeface="Calibri" pitchFamily="34" charset="0"/>
                <a:ea typeface="ＭＳ Ｐゴシック" pitchFamily="34" charset="-128"/>
              </a:rPr>
              <a:t>Диагностика</a:t>
            </a:r>
            <a:r>
              <a:rPr lang="de-DE" altLang="de-DE" smtClean="0">
                <a:latin typeface="Calibri" pitchFamily="34" charset="0"/>
                <a:ea typeface="ＭＳ Ｐゴシック" pitchFamily="34" charset="-128"/>
              </a:rPr>
              <a:t> </a:t>
            </a:r>
          </a:p>
          <a:p>
            <a:pPr marL="514350" indent="-514350">
              <a:buFontTx/>
              <a:buAutoNum type="arabicPeriod"/>
            </a:pPr>
            <a:r>
              <a:rPr lang="ru-RU" altLang="de-DE" smtClean="0">
                <a:latin typeface="Calibri" pitchFamily="34" charset="0"/>
                <a:ea typeface="ＭＳ Ｐゴシック" pitchFamily="34" charset="-128"/>
              </a:rPr>
              <a:t>Лечение</a:t>
            </a:r>
            <a:endParaRPr lang="de-DE" altLang="de-DE" smtClean="0">
              <a:latin typeface="Calibri" pitchFamily="34" charset="0"/>
              <a:ea typeface="ＭＳ Ｐゴシック" pitchFamily="34" charset="-128"/>
            </a:endParaRPr>
          </a:p>
          <a:p>
            <a:pPr marL="914400" lvl="1" indent="-514350">
              <a:buFontTx/>
              <a:buAutoNum type="alphaLcParenR"/>
            </a:pPr>
            <a:r>
              <a:rPr lang="ru-RU" altLang="de-DE" smtClean="0">
                <a:latin typeface="Calibri" pitchFamily="34" charset="0"/>
                <a:ea typeface="ＭＳ Ｐゴシック" pitchFamily="34" charset="-128"/>
              </a:rPr>
              <a:t>Медикаментозное лечение</a:t>
            </a:r>
            <a:endParaRPr lang="de-DE" altLang="de-DE" smtClean="0">
              <a:latin typeface="Calibri" pitchFamily="34" charset="0"/>
              <a:ea typeface="ＭＳ Ｐゴシック" pitchFamily="34" charset="-128"/>
            </a:endParaRPr>
          </a:p>
          <a:p>
            <a:pPr marL="914400" lvl="1" indent="-514350">
              <a:buFontTx/>
              <a:buAutoNum type="alphaLcParenR"/>
            </a:pPr>
            <a:r>
              <a:rPr lang="ru-RU" altLang="de-DE" smtClean="0">
                <a:latin typeface="Calibri" pitchFamily="34" charset="0"/>
                <a:ea typeface="ＭＳ Ｐゴシック" pitchFamily="34" charset="-128"/>
              </a:rPr>
              <a:t>Психосоциальная интервенция</a:t>
            </a:r>
            <a:endParaRPr lang="de-DE" altLang="de-DE" smtClean="0">
              <a:latin typeface="Calibri" pitchFamily="34" charset="0"/>
              <a:ea typeface="ＭＳ Ｐゴシック" pitchFamily="34" charset="-128"/>
            </a:endParaRPr>
          </a:p>
          <a:p>
            <a:pPr marL="514350" indent="-514350">
              <a:buFontTx/>
              <a:buAutoNum type="arabicPeriod"/>
            </a:pPr>
            <a:r>
              <a:rPr lang="ru-RU" altLang="de-DE" smtClean="0">
                <a:latin typeface="Calibri" pitchFamily="34" charset="0"/>
                <a:ea typeface="ＭＳ Ｐゴシック" pitchFamily="34" charset="-128"/>
              </a:rPr>
              <a:t>Исследования</a:t>
            </a:r>
            <a:endParaRPr lang="de-DE" altLang="de-DE" smtClean="0">
              <a:latin typeface="Calibri" pitchFamily="34" charset="0"/>
              <a:ea typeface="ＭＳ Ｐゴシック" pitchFamily="34" charset="-128"/>
            </a:endParaRPr>
          </a:p>
          <a:p>
            <a:pPr marL="914400" lvl="1" indent="-514350">
              <a:buFontTx/>
              <a:buAutoNum type="alphaLcParenR"/>
            </a:pPr>
            <a:r>
              <a:rPr lang="ru-RU" altLang="de-DE" smtClean="0">
                <a:latin typeface="Calibri" pitchFamily="34" charset="0"/>
                <a:ea typeface="ＭＳ Ｐゴシック" pitchFamily="34" charset="-128"/>
              </a:rPr>
              <a:t>Терапевтические исследования</a:t>
            </a:r>
            <a:endParaRPr lang="de-DE" altLang="de-DE" smtClean="0">
              <a:latin typeface="Calibri" pitchFamily="34" charset="0"/>
              <a:ea typeface="ＭＳ Ｐゴシック" pitchFamily="34" charset="-128"/>
            </a:endParaRPr>
          </a:p>
          <a:p>
            <a:pPr marL="914400" lvl="1" indent="-514350">
              <a:buFontTx/>
              <a:buAutoNum type="alphaLcParenR"/>
            </a:pPr>
            <a:r>
              <a:rPr lang="ru-RU" altLang="de-DE" smtClean="0">
                <a:latin typeface="Calibri" pitchFamily="34" charset="0"/>
                <a:ea typeface="ＭＳ Ｐゴシック" pitchFamily="34" charset="-128"/>
              </a:rPr>
              <a:t>Профилактика</a:t>
            </a:r>
            <a:endParaRPr lang="de-DE" altLang="de-DE" smtClean="0">
              <a:latin typeface="Calibri" pitchFamily="34" charset="0"/>
              <a:ea typeface="ＭＳ Ｐゴシック" pitchFamily="34" charset="-128"/>
            </a:endParaRPr>
          </a:p>
          <a:p>
            <a:pPr marL="514350" indent="-514350">
              <a:buFontTx/>
              <a:buAutoNum type="arabicPeriod"/>
            </a:pPr>
            <a:r>
              <a:rPr lang="ru-RU" altLang="de-DE" smtClean="0">
                <a:latin typeface="Calibri" pitchFamily="34" charset="0"/>
                <a:ea typeface="ＭＳ Ｐゴシック" pitchFamily="34" charset="-128"/>
              </a:rPr>
              <a:t>Заключение</a:t>
            </a:r>
            <a:endParaRPr lang="de-DE" altLang="de-DE" smtClean="0">
              <a:latin typeface="Calibri" pitchFamily="34" charset="0"/>
              <a:ea typeface="ＭＳ Ｐゴシック"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Inhaltsplatzhalter 2"/>
          <p:cNvSpPr>
            <a:spLocks noGrp="1"/>
          </p:cNvSpPr>
          <p:nvPr>
            <p:ph idx="1"/>
          </p:nvPr>
        </p:nvSpPr>
        <p:spPr>
          <a:xfrm>
            <a:off x="203200" y="981075"/>
            <a:ext cx="8642350" cy="5191125"/>
          </a:xfrm>
        </p:spPr>
        <p:txBody>
          <a:bodyPr/>
          <a:lstStyle/>
          <a:p>
            <a:pPr marL="0" indent="0" eaLnBrk="1" hangingPunct="1">
              <a:lnSpc>
                <a:spcPct val="150000"/>
              </a:lnSpc>
              <a:spcBef>
                <a:spcPct val="0"/>
              </a:spcBef>
              <a:buFontTx/>
              <a:buNone/>
              <a:defRPr/>
            </a:pPr>
            <a:r>
              <a:rPr lang="ru-RU" altLang="de-DE" sz="2400" dirty="0" smtClean="0">
                <a:latin typeface="Calibri" panose="020F0502020204030204" pitchFamily="34" charset="0"/>
                <a:ea typeface="ＭＳ Ｐゴシック" panose="020B0600070205080204" pitchFamily="34" charset="-128"/>
              </a:rPr>
              <a:t>Факторы риска</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Недостаточная двигательная активность</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Избыточный вес</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Курение</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Чрезмерное употребление алкогольных напитков</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Повышенное кровяное давление</a:t>
            </a:r>
            <a:endParaRPr lang="de-DE" altLang="de-DE" sz="2400" dirty="0" smtClean="0">
              <a:latin typeface="Calibri" panose="020F0502020204030204" pitchFamily="34" charset="0"/>
              <a:ea typeface="ＭＳ Ｐゴシック" panose="020B0600070205080204" pitchFamily="34" charset="-128"/>
            </a:endParaRP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Сахарный диабет</a:t>
            </a:r>
            <a:r>
              <a:rPr lang="de-DE" altLang="de-DE" sz="2400" dirty="0" smtClean="0">
                <a:latin typeface="Calibri" panose="020F0502020204030204" pitchFamily="34" charset="0"/>
                <a:ea typeface="ＭＳ Ｐゴシック" panose="020B0600070205080204" pitchFamily="34" charset="-128"/>
              </a:rPr>
              <a:t> </a:t>
            </a:r>
          </a:p>
          <a:p>
            <a:pPr eaLnBrk="1" hangingPunct="1">
              <a:lnSpc>
                <a:spcPct val="150000"/>
              </a:lnSpc>
              <a:spcBef>
                <a:spcPct val="0"/>
              </a:spcBef>
              <a:defRPr/>
            </a:pPr>
            <a:r>
              <a:rPr lang="ru-RU" altLang="de-DE" sz="2400" dirty="0" smtClean="0">
                <a:latin typeface="Calibri" panose="020F0502020204030204" pitchFamily="34" charset="0"/>
                <a:ea typeface="ＭＳ Ｐゴシック" panose="020B0600070205080204" pitchFamily="34" charset="-128"/>
              </a:rPr>
              <a:t>Недостаток витаминов</a:t>
            </a:r>
            <a:r>
              <a:rPr lang="de-DE" altLang="de-DE" sz="2400" dirty="0" smtClean="0">
                <a:latin typeface="Calibri" panose="020F0502020204030204" pitchFamily="34" charset="0"/>
                <a:ea typeface="ＭＳ Ｐゴシック" panose="020B0600070205080204" pitchFamily="34" charset="-128"/>
              </a:rPr>
              <a:t> (</a:t>
            </a:r>
            <a:r>
              <a:rPr lang="ru-RU" altLang="de-DE" sz="2400" dirty="0" smtClean="0">
                <a:latin typeface="Calibri" panose="020F0502020204030204" pitchFamily="34" charset="0"/>
                <a:ea typeface="ＭＳ Ｐゴシック" panose="020B0600070205080204" pitchFamily="34" charset="-128"/>
              </a:rPr>
              <a:t>витамины группы </a:t>
            </a:r>
            <a:r>
              <a:rPr lang="de-DE" altLang="de-DE" sz="2400" dirty="0" smtClean="0">
                <a:latin typeface="Calibri" panose="020F0502020204030204" pitchFamily="34" charset="0"/>
                <a:ea typeface="ＭＳ Ｐゴシック" panose="020B0600070205080204" pitchFamily="34" charset="-128"/>
              </a:rPr>
              <a:t>B)</a:t>
            </a:r>
          </a:p>
          <a:p>
            <a:pPr eaLnBrk="1" hangingPunct="1">
              <a:lnSpc>
                <a:spcPct val="150000"/>
              </a:lnSpc>
              <a:spcBef>
                <a:spcPct val="0"/>
              </a:spcBef>
              <a:defRPr/>
            </a:pPr>
            <a:r>
              <a:rPr lang="ru-RU" altLang="de-DE" sz="2400" dirty="0" err="1" smtClean="0">
                <a:latin typeface="Calibri" panose="020F0502020204030204" pitchFamily="34" charset="0"/>
                <a:ea typeface="ＭＳ Ｐゴシック" panose="020B0600070205080204" pitchFamily="34" charset="-128"/>
              </a:rPr>
              <a:t>Гиперхолестеринемия</a:t>
            </a:r>
            <a:r>
              <a:rPr lang="ru-RU" altLang="de-DE" sz="2400" dirty="0" smtClean="0">
                <a:latin typeface="Calibri" panose="020F0502020204030204" pitchFamily="34" charset="0"/>
                <a:ea typeface="ＭＳ Ｐゴシック" panose="020B0600070205080204" pitchFamily="34" charset="-128"/>
              </a:rPr>
              <a:t> и нарушения обмена жиров</a:t>
            </a:r>
            <a:endParaRPr lang="de-DE" altLang="de-DE" sz="2400" dirty="0" smtClean="0">
              <a:latin typeface="Calibri" panose="020F0502020204030204" pitchFamily="34" charset="0"/>
              <a:ea typeface="ＭＳ Ｐゴシック" panose="020B0600070205080204" pitchFamily="34" charset="-128"/>
            </a:endParaRPr>
          </a:p>
          <a:p>
            <a:pPr algn="r" eaLnBrk="1" hangingPunct="1">
              <a:lnSpc>
                <a:spcPct val="150000"/>
              </a:lnSpc>
              <a:spcBef>
                <a:spcPct val="0"/>
              </a:spcBef>
              <a:buFontTx/>
              <a:buNone/>
              <a:defRPr/>
            </a:pPr>
            <a:r>
              <a:rPr lang="ru-RU" altLang="de-DE" sz="1800" dirty="0" smtClean="0">
                <a:latin typeface="Calibri" panose="020F0502020204030204" pitchFamily="34" charset="0"/>
                <a:ea typeface="ＭＳ Ｐゴシック" panose="020B0600070205080204" pitchFamily="34" charset="-128"/>
              </a:rPr>
              <a:t>Федеральное министерство здравоохранения</a:t>
            </a:r>
            <a:r>
              <a:rPr lang="de-DE" altLang="de-DE" sz="1800" dirty="0" smtClean="0">
                <a:latin typeface="Calibri" panose="020F0502020204030204" pitchFamily="34" charset="0"/>
                <a:ea typeface="ＭＳ Ｐゴシック" panose="020B0600070205080204" pitchFamily="34" charset="-128"/>
              </a:rPr>
              <a:t>, 2010</a:t>
            </a:r>
          </a:p>
          <a:p>
            <a:pPr>
              <a:lnSpc>
                <a:spcPct val="150000"/>
              </a:lnSpc>
              <a:defRPr/>
            </a:pPr>
            <a:endParaRPr lang="de-DE" altLang="de-DE" dirty="0" smtClean="0">
              <a:latin typeface="Calibri" panose="020F0502020204030204" pitchFamily="34" charset="0"/>
              <a:ea typeface="ＭＳ Ｐゴシック" panose="020B0600070205080204" pitchFamily="34" charset="-128"/>
            </a:endParaRPr>
          </a:p>
        </p:txBody>
      </p:sp>
      <p:sp>
        <p:nvSpPr>
          <p:cNvPr id="32771"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6" name="Titel 1"/>
          <p:cNvSpPr txBox="1">
            <a:spLocks/>
          </p:cNvSpPr>
          <p:nvPr/>
        </p:nvSpPr>
        <p:spPr bwMode="auto">
          <a:xfrm>
            <a:off x="347663" y="190500"/>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sz="2800" kern="0" dirty="0" smtClean="0">
                <a:solidFill>
                  <a:schemeClr val="tx1"/>
                </a:solidFill>
                <a:latin typeface="Calibri" panose="020F0502020204030204" pitchFamily="34" charset="0"/>
                <a:ea typeface="ＭＳ Ｐゴシック" panose="020B0600070205080204" pitchFamily="34" charset="-128"/>
              </a:rPr>
              <a:t>4.</a:t>
            </a:r>
            <a:r>
              <a:rPr lang="ru-RU" altLang="de-DE" sz="2800" kern="0" dirty="0" smtClean="0">
                <a:solidFill>
                  <a:schemeClr val="tx1"/>
                </a:solidFill>
                <a:latin typeface="Calibri" panose="020F0502020204030204" pitchFamily="34" charset="0"/>
                <a:ea typeface="ＭＳ Ｐゴシック" panose="020B0600070205080204" pitchFamily="34" charset="-128"/>
              </a:rPr>
              <a:t> Научные исследования</a:t>
            </a:r>
            <a:r>
              <a:rPr lang="de-DE" altLang="de-DE" sz="2800" kern="0" dirty="0" smtClean="0">
                <a:solidFill>
                  <a:schemeClr val="tx1"/>
                </a:solidFill>
                <a:latin typeface="Calibri" panose="020F0502020204030204" pitchFamily="34" charset="0"/>
                <a:ea typeface="ＭＳ Ｐゴシック" panose="020B0600070205080204" pitchFamily="34" charset="-128"/>
              </a:rPr>
              <a:t> </a:t>
            </a:r>
            <a:r>
              <a:rPr lang="ru-RU" altLang="de-DE" sz="2800" kern="0" dirty="0">
                <a:solidFill>
                  <a:schemeClr val="tx1"/>
                </a:solidFill>
                <a:latin typeface="Calibri" panose="020F0502020204030204" pitchFamily="34" charset="0"/>
                <a:ea typeface="ＭＳ Ｐゴシック" panose="020B0600070205080204" pitchFamily="34" charset="-128"/>
              </a:rPr>
              <a:t>б</a:t>
            </a:r>
            <a:r>
              <a:rPr lang="de-DE" altLang="de-DE" sz="2800" kern="0" dirty="0" smtClean="0">
                <a:solidFill>
                  <a:schemeClr val="tx1"/>
                </a:solidFill>
                <a:latin typeface="Calibri" panose="020F0502020204030204" pitchFamily="34" charset="0"/>
                <a:ea typeface="ＭＳ Ｐゴシック" panose="020B0600070205080204" pitchFamily="34" charset="-128"/>
              </a:rPr>
              <a:t>) </a:t>
            </a:r>
            <a:r>
              <a:rPr lang="ru-RU" altLang="de-DE" sz="2800" kern="0" dirty="0" smtClean="0">
                <a:solidFill>
                  <a:schemeClr val="tx1"/>
                </a:solidFill>
                <a:latin typeface="Calibri" panose="020F0502020204030204" pitchFamily="34" charset="0"/>
                <a:ea typeface="ＭＳ Ｐゴシック" panose="020B0600070205080204" pitchFamily="34" charset="-128"/>
              </a:rPr>
              <a:t>Профилактика деменции </a:t>
            </a:r>
            <a:endParaRPr lang="de-DE" altLang="de-DE" sz="2800" kern="0" dirty="0" smtClean="0">
              <a:solidFill>
                <a:schemeClr val="tx1"/>
              </a:solidFill>
              <a:latin typeface="Calibri" panose="020F050202020403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6147"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1. </a:t>
            </a:r>
            <a:r>
              <a:rPr lang="ru-RU" altLang="de-DE" smtClean="0">
                <a:solidFill>
                  <a:schemeClr val="tx1"/>
                </a:solidFill>
                <a:latin typeface="Calibri" pitchFamily="34" charset="0"/>
                <a:ea typeface="ＭＳ Ｐゴシック" pitchFamily="34" charset="-128"/>
              </a:rPr>
              <a:t>Основы</a:t>
            </a:r>
            <a:r>
              <a:rPr lang="de-DE" altLang="de-DE" smtClean="0">
                <a:solidFill>
                  <a:schemeClr val="tx1"/>
                </a:solidFill>
                <a:latin typeface="Calibri" pitchFamily="34" charset="0"/>
                <a:ea typeface="ＭＳ Ｐゴシック" pitchFamily="34" charset="-128"/>
              </a:rPr>
              <a:t> – </a:t>
            </a:r>
            <a:r>
              <a:rPr lang="ru-RU" altLang="de-DE" smtClean="0">
                <a:solidFill>
                  <a:schemeClr val="tx1"/>
                </a:solidFill>
                <a:latin typeface="Calibri" pitchFamily="34" charset="0"/>
                <a:ea typeface="ＭＳ Ｐゴシック" pitchFamily="34" charset="-128"/>
              </a:rPr>
              <a:t>Деменция в Германии</a:t>
            </a:r>
            <a:endParaRPr lang="de-DE" altLang="de-DE" smtClean="0">
              <a:solidFill>
                <a:schemeClr val="tx1"/>
              </a:solidFill>
              <a:latin typeface="Calibri" pitchFamily="34" charset="0"/>
              <a:ea typeface="ＭＳ Ｐゴシック" pitchFamily="34" charset="-128"/>
            </a:endParaRPr>
          </a:p>
        </p:txBody>
      </p:sp>
      <p:sp>
        <p:nvSpPr>
          <p:cNvPr id="8" name="Rechteck 7"/>
          <p:cNvSpPr/>
          <p:nvPr/>
        </p:nvSpPr>
        <p:spPr>
          <a:xfrm>
            <a:off x="150813" y="1298575"/>
            <a:ext cx="8842375" cy="5232400"/>
          </a:xfrm>
          <a:prstGeom prst="rect">
            <a:avLst/>
          </a:prstGeom>
        </p:spPr>
        <p:txBody>
          <a:bodyPr>
            <a:spAutoFit/>
          </a:bodyPr>
          <a:lstStyle/>
          <a:p>
            <a:pPr marL="342900" indent="-342900" eaLnBrk="0" hangingPunct="0">
              <a:buFont typeface="Wingdings" panose="05000000000000000000" pitchFamily="2" charset="2"/>
              <a:buChar char="à"/>
              <a:defRPr/>
            </a:pPr>
            <a:r>
              <a:rPr lang="ru-RU" sz="2200" dirty="0">
                <a:latin typeface="Calibri" panose="020F0502020204030204" pitchFamily="34" charset="0"/>
                <a:sym typeface="Wingdings" panose="05000000000000000000" pitchFamily="2" charset="2"/>
              </a:rPr>
              <a:t>В настоящее время в Германии около</a:t>
            </a:r>
            <a:r>
              <a:rPr lang="de-DE" sz="2200" dirty="0">
                <a:latin typeface="Calibri" panose="020F0502020204030204" pitchFamily="34" charset="0"/>
                <a:sym typeface="Wingdings" panose="05000000000000000000" pitchFamily="2" charset="2"/>
              </a:rPr>
              <a:t> 1,5 </a:t>
            </a:r>
            <a:r>
              <a:rPr lang="ru-RU" sz="2200" dirty="0">
                <a:latin typeface="Calibri" panose="020F0502020204030204" pitchFamily="34" charset="0"/>
                <a:sym typeface="Wingdings" panose="05000000000000000000" pitchFamily="2" charset="2"/>
              </a:rPr>
              <a:t>млн. людей страдает деменцией</a:t>
            </a:r>
            <a:endParaRPr lang="de-DE" sz="2200" dirty="0">
              <a:latin typeface="Calibri" panose="020F0502020204030204" pitchFamily="34" charset="0"/>
              <a:sym typeface="Wingdings" panose="05000000000000000000" pitchFamily="2" charset="2"/>
            </a:endParaRPr>
          </a:p>
          <a:p>
            <a:pPr marL="342900" indent="-342900" eaLnBrk="0" hangingPunct="0">
              <a:buFont typeface="Wingdings" panose="05000000000000000000" pitchFamily="2" charset="2"/>
              <a:buChar char="à"/>
              <a:defRPr/>
            </a:pPr>
            <a:r>
              <a:rPr lang="ru-RU" sz="2200" dirty="0">
                <a:latin typeface="Calibri" panose="020F0502020204030204" pitchFamily="34" charset="0"/>
                <a:sym typeface="Wingdings" panose="05000000000000000000" pitchFamily="2" charset="2"/>
              </a:rPr>
              <a:t>Тенденция к увеличению числа людей, страдающих деменцией</a:t>
            </a:r>
            <a:endParaRPr lang="de-DE" sz="2200" dirty="0">
              <a:latin typeface="Calibri" panose="020F0502020204030204" pitchFamily="34" charset="0"/>
              <a:sym typeface="Wingdings" panose="05000000000000000000" pitchFamily="2" charset="2"/>
            </a:endParaRPr>
          </a:p>
          <a:p>
            <a:pPr eaLnBrk="0" hangingPunct="0">
              <a:defRPr/>
            </a:pPr>
            <a:endParaRPr lang="de-DE" sz="2400" dirty="0">
              <a:latin typeface="Calibri" panose="020F0502020204030204" pitchFamily="34" charset="0"/>
              <a:sym typeface="Wingdings" panose="05000000000000000000" pitchFamily="2" charset="2"/>
            </a:endParaRPr>
          </a:p>
          <a:p>
            <a:pPr eaLnBrk="0" hangingPunct="0">
              <a:defRPr/>
            </a:pPr>
            <a:r>
              <a:rPr lang="de-DE" sz="2000" i="1" dirty="0">
                <a:latin typeface="Calibri" panose="020F0502020204030204" pitchFamily="34" charset="0"/>
                <a:sym typeface="Wingdings" panose="05000000000000000000" pitchFamily="2" charset="2"/>
              </a:rPr>
              <a:t>Bickel, 2016</a:t>
            </a:r>
          </a:p>
          <a:p>
            <a:pPr marL="342900" indent="-342900" eaLnBrk="0" hangingPunct="0">
              <a:buFont typeface="Wingdings" panose="05000000000000000000" pitchFamily="2" charset="2"/>
              <a:buChar char="à"/>
              <a:defRPr/>
            </a:pPr>
            <a:endParaRPr lang="de-DE" sz="2400" dirty="0">
              <a:latin typeface="Calibri" panose="020F0502020204030204" pitchFamily="34" charset="0"/>
              <a:sym typeface="Wingdings" panose="05000000000000000000" pitchFamily="2" charset="2"/>
            </a:endParaRPr>
          </a:p>
          <a:p>
            <a:pPr marL="342900" indent="-342900" eaLnBrk="0" hangingPunct="0">
              <a:buFont typeface="Wingdings" panose="05000000000000000000" pitchFamily="2" charset="2"/>
              <a:buChar char="à"/>
              <a:defRPr/>
            </a:pPr>
            <a:r>
              <a:rPr lang="ru-RU" sz="2200" dirty="0">
                <a:latin typeface="Calibri" panose="020F0502020204030204" pitchFamily="34" charset="0"/>
                <a:sym typeface="Wingdings" panose="05000000000000000000" pitchFamily="2" charset="2"/>
              </a:rPr>
              <a:t>В Германии уход за </a:t>
            </a:r>
            <a:r>
              <a:rPr lang="de-DE" sz="2200" dirty="0">
                <a:latin typeface="Calibri" panose="020F0502020204030204" pitchFamily="34" charset="0"/>
                <a:sym typeface="Wingdings" panose="05000000000000000000" pitchFamily="2" charset="2"/>
              </a:rPr>
              <a:t>70-80 % </a:t>
            </a:r>
            <a:r>
              <a:rPr lang="ru-RU" sz="2200" dirty="0">
                <a:latin typeface="Calibri" panose="020F0502020204030204" pitchFamily="34" charset="0"/>
                <a:sym typeface="Wingdings" panose="05000000000000000000" pitchFamily="2" charset="2"/>
              </a:rPr>
              <a:t>людей с деменцией осуществляется на дому</a:t>
            </a:r>
            <a:r>
              <a:rPr lang="de-DE" sz="2200" dirty="0">
                <a:latin typeface="Calibri" panose="020F0502020204030204" pitchFamily="34" charset="0"/>
                <a:sym typeface="Wingdings" panose="05000000000000000000" pitchFamily="2" charset="2"/>
              </a:rPr>
              <a:t> </a:t>
            </a:r>
            <a:r>
              <a:rPr lang="ru-RU" sz="2200" dirty="0">
                <a:latin typeface="Calibri" panose="020F0502020204030204" pitchFamily="34" charset="0"/>
                <a:sym typeface="Wingdings" panose="05000000000000000000" pitchFamily="2" charset="2"/>
              </a:rPr>
              <a:t>супругами</a:t>
            </a:r>
            <a:r>
              <a:rPr lang="en-US" sz="2200" dirty="0">
                <a:latin typeface="Calibri" panose="020F0502020204030204" pitchFamily="34" charset="0"/>
                <a:sym typeface="Wingdings" panose="05000000000000000000" pitchFamily="2" charset="2"/>
              </a:rPr>
              <a:t>/</a:t>
            </a:r>
            <a:r>
              <a:rPr lang="ru-RU" sz="2200" dirty="0">
                <a:latin typeface="Calibri" panose="020F0502020204030204" pitchFamily="34" charset="0"/>
                <a:sym typeface="Wingdings" panose="05000000000000000000" pitchFamily="2" charset="2"/>
              </a:rPr>
              <a:t>партнерами</a:t>
            </a:r>
            <a:r>
              <a:rPr lang="de-DE" sz="2200" dirty="0">
                <a:latin typeface="Calibri" panose="020F0502020204030204" pitchFamily="34" charset="0"/>
                <a:sym typeface="Wingdings" panose="05000000000000000000" pitchFamily="2" charset="2"/>
              </a:rPr>
              <a:t> (</a:t>
            </a:r>
            <a:r>
              <a:rPr lang="ru-RU" sz="2200" dirty="0">
                <a:latin typeface="Calibri" panose="020F0502020204030204" pitchFamily="34" charset="0"/>
                <a:sym typeface="Wingdings" panose="05000000000000000000" pitchFamily="2" charset="2"/>
              </a:rPr>
              <a:t>около </a:t>
            </a:r>
            <a:r>
              <a:rPr lang="de-DE" sz="2200" dirty="0">
                <a:latin typeface="Calibri" panose="020F0502020204030204" pitchFamily="34" charset="0"/>
                <a:sym typeface="Wingdings" panose="05000000000000000000" pitchFamily="2" charset="2"/>
              </a:rPr>
              <a:t>40%), </a:t>
            </a:r>
            <a:r>
              <a:rPr lang="ru-RU" sz="2200" dirty="0">
                <a:latin typeface="Calibri" panose="020F0502020204030204" pitchFamily="34" charset="0"/>
                <a:sym typeface="Wingdings" panose="05000000000000000000" pitchFamily="2" charset="2"/>
              </a:rPr>
              <a:t>детьми</a:t>
            </a:r>
            <a:r>
              <a:rPr lang="de-DE" sz="2200" dirty="0">
                <a:latin typeface="Calibri" panose="020F0502020204030204" pitchFamily="34" charset="0"/>
                <a:sym typeface="Wingdings" panose="05000000000000000000" pitchFamily="2" charset="2"/>
              </a:rPr>
              <a:t> (</a:t>
            </a:r>
            <a:r>
              <a:rPr lang="ru-RU" sz="2200" dirty="0">
                <a:latin typeface="Calibri" panose="020F0502020204030204" pitchFamily="34" charset="0"/>
                <a:sym typeface="Wingdings" panose="05000000000000000000" pitchFamily="2" charset="2"/>
              </a:rPr>
              <a:t>около </a:t>
            </a:r>
            <a:r>
              <a:rPr lang="de-DE" sz="2200" dirty="0">
                <a:latin typeface="Calibri" panose="020F0502020204030204" pitchFamily="34" charset="0"/>
                <a:sym typeface="Wingdings" panose="05000000000000000000" pitchFamily="2" charset="2"/>
              </a:rPr>
              <a:t>30%)</a:t>
            </a:r>
            <a:r>
              <a:rPr lang="ru-RU" sz="2200" dirty="0">
                <a:latin typeface="Calibri" panose="020F0502020204030204" pitchFamily="34" charset="0"/>
                <a:sym typeface="Wingdings" panose="05000000000000000000" pitchFamily="2" charset="2"/>
              </a:rPr>
              <a:t>, друзьями или другими родственниками </a:t>
            </a:r>
            <a:r>
              <a:rPr lang="de-DE" sz="2200" dirty="0">
                <a:latin typeface="Calibri" panose="020F0502020204030204" pitchFamily="34" charset="0"/>
                <a:sym typeface="Wingdings" panose="05000000000000000000" pitchFamily="2" charset="2"/>
              </a:rPr>
              <a:t>(</a:t>
            </a:r>
            <a:r>
              <a:rPr lang="ru-RU" sz="2200" dirty="0">
                <a:latin typeface="Calibri" panose="020F0502020204030204" pitchFamily="34" charset="0"/>
                <a:sym typeface="Wingdings" panose="05000000000000000000" pitchFamily="2" charset="2"/>
              </a:rPr>
              <a:t>около </a:t>
            </a:r>
            <a:r>
              <a:rPr lang="de-DE" sz="2200" dirty="0">
                <a:latin typeface="Calibri" panose="020F0502020204030204" pitchFamily="34" charset="0"/>
                <a:sym typeface="Wingdings" panose="05000000000000000000" pitchFamily="2" charset="2"/>
              </a:rPr>
              <a:t>30%)</a:t>
            </a:r>
          </a:p>
          <a:p>
            <a:pPr marL="342900" indent="-342900" eaLnBrk="0" hangingPunct="0">
              <a:buFont typeface="Wingdings" panose="05000000000000000000" pitchFamily="2" charset="2"/>
              <a:buChar char="à"/>
              <a:defRPr/>
            </a:pPr>
            <a:r>
              <a:rPr lang="ru-RU" sz="2200" dirty="0">
                <a:latin typeface="Calibri" panose="020F0502020204030204" pitchFamily="34" charset="0"/>
                <a:sym typeface="Wingdings" panose="05000000000000000000" pitchFamily="2" charset="2"/>
              </a:rPr>
              <a:t>На протяжении заболевания часто прибегают к дополнительной помощи амбулаторной службы по уходу или службы по уходу в течение дня.</a:t>
            </a:r>
            <a:r>
              <a:rPr lang="de-DE" sz="2200" dirty="0">
                <a:latin typeface="Calibri" panose="020F0502020204030204" pitchFamily="34" charset="0"/>
                <a:sym typeface="Wingdings" panose="05000000000000000000" pitchFamily="2" charset="2"/>
              </a:rPr>
              <a:t> </a:t>
            </a:r>
          </a:p>
          <a:p>
            <a:pPr eaLnBrk="0" hangingPunct="0">
              <a:defRPr/>
            </a:pPr>
            <a:endParaRPr lang="de-DE" sz="2400" dirty="0">
              <a:latin typeface="Calibri" panose="020F0502020204030204" pitchFamily="34" charset="0"/>
              <a:sym typeface="Wingdings" panose="05000000000000000000" pitchFamily="2" charset="2"/>
            </a:endParaRPr>
          </a:p>
          <a:p>
            <a:pPr eaLnBrk="0" hangingPunct="0">
              <a:defRPr/>
            </a:pPr>
            <a:r>
              <a:rPr lang="ru-RU" sz="2000" i="1" dirty="0">
                <a:latin typeface="Calibri" panose="020F0502020204030204" pitchFamily="34" charset="0"/>
                <a:sym typeface="Wingdings" panose="05000000000000000000" pitchFamily="2" charset="2"/>
              </a:rPr>
              <a:t>Федеральное Министерство здравоохранения</a:t>
            </a:r>
            <a:r>
              <a:rPr lang="de-DE" sz="2000" i="1" dirty="0">
                <a:latin typeface="Calibri" panose="020F0502020204030204" pitchFamily="34" charset="0"/>
                <a:sym typeface="Wingdings" panose="05000000000000000000" pitchFamily="2" charset="2"/>
              </a:rPr>
              <a:t>, 2016, </a:t>
            </a:r>
            <a:r>
              <a:rPr lang="ru-RU" sz="2000" i="1" dirty="0">
                <a:latin typeface="Calibri" panose="020F0502020204030204" pitchFamily="34" charset="0"/>
                <a:sym typeface="Wingdings" panose="05000000000000000000" pitchFamily="2" charset="2"/>
              </a:rPr>
              <a:t>Отчет по уходу № </a:t>
            </a:r>
            <a:r>
              <a:rPr lang="de-DE" sz="2000" i="1" dirty="0">
                <a:latin typeface="Calibri" panose="020F0502020204030204" pitchFamily="34" charset="0"/>
                <a:sym typeface="Wingdings" panose="05000000000000000000" pitchFamily="2" charset="2"/>
              </a:rPr>
              <a:t>6</a:t>
            </a:r>
          </a:p>
          <a:p>
            <a:pPr marL="342900" indent="-342900" eaLnBrk="0" hangingPunct="0">
              <a:buFont typeface="Wingdings" panose="05000000000000000000" pitchFamily="2" charset="2"/>
              <a:buChar char="à"/>
              <a:defRPr/>
            </a:pPr>
            <a:endParaRPr lang="de-DE" sz="2400"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0" name="Ovale Legende 19"/>
          <p:cNvSpPr/>
          <p:nvPr/>
        </p:nvSpPr>
        <p:spPr bwMode="auto">
          <a:xfrm>
            <a:off x="355600" y="5740400"/>
            <a:ext cx="3548063" cy="576263"/>
          </a:xfrm>
          <a:prstGeom prst="wedgeEllipseCallout">
            <a:avLst/>
          </a:prstGeom>
          <a:solidFill>
            <a:schemeClr val="bg2">
              <a:lumMod val="40000"/>
              <a:lumOff val="60000"/>
            </a:schemeClr>
          </a:solidFill>
          <a:ln algn="ctr" cap="flat" cmpd="sng" w="9525">
            <a:noFill/>
            <a:prstDash val="solid"/>
            <a:round/>
            <a:headEnd len="med" type="none" w="med"/>
            <a:tailEnd len="med" type="none" w="med"/>
          </a:ln>
          <a:effectLst/>
        </p:spPr>
        <p:txBody>
          <a:bodyPr/>
          <a:lstStyle/>
          <a:p>
            <a:pPr defTabSz="863600">
              <a:defRPr/>
            </a:pPr>
            <a:endParaRPr lang="de-DE"/>
          </a:p>
        </p:txBody>
      </p:sp>
      <p:pic>
        <p:nvPicPr>
          <p:cNvPr id="7171" name="Picture 2"/>
          <p:cNvPicPr>
            <a:picLocks noChangeArrowheads="1" noChangeAspect="1"/>
          </p:cNvPicPr>
          <p:nvPr/>
        </p:nvPicPr>
        <p:blipFill>
          <a:blip r:embed="rId3">
            <a:extLst>
              <a:ext uri="{28A0092B-C50C-407E-A947-70E740481C1C}">
                <a14:useLocalDpi xmlns:a14="http://schemas.microsoft.com/office/drawing/2010/main" val="0"/>
              </a:ext>
            </a:extLst>
          </a:blip>
          <a:stretch>
            <a:fillRect/>
          </a:stretch>
        </p:blipFill>
        <p:spPr bwMode="auto">
          <a:xfrm>
            <a:off x="355600" y="914400"/>
            <a:ext cx="8531225" cy="4849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2" name="Textfeld 2"/>
          <p:cNvSpPr txBox="1">
            <a:spLocks noChangeArrowheads="1"/>
          </p:cNvSpPr>
          <p:nvPr/>
        </p:nvSpPr>
        <p:spPr bwMode="auto">
          <a:xfrm>
            <a:off x="5124450" y="5991225"/>
            <a:ext cx="37623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de-DE" sz="1200">
                <a:latin charset="0" pitchFamily="34" typeface="Calibri"/>
                <a:cs charset="0" typeface="Arial"/>
              </a:rPr>
              <a:t>Modifiziert nach Jack et al., Lancet Neurol. 2013</a:t>
            </a:r>
          </a:p>
        </p:txBody>
      </p:sp>
      <p:sp>
        <p:nvSpPr>
          <p:cNvPr id="7173" name="Textfeld 3"/>
          <p:cNvSpPr txBox="1">
            <a:spLocks noChangeArrowheads="1"/>
          </p:cNvSpPr>
          <p:nvPr/>
        </p:nvSpPr>
        <p:spPr bwMode="auto">
          <a:xfrm>
            <a:off x="2084388" y="1144588"/>
            <a:ext cx="141605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de-DE" sz="1400">
                <a:latin charset="0" pitchFamily="34" typeface="Calibri"/>
                <a:cs charset="0" typeface="Arial"/>
              </a:rPr>
              <a:t>A</a:t>
            </a:r>
            <a:r>
              <a:rPr altLang="de-DE" lang="el-GR" sz="1400">
                <a:latin charset="0" pitchFamily="34" typeface="Calibri"/>
                <a:cs charset="0" typeface="Arial"/>
              </a:rPr>
              <a:t>β</a:t>
            </a:r>
            <a:r>
              <a:rPr altLang="de-DE" baseline="-25000" lang="de-DE" sz="1400">
                <a:latin charset="0" pitchFamily="34" typeface="Calibri"/>
                <a:cs charset="0" typeface="Arial"/>
              </a:rPr>
              <a:t>1-42</a:t>
            </a:r>
            <a:r>
              <a:rPr altLang="de-DE" lang="de-DE" sz="1400">
                <a:latin charset="0" pitchFamily="34" typeface="Calibri"/>
                <a:cs charset="0" typeface="Arial"/>
              </a:rPr>
              <a:t> </a:t>
            </a:r>
            <a:r>
              <a:rPr altLang="de-DE" lang="ru-RU" sz="1400">
                <a:latin charset="0" pitchFamily="34" typeface="Calibri"/>
                <a:cs charset="0" typeface="Arial"/>
              </a:rPr>
              <a:t>протеин</a:t>
            </a:r>
            <a:r>
              <a:rPr altLang="de-DE" lang="de-DE" sz="1400">
                <a:cs charset="0" typeface="Arial"/>
              </a:rPr>
              <a:t> ↓</a:t>
            </a:r>
          </a:p>
        </p:txBody>
      </p:sp>
      <p:sp>
        <p:nvSpPr>
          <p:cNvPr id="7174" name="Textfeld 14"/>
          <p:cNvSpPr txBox="1">
            <a:spLocks noChangeArrowheads="1"/>
          </p:cNvSpPr>
          <p:nvPr/>
        </p:nvSpPr>
        <p:spPr bwMode="auto">
          <a:xfrm>
            <a:off x="2065338" y="1412875"/>
            <a:ext cx="1601787"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ru-RU" sz="1400">
                <a:latin charset="0" pitchFamily="34" typeface="Calibri"/>
                <a:cs charset="0" typeface="Arial"/>
              </a:rPr>
              <a:t>тау протеин</a:t>
            </a:r>
            <a:r>
              <a:rPr altLang="de-DE" lang="de-DE" sz="1400">
                <a:latin charset="0" pitchFamily="34" typeface="Calibri"/>
                <a:cs charset="0" typeface="Arial"/>
              </a:rPr>
              <a:t>↑</a:t>
            </a:r>
          </a:p>
        </p:txBody>
      </p:sp>
      <p:sp>
        <p:nvSpPr>
          <p:cNvPr id="7175" name="Textfeld 14"/>
          <p:cNvSpPr txBox="1">
            <a:spLocks noChangeArrowheads="1"/>
          </p:cNvSpPr>
          <p:nvPr/>
        </p:nvSpPr>
        <p:spPr bwMode="auto">
          <a:xfrm>
            <a:off x="3667125" y="1476375"/>
            <a:ext cx="1533525" cy="174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endParaRPr altLang="de-DE" lang="de-DE" sz="1400">
              <a:cs charset="0" typeface="Arial"/>
            </a:endParaRPr>
          </a:p>
        </p:txBody>
      </p:sp>
      <p:sp>
        <p:nvSpPr>
          <p:cNvPr id="7176" name="Textfeld 14"/>
          <p:cNvSpPr txBox="1">
            <a:spLocks noChangeArrowheads="1"/>
          </p:cNvSpPr>
          <p:nvPr/>
        </p:nvSpPr>
        <p:spPr bwMode="auto">
          <a:xfrm>
            <a:off x="3657600" y="1597025"/>
            <a:ext cx="923925" cy="123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endParaRPr altLang="de-DE" lang="de-DE" sz="1400">
              <a:cs charset="0" typeface="Arial"/>
            </a:endParaRPr>
          </a:p>
        </p:txBody>
      </p:sp>
      <p:sp>
        <p:nvSpPr>
          <p:cNvPr id="7177" name="Textfeld 15"/>
          <p:cNvSpPr txBox="1">
            <a:spLocks noChangeArrowheads="1"/>
          </p:cNvSpPr>
          <p:nvPr/>
        </p:nvSpPr>
        <p:spPr bwMode="auto">
          <a:xfrm>
            <a:off x="2065338" y="1655763"/>
            <a:ext cx="2054225" cy="738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ru-RU" sz="1400">
                <a:latin charset="0" pitchFamily="34" typeface="Calibri"/>
                <a:cs charset="0" typeface="Arial"/>
              </a:rPr>
              <a:t>атрофия</a:t>
            </a:r>
            <a:endParaRPr altLang="de-DE" lang="de-DE" sz="1400">
              <a:latin charset="0" pitchFamily="34" typeface="Calibri"/>
              <a:cs charset="0" typeface="Arial"/>
            </a:endParaRPr>
          </a:p>
          <a:p>
            <a:pPr eaLnBrk="1" hangingPunct="1">
              <a:spcBef>
                <a:spcPct val="0"/>
              </a:spcBef>
              <a:buFontTx/>
              <a:buNone/>
            </a:pPr>
            <a:r>
              <a:rPr altLang="de-DE" lang="ru-RU" sz="1400">
                <a:latin charset="0" pitchFamily="34" typeface="Calibri"/>
                <a:cs charset="0" typeface="Arial"/>
              </a:rPr>
              <a:t>память</a:t>
            </a:r>
            <a:endParaRPr altLang="de-DE" lang="de-DE" sz="1400">
              <a:latin charset="0" pitchFamily="34" typeface="Calibri"/>
              <a:cs charset="0" typeface="Arial"/>
            </a:endParaRPr>
          </a:p>
          <a:p>
            <a:pPr eaLnBrk="1" hangingPunct="1">
              <a:spcBef>
                <a:spcPct val="0"/>
              </a:spcBef>
              <a:buFontTx/>
              <a:buNone/>
            </a:pPr>
            <a:r>
              <a:rPr altLang="de-DE" lang="ru-RU" sz="1400">
                <a:latin charset="0" pitchFamily="34" typeface="Calibri"/>
                <a:cs charset="0" typeface="Arial"/>
              </a:rPr>
              <a:t>клинические симптомы </a:t>
            </a:r>
            <a:endParaRPr altLang="de-DE" lang="de-DE" sz="1400">
              <a:latin charset="0" pitchFamily="34" typeface="Calibri"/>
              <a:cs charset="0" typeface="Arial"/>
            </a:endParaRPr>
          </a:p>
        </p:txBody>
      </p:sp>
      <p:sp>
        <p:nvSpPr>
          <p:cNvPr id="7178"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7179" name="Titel 1"/>
          <p:cNvSpPr>
            <a:spLocks noGrp="1"/>
          </p:cNvSpPr>
          <p:nvPr>
            <p:ph type="title"/>
          </p:nvPr>
        </p:nvSpPr>
        <p:spPr/>
        <p:txBody>
          <a:bodyPr/>
          <a:lstStyle/>
          <a:p>
            <a:r>
              <a:rPr altLang="de-DE" lang="de-DE" smtClean="0">
                <a:solidFill>
                  <a:schemeClr val="tx1"/>
                </a:solidFill>
                <a:latin charset="0" pitchFamily="34" typeface="Calibri"/>
                <a:ea charset="-128" pitchFamily="34" typeface="ＭＳ Ｐゴシック"/>
              </a:rPr>
              <a:t>1. </a:t>
            </a:r>
            <a:r>
              <a:rPr altLang="de-DE" lang="ru-RU" smtClean="0">
                <a:solidFill>
                  <a:schemeClr val="tx1"/>
                </a:solidFill>
                <a:latin charset="0" pitchFamily="34" typeface="Calibri"/>
                <a:ea charset="-128" pitchFamily="34" typeface="ＭＳ Ｐゴシック"/>
              </a:rPr>
              <a:t>Основы</a:t>
            </a:r>
            <a:r>
              <a:rPr altLang="de-DE" lang="de-DE" smtClean="0">
                <a:solidFill>
                  <a:schemeClr val="tx1"/>
                </a:solidFill>
                <a:latin charset="0" pitchFamily="34" typeface="Calibri"/>
                <a:ea charset="-128" pitchFamily="34" typeface="ＭＳ Ｐゴシック"/>
              </a:rPr>
              <a:t> – </a:t>
            </a:r>
            <a:r>
              <a:rPr altLang="de-DE" lang="ru-RU" smtClean="0">
                <a:solidFill>
                  <a:schemeClr val="tx1"/>
                </a:solidFill>
                <a:latin charset="0" pitchFamily="34" typeface="Calibri"/>
                <a:ea charset="-128" pitchFamily="34" typeface="ＭＳ Ｐゴシック"/>
              </a:rPr>
              <a:t>Стадии</a:t>
            </a:r>
            <a:r>
              <a:rPr altLang="de-DE" lang="de-DE" smtClean="0">
                <a:solidFill>
                  <a:schemeClr val="tx1"/>
                </a:solidFill>
                <a:latin charset="0" pitchFamily="34" typeface="Calibri"/>
                <a:ea charset="-128" pitchFamily="34" typeface="ＭＳ Ｐゴシック"/>
              </a:rPr>
              <a:t> </a:t>
            </a:r>
            <a:r>
              <a:rPr altLang="de-DE" lang="ru-RU" smtClean="0">
                <a:solidFill>
                  <a:schemeClr val="tx1"/>
                </a:solidFill>
                <a:latin charset="0" pitchFamily="34" typeface="Calibri"/>
                <a:ea charset="-128" pitchFamily="34" typeface="ＭＳ Ｐゴシック"/>
              </a:rPr>
              <a:t>болезни Альцгеймера</a:t>
            </a:r>
            <a:r>
              <a:rPr altLang="de-DE" lang="de-DE" smtClean="0">
                <a:solidFill>
                  <a:schemeClr val="tx1"/>
                </a:solidFill>
                <a:latin charset="0" pitchFamily="34" typeface="Calibri"/>
                <a:ea charset="-128" pitchFamily="34" typeface="ＭＳ Ｐゴシック"/>
              </a:rPr>
              <a:t> </a:t>
            </a:r>
          </a:p>
        </p:txBody>
      </p:sp>
      <p:sp>
        <p:nvSpPr>
          <p:cNvPr id="7180" name="Textfeld 14"/>
          <p:cNvSpPr txBox="1">
            <a:spLocks noChangeArrowheads="1"/>
          </p:cNvSpPr>
          <p:nvPr/>
        </p:nvSpPr>
        <p:spPr bwMode="auto">
          <a:xfrm>
            <a:off x="2743200" y="5040313"/>
            <a:ext cx="1601788"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ru-RU" sz="1400">
                <a:latin charset="0" pitchFamily="34" typeface="Calibri"/>
                <a:cs charset="0" typeface="Arial"/>
              </a:rPr>
              <a:t>здоровые</a:t>
            </a:r>
            <a:endParaRPr altLang="de-DE" lang="de-DE" sz="1400">
              <a:latin charset="0" pitchFamily="34" typeface="Calibri"/>
              <a:cs charset="0" typeface="Arial"/>
            </a:endParaRPr>
          </a:p>
        </p:txBody>
      </p:sp>
      <p:sp>
        <p:nvSpPr>
          <p:cNvPr id="7181" name="Textfeld 14"/>
          <p:cNvSpPr txBox="1">
            <a:spLocks noChangeArrowheads="1"/>
          </p:cNvSpPr>
          <p:nvPr/>
        </p:nvSpPr>
        <p:spPr bwMode="auto">
          <a:xfrm>
            <a:off x="5656263" y="5040313"/>
            <a:ext cx="1284287"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de-DE" sz="1400">
                <a:latin charset="0" pitchFamily="34" typeface="Calibri"/>
                <a:cs charset="0" typeface="Arial"/>
              </a:rPr>
              <a:t>MCI</a:t>
            </a:r>
          </a:p>
        </p:txBody>
      </p:sp>
      <p:sp>
        <p:nvSpPr>
          <p:cNvPr id="7182" name="Textfeld 14"/>
          <p:cNvSpPr txBox="1">
            <a:spLocks noChangeArrowheads="1"/>
          </p:cNvSpPr>
          <p:nvPr/>
        </p:nvSpPr>
        <p:spPr bwMode="auto">
          <a:xfrm>
            <a:off x="1079500" y="5794375"/>
            <a:ext cx="2463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de-DE" sz="1400">
                <a:latin charset="0" pitchFamily="34" typeface="Calibri"/>
                <a:cs charset="0" typeface="Arial"/>
              </a:rPr>
              <a:t>MCI = </a:t>
            </a:r>
            <a:r>
              <a:rPr altLang="de-DE" lang="ru-RU" sz="1400">
                <a:latin charset="0" pitchFamily="34" typeface="Calibri"/>
                <a:cs charset="0" typeface="Arial"/>
              </a:rPr>
              <a:t>легкое когнитивное</a:t>
            </a:r>
            <a:r>
              <a:rPr altLang="de-DE" lang="de-DE" sz="1400">
                <a:latin charset="0" pitchFamily="34" typeface="Calibri"/>
                <a:cs charset="0" typeface="Arial"/>
              </a:rPr>
              <a:t> </a:t>
            </a:r>
            <a:r>
              <a:rPr altLang="de-DE" lang="ru-RU" sz="1400">
                <a:latin charset="0" pitchFamily="34" typeface="Calibri"/>
                <a:cs charset="0" typeface="Arial"/>
              </a:rPr>
              <a:t>нарушение</a:t>
            </a:r>
            <a:endParaRPr altLang="de-DE" lang="de-DE" sz="1400">
              <a:latin charset="0" pitchFamily="34" typeface="Calibri"/>
              <a:cs charset="0" typeface="Arial"/>
            </a:endParaRPr>
          </a:p>
        </p:txBody>
      </p:sp>
      <p:sp>
        <p:nvSpPr>
          <p:cNvPr id="7183" name="Textfeld 14"/>
          <p:cNvSpPr txBox="1">
            <a:spLocks noChangeArrowheads="1"/>
          </p:cNvSpPr>
          <p:nvPr/>
        </p:nvSpPr>
        <p:spPr bwMode="auto">
          <a:xfrm>
            <a:off x="7089775" y="5040313"/>
            <a:ext cx="12827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eaLnBrk="1" hangingPunct="1">
              <a:spcBef>
                <a:spcPct val="0"/>
              </a:spcBef>
              <a:buFontTx/>
              <a:buNone/>
            </a:pPr>
            <a:r>
              <a:rPr altLang="de-DE" lang="ru-RU" sz="1400">
                <a:latin charset="0" pitchFamily="34" typeface="Calibri"/>
                <a:cs charset="0" typeface="Arial"/>
              </a:rPr>
              <a:t>деменция</a:t>
            </a:r>
            <a:endParaRPr altLang="de-DE" lang="de-DE" sz="1400">
              <a:latin charset="0" pitchFamily="34" typeface="Calibri"/>
              <a:cs charset="0" typeface="Arial"/>
            </a:endParaRPr>
          </a:p>
        </p:txBody>
      </p:sp>
      <p:sp>
        <p:nvSpPr>
          <p:cNvPr id="7184" name="Textfeld 14"/>
          <p:cNvSpPr txBox="1">
            <a:spLocks noChangeArrowheads="1"/>
          </p:cNvSpPr>
          <p:nvPr/>
        </p:nvSpPr>
        <p:spPr bwMode="auto">
          <a:xfrm rot="5400000">
            <a:off x="-174624" y="3062287"/>
            <a:ext cx="19431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algn="ctr" eaLnBrk="1" hangingPunct="1">
              <a:spcBef>
                <a:spcPct val="0"/>
              </a:spcBef>
              <a:buFontTx/>
              <a:buNone/>
            </a:pPr>
            <a:r>
              <a:rPr altLang="de-DE" lang="ru-RU" sz="1400">
                <a:latin charset="0" pitchFamily="34" typeface="Calibri"/>
                <a:cs charset="0" typeface="Arial"/>
              </a:rPr>
              <a:t>биомаркеры</a:t>
            </a:r>
            <a:endParaRPr altLang="de-DE" lang="de-DE" sz="1400">
              <a:latin charset="0" pitchFamily="34" typeface="Calibri"/>
              <a:cs charset="0" typeface="Arial"/>
            </a:endParaRPr>
          </a:p>
        </p:txBody>
      </p:sp>
      <p:sp>
        <p:nvSpPr>
          <p:cNvPr id="7185" name="Textfeld 14"/>
          <p:cNvSpPr txBox="1">
            <a:spLocks noChangeArrowheads="1"/>
          </p:cNvSpPr>
          <p:nvPr/>
        </p:nvSpPr>
        <p:spPr bwMode="auto">
          <a:xfrm>
            <a:off x="4498975" y="5402263"/>
            <a:ext cx="1601788"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charset="0" typeface="Arial"/>
                <a:ea charset="-128" pitchFamily="34" typeface="ＭＳ Ｐゴシック"/>
              </a:defRPr>
            </a:lvl1pPr>
            <a:lvl2pPr eaLnBrk="0" hangingPunct="0" indent="-285750" marL="742950">
              <a:spcBef>
                <a:spcPct val="20000"/>
              </a:spcBef>
              <a:buChar char="–"/>
              <a:defRPr sz="2400">
                <a:solidFill>
                  <a:schemeClr val="tx1"/>
                </a:solidFill>
                <a:latin charset="0" typeface="Arial"/>
                <a:ea charset="-128" pitchFamily="34" typeface="ＭＳ Ｐゴシック"/>
              </a:defRPr>
            </a:lvl2pPr>
            <a:lvl3pPr eaLnBrk="0" hangingPunct="0" indent="-228600" marL="1143000">
              <a:spcBef>
                <a:spcPct val="20000"/>
              </a:spcBef>
              <a:buChar char="•"/>
              <a:defRPr sz="2400">
                <a:solidFill>
                  <a:schemeClr val="tx1"/>
                </a:solidFill>
                <a:latin charset="0" typeface="Arial"/>
                <a:ea charset="-128" pitchFamily="34" typeface="ＭＳ Ｐゴシック"/>
              </a:defRPr>
            </a:lvl3pPr>
            <a:lvl4pPr eaLnBrk="0" hangingPunct="0" indent="-228600" marL="1600200">
              <a:spcBef>
                <a:spcPct val="20000"/>
              </a:spcBef>
              <a:buChar char="–"/>
              <a:defRPr sz="2000">
                <a:solidFill>
                  <a:schemeClr val="tx1"/>
                </a:solidFill>
                <a:latin charset="0" typeface="Arial"/>
                <a:ea charset="-128" pitchFamily="34" typeface="ＭＳ Ｐゴシック"/>
              </a:defRPr>
            </a:lvl4pPr>
            <a:lvl5pPr eaLnBrk="0" hangingPunct="0" indent="-228600" marL="2057400">
              <a:spcBef>
                <a:spcPct val="20000"/>
              </a:spcBef>
              <a:buChar char="»"/>
              <a:defRPr sz="2000">
                <a:solidFill>
                  <a:schemeClr val="tx1"/>
                </a:solidFill>
                <a:latin charset="0" typeface="Arial"/>
                <a:ea charset="-128" pitchFamily="34" typeface="ＭＳ Ｐゴシック"/>
              </a:defRPr>
            </a:lvl5pPr>
            <a:lvl6pPr eaLnBrk="0" fontAlgn="base" hangingPunct="0" indent="-228600" marL="2514600">
              <a:spcBef>
                <a:spcPct val="20000"/>
              </a:spcBef>
              <a:spcAft>
                <a:spcPct val="0"/>
              </a:spcAft>
              <a:buChar char="»"/>
              <a:defRPr sz="2000">
                <a:solidFill>
                  <a:schemeClr val="tx1"/>
                </a:solidFill>
                <a:latin charset="0" typeface="Arial"/>
                <a:ea charset="-128" pitchFamily="34" typeface="ＭＳ Ｐゴシック"/>
              </a:defRPr>
            </a:lvl6pPr>
            <a:lvl7pPr eaLnBrk="0" fontAlgn="base" hangingPunct="0" indent="-228600" marL="2971800">
              <a:spcBef>
                <a:spcPct val="20000"/>
              </a:spcBef>
              <a:spcAft>
                <a:spcPct val="0"/>
              </a:spcAft>
              <a:buChar char="»"/>
              <a:defRPr sz="2000">
                <a:solidFill>
                  <a:schemeClr val="tx1"/>
                </a:solidFill>
                <a:latin charset="0" typeface="Arial"/>
                <a:ea charset="-128" pitchFamily="34" typeface="ＭＳ Ｐゴシック"/>
              </a:defRPr>
            </a:lvl7pPr>
            <a:lvl8pPr eaLnBrk="0" fontAlgn="base" hangingPunct="0" indent="-228600" marL="3429000">
              <a:spcBef>
                <a:spcPct val="20000"/>
              </a:spcBef>
              <a:spcAft>
                <a:spcPct val="0"/>
              </a:spcAft>
              <a:buChar char="»"/>
              <a:defRPr sz="2000">
                <a:solidFill>
                  <a:schemeClr val="tx1"/>
                </a:solidFill>
                <a:latin charset="0" typeface="Arial"/>
                <a:ea charset="-128" pitchFamily="34" typeface="ＭＳ Ｐゴシック"/>
              </a:defRPr>
            </a:lvl8pPr>
            <a:lvl9pPr eaLnBrk="0" fontAlgn="base" hangingPunct="0" indent="-228600" marL="3886200">
              <a:spcBef>
                <a:spcPct val="20000"/>
              </a:spcBef>
              <a:spcAft>
                <a:spcPct val="0"/>
              </a:spcAft>
              <a:buChar char="»"/>
              <a:defRPr sz="2000">
                <a:solidFill>
                  <a:schemeClr val="tx1"/>
                </a:solidFill>
                <a:latin charset="0" typeface="Arial"/>
                <a:ea charset="-128" pitchFamily="34" typeface="ＭＳ Ｐゴシック"/>
              </a:defRPr>
            </a:lvl9pPr>
          </a:lstStyle>
          <a:p>
            <a:pPr algn="ctr" eaLnBrk="1" hangingPunct="1">
              <a:spcBef>
                <a:spcPct val="0"/>
              </a:spcBef>
              <a:buFontTx/>
              <a:buNone/>
            </a:pPr>
            <a:r>
              <a:rPr altLang="de-DE" lang="ru-RU" sz="1400">
                <a:latin charset="0" pitchFamily="34" typeface="Calibri"/>
                <a:cs charset="0" typeface="Arial"/>
              </a:rPr>
              <a:t>стадия болезни </a:t>
            </a:r>
            <a:endParaRPr altLang="de-DE" lang="de-DE" sz="1400">
              <a:latin charset="0" pitchFamily="34" typeface="Calibri"/>
              <a:cs charset="0" typeface="Arial"/>
            </a:endParaRPr>
          </a:p>
        </p:txBody>
      </p:sp>
    </p:spTree>
  </p:cSld>
  <p:clrMapOvr>
    <a:masterClrMapping/>
  </p:clrMapOvr>
  <p:timing>
    <p:tnLst>
      <p:par>
        <p:cTn dur="indefinite" id="1" nodeType="tmRoot" restart="never"/>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bwMode="auto">
          <a:xfrm>
            <a:off x="3859213" y="2654300"/>
            <a:ext cx="1168400" cy="962025"/>
          </a:xfrm>
          <a:prstGeom prst="ellipse">
            <a:avLst/>
          </a:prstGeom>
          <a:solidFill>
            <a:schemeClr val="accent5">
              <a:lumMod val="90000"/>
            </a:schemeClr>
          </a:solidFill>
          <a:ln w="9525" cap="flat" cmpd="sng" algn="ctr">
            <a:noFill/>
            <a:prstDash val="solid"/>
            <a:round/>
            <a:headEnd type="none" w="med" len="med"/>
            <a:tailEnd type="none" w="med" len="med"/>
          </a:ln>
          <a:effectLst/>
        </p:spPr>
        <p:txBody>
          <a:bodyPr/>
          <a:lstStyle/>
          <a:p>
            <a:pPr algn="ctr" defTabSz="863600">
              <a:defRPr/>
            </a:pPr>
            <a:r>
              <a:rPr lang="de-DE" sz="4000" b="1" dirty="0">
                <a:latin typeface="Calibri" panose="020F0502020204030204" pitchFamily="34" charset="0"/>
                <a:ea typeface="+mn-ea"/>
              </a:rPr>
              <a:t>?</a:t>
            </a:r>
          </a:p>
        </p:txBody>
      </p:sp>
      <p:cxnSp>
        <p:nvCxnSpPr>
          <p:cNvPr id="8" name="Gerade Verbindung mit Pfeil 7"/>
          <p:cNvCxnSpPr/>
          <p:nvPr/>
        </p:nvCxnSpPr>
        <p:spPr>
          <a:xfrm>
            <a:off x="971550" y="5443538"/>
            <a:ext cx="7704138" cy="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0" name="Freihandform 19"/>
          <p:cNvSpPr/>
          <p:nvPr/>
        </p:nvSpPr>
        <p:spPr>
          <a:xfrm>
            <a:off x="971550" y="2060575"/>
            <a:ext cx="6761163" cy="3313113"/>
          </a:xfrm>
          <a:custGeom>
            <a:avLst/>
            <a:gdLst>
              <a:gd name="connsiteX0" fmla="*/ 0 w 8138160"/>
              <a:gd name="connsiteY0" fmla="*/ 0 h 3611880"/>
              <a:gd name="connsiteX1" fmla="*/ 2935224 w 8138160"/>
              <a:gd name="connsiteY1" fmla="*/ 329184 h 3611880"/>
              <a:gd name="connsiteX2" fmla="*/ 4370832 w 8138160"/>
              <a:gd name="connsiteY2" fmla="*/ 1691640 h 3611880"/>
              <a:gd name="connsiteX3" fmla="*/ 7278624 w 8138160"/>
              <a:gd name="connsiteY3" fmla="*/ 3236976 h 3611880"/>
              <a:gd name="connsiteX4" fmla="*/ 8138160 w 8138160"/>
              <a:gd name="connsiteY4" fmla="*/ 3611880 h 3611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8160" h="3611880">
                <a:moveTo>
                  <a:pt x="0" y="0"/>
                </a:moveTo>
                <a:cubicBezTo>
                  <a:pt x="1103376" y="23622"/>
                  <a:pt x="2206752" y="47244"/>
                  <a:pt x="2935224" y="329184"/>
                </a:cubicBezTo>
                <a:cubicBezTo>
                  <a:pt x="3663696" y="611124"/>
                  <a:pt x="3646932" y="1207008"/>
                  <a:pt x="4370832" y="1691640"/>
                </a:cubicBezTo>
                <a:cubicBezTo>
                  <a:pt x="5094732" y="2176272"/>
                  <a:pt x="6650736" y="2916936"/>
                  <a:pt x="7278624" y="3236976"/>
                </a:cubicBezTo>
                <a:cubicBezTo>
                  <a:pt x="7906512" y="3557016"/>
                  <a:pt x="8022336" y="3584448"/>
                  <a:pt x="8138160" y="3611880"/>
                </a:cubicBezTo>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23" name="Gerade Verbindung 22"/>
          <p:cNvCxnSpPr/>
          <p:nvPr/>
        </p:nvCxnSpPr>
        <p:spPr>
          <a:xfrm>
            <a:off x="971550" y="3357563"/>
            <a:ext cx="7345363"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8199" name="Textfeld 26"/>
          <p:cNvSpPr txBox="1">
            <a:spLocks noChangeArrowheads="1"/>
          </p:cNvSpPr>
          <p:nvPr/>
        </p:nvSpPr>
        <p:spPr bwMode="auto">
          <a:xfrm>
            <a:off x="4392613" y="5586413"/>
            <a:ext cx="8636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latin typeface="Calibri" panose="020F0502020204030204" pitchFamily="34" charset="0"/>
                <a:ea typeface="+mn-ea"/>
                <a:cs typeface="Calibri" pitchFamily="34" charset="0"/>
              </a:rPr>
              <a:t>время</a:t>
            </a:r>
            <a:endParaRPr lang="de-DE" altLang="de-DE" b="1" dirty="0" smtClean="0">
              <a:latin typeface="Calibri" panose="020F0502020204030204" pitchFamily="34" charset="0"/>
              <a:ea typeface="+mn-ea"/>
              <a:cs typeface="Calibri" pitchFamily="34" charset="0"/>
            </a:endParaRPr>
          </a:p>
        </p:txBody>
      </p:sp>
      <p:sp>
        <p:nvSpPr>
          <p:cNvPr id="3" name="Textfeld 27"/>
          <p:cNvSpPr txBox="1">
            <a:spLocks noChangeArrowheads="1"/>
          </p:cNvSpPr>
          <p:nvPr/>
        </p:nvSpPr>
        <p:spPr bwMode="auto">
          <a:xfrm rot="-5400000">
            <a:off x="-781050" y="2946400"/>
            <a:ext cx="2557463"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de-DE" sz="1700" b="1">
                <a:latin typeface="Calibri" pitchFamily="34" charset="0"/>
                <a:cs typeface="Arial" charset="0"/>
              </a:rPr>
              <a:t>умственные способности</a:t>
            </a:r>
            <a:endParaRPr lang="de-DE" altLang="de-DE" sz="1700" b="1">
              <a:latin typeface="Calibri" pitchFamily="34" charset="0"/>
              <a:cs typeface="Arial" charset="0"/>
            </a:endParaRPr>
          </a:p>
        </p:txBody>
      </p:sp>
      <p:sp>
        <p:nvSpPr>
          <p:cNvPr id="8201" name="Textfeld 28"/>
          <p:cNvSpPr txBox="1">
            <a:spLocks noChangeArrowheads="1"/>
          </p:cNvSpPr>
          <p:nvPr/>
        </p:nvSpPr>
        <p:spPr bwMode="auto">
          <a:xfrm>
            <a:off x="1476375" y="3438525"/>
            <a:ext cx="3543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ru-RU" altLang="de-DE" b="1" dirty="0" smtClean="0">
                <a:solidFill>
                  <a:srgbClr val="C00000"/>
                </a:solidFill>
                <a:latin typeface="Calibri" panose="020F0502020204030204" pitchFamily="34" charset="0"/>
                <a:ea typeface="+mn-ea"/>
                <a:cs typeface="Calibri" pitchFamily="34" charset="0"/>
              </a:rPr>
              <a:t>порог начала болезни</a:t>
            </a:r>
            <a:endParaRPr lang="de-DE" altLang="de-DE" b="1" dirty="0" smtClean="0">
              <a:solidFill>
                <a:srgbClr val="C00000"/>
              </a:solidFill>
              <a:latin typeface="Calibri" panose="020F0502020204030204" pitchFamily="34" charset="0"/>
              <a:ea typeface="+mn-ea"/>
              <a:cs typeface="Calibri" pitchFamily="34" charset="0"/>
            </a:endParaRPr>
          </a:p>
        </p:txBody>
      </p:sp>
      <p:sp>
        <p:nvSpPr>
          <p:cNvPr id="30" name="Textfeld 29"/>
          <p:cNvSpPr txBox="1"/>
          <p:nvPr/>
        </p:nvSpPr>
        <p:spPr>
          <a:xfrm>
            <a:off x="1258888" y="1628775"/>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нормальное</a:t>
            </a:r>
            <a:r>
              <a:rPr lang="de-DE" b="1" dirty="0">
                <a:solidFill>
                  <a:schemeClr val="accent6">
                    <a:lumMod val="60000"/>
                    <a:lumOff val="40000"/>
                  </a:schemeClr>
                </a:solidFill>
                <a:latin typeface="Calibri" panose="020F0502020204030204" pitchFamily="34" charset="0"/>
                <a:ea typeface="+mn-ea"/>
                <a:cs typeface="Calibri" panose="020F0502020204030204" pitchFamily="34" charset="0"/>
              </a:rPr>
              <a:t> </a:t>
            </a: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старение</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sp>
        <p:nvSpPr>
          <p:cNvPr id="13" name="Textfeld 12"/>
          <p:cNvSpPr txBox="1"/>
          <p:nvPr/>
        </p:nvSpPr>
        <p:spPr>
          <a:xfrm>
            <a:off x="3163888" y="4127500"/>
            <a:ext cx="2376487" cy="354013"/>
          </a:xfrm>
          <a:prstGeom prst="rect">
            <a:avLst/>
          </a:prstGeom>
          <a:noFill/>
        </p:spPr>
        <p:txBody>
          <a:bodyPr>
            <a:spAutoFit/>
          </a:bodyPr>
          <a:lstStyle/>
          <a:p>
            <a:pPr>
              <a:defRPr/>
            </a:pPr>
            <a:r>
              <a:rPr lang="ru-RU" b="1" dirty="0">
                <a:solidFill>
                  <a:schemeClr val="accent6">
                    <a:lumMod val="60000"/>
                    <a:lumOff val="40000"/>
                  </a:schemeClr>
                </a:solidFill>
                <a:latin typeface="Calibri" panose="020F0502020204030204" pitchFamily="34" charset="0"/>
                <a:ea typeface="+mn-ea"/>
                <a:cs typeface="Calibri" panose="020F0502020204030204" pitchFamily="34" charset="0"/>
              </a:rPr>
              <a:t>болезненный процесс</a:t>
            </a:r>
            <a:endParaRPr lang="de-DE" b="1" dirty="0">
              <a:solidFill>
                <a:schemeClr val="accent6">
                  <a:lumMod val="60000"/>
                  <a:lumOff val="40000"/>
                </a:schemeClr>
              </a:solidFill>
              <a:latin typeface="Calibri" panose="020F0502020204030204" pitchFamily="34" charset="0"/>
              <a:ea typeface="+mn-ea"/>
              <a:cs typeface="Calibri" panose="020F0502020204030204" pitchFamily="34" charset="0"/>
            </a:endParaRPr>
          </a:p>
        </p:txBody>
      </p:sp>
      <p:cxnSp>
        <p:nvCxnSpPr>
          <p:cNvPr id="5" name="Gerade Verbindung mit Pfeil 4"/>
          <p:cNvCxnSpPr/>
          <p:nvPr/>
        </p:nvCxnSpPr>
        <p:spPr>
          <a:xfrm flipV="1">
            <a:off x="990600" y="1274763"/>
            <a:ext cx="0" cy="416560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8204"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2. </a:t>
            </a:r>
            <a:r>
              <a:rPr lang="ru-RU" altLang="de-DE" smtClean="0">
                <a:solidFill>
                  <a:schemeClr val="tx1"/>
                </a:solidFill>
                <a:latin typeface="Calibri" pitchFamily="34" charset="0"/>
                <a:ea typeface="ＭＳ Ｐゴシック" pitchFamily="34" charset="-128"/>
              </a:rPr>
              <a:t>Диагностика</a:t>
            </a:r>
            <a:endParaRPr lang="de-DE" altLang="de-DE" smtClean="0">
              <a:solidFill>
                <a:schemeClr val="tx1"/>
              </a:solidFill>
              <a:latin typeface="Calibri" pitchFamily="34" charset="0"/>
              <a:ea typeface="ＭＳ Ｐゴシック" pitchFamily="34" charset="-128"/>
            </a:endParaRPr>
          </a:p>
        </p:txBody>
      </p:sp>
      <p:sp>
        <p:nvSpPr>
          <p:cNvPr id="8205"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5" name="Textfeld 2"/>
          <p:cNvSpPr txBox="1">
            <a:spLocks noChangeArrowheads="1"/>
          </p:cNvSpPr>
          <p:nvPr/>
        </p:nvSpPr>
        <p:spPr bwMode="auto">
          <a:xfrm>
            <a:off x="5002213" y="1028700"/>
            <a:ext cx="3816350" cy="1631950"/>
          </a:xfrm>
          <a:prstGeom prst="rect">
            <a:avLst/>
          </a:prstGeom>
          <a:solidFill>
            <a:schemeClr val="accent1">
              <a:alpha val="4392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har char="•"/>
              <a:defRPr sz="2800">
                <a:solidFill>
                  <a:schemeClr val="tx1"/>
                </a:solidFill>
                <a:latin typeface="Arial" charset="0"/>
                <a:ea typeface="ＭＳ Ｐゴシック" pitchFamily="34" charset="-128"/>
              </a:defRPr>
            </a:lvl1pPr>
            <a:lvl2pPr marL="1085850" indent="-34290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 typeface="Wingdings" pitchFamily="2" charset="2"/>
              <a:buChar char="à"/>
            </a:pPr>
            <a:r>
              <a:rPr lang="ru-RU" altLang="de-DE" sz="2000" b="1">
                <a:latin typeface="Calibri" pitchFamily="34" charset="0"/>
                <a:cs typeface="Arial" charset="0"/>
                <a:sym typeface="Wingdings" pitchFamily="2" charset="2"/>
              </a:rPr>
              <a:t>Почему</a:t>
            </a:r>
            <a:r>
              <a:rPr lang="de-DE" altLang="de-DE" sz="2000" b="1">
                <a:latin typeface="Calibri" pitchFamily="34" charset="0"/>
                <a:cs typeface="Arial" charset="0"/>
                <a:sym typeface="Wingdings" pitchFamily="2" charset="2"/>
              </a:rPr>
              <a:t>?</a:t>
            </a:r>
          </a:p>
          <a:p>
            <a:pPr lvl="1" eaLnBrk="1" hangingPunct="1">
              <a:spcBef>
                <a:spcPct val="0"/>
              </a:spcBef>
              <a:buFont typeface="Wingdings" pitchFamily="2" charset="2"/>
              <a:buChar char="à"/>
            </a:pPr>
            <a:r>
              <a:rPr lang="ru-RU" altLang="de-DE" sz="1600" b="1">
                <a:latin typeface="Calibri" pitchFamily="34" charset="0"/>
                <a:cs typeface="Arial" charset="0"/>
                <a:sym typeface="Wingdings" pitchFamily="2" charset="2"/>
              </a:rPr>
              <a:t>Достоверность</a:t>
            </a:r>
            <a:endParaRPr lang="de-DE" altLang="de-DE" sz="1600" b="1">
              <a:latin typeface="Calibri" pitchFamily="34" charset="0"/>
              <a:cs typeface="Arial" charset="0"/>
              <a:sym typeface="Wingdings" pitchFamily="2" charset="2"/>
            </a:endParaRPr>
          </a:p>
          <a:p>
            <a:pPr lvl="1" eaLnBrk="1" hangingPunct="1">
              <a:spcBef>
                <a:spcPct val="0"/>
              </a:spcBef>
              <a:buFont typeface="Wingdings" pitchFamily="2" charset="2"/>
              <a:buChar char="à"/>
            </a:pPr>
            <a:r>
              <a:rPr lang="ru-RU" altLang="de-DE" sz="1600" b="1">
                <a:latin typeface="Calibri" pitchFamily="34" charset="0"/>
                <a:cs typeface="Arial" charset="0"/>
                <a:sym typeface="Wingdings" pitchFamily="2" charset="2"/>
              </a:rPr>
              <a:t>Различное течение</a:t>
            </a:r>
            <a:endParaRPr lang="de-DE" altLang="de-DE" sz="1600" b="1">
              <a:latin typeface="Calibri" pitchFamily="34" charset="0"/>
              <a:cs typeface="Arial" charset="0"/>
              <a:sym typeface="Wingdings" pitchFamily="2" charset="2"/>
            </a:endParaRPr>
          </a:p>
          <a:p>
            <a:pPr lvl="1" eaLnBrk="1" hangingPunct="1">
              <a:spcBef>
                <a:spcPct val="0"/>
              </a:spcBef>
              <a:buFont typeface="Wingdings" pitchFamily="2" charset="2"/>
              <a:buChar char="à"/>
            </a:pPr>
            <a:r>
              <a:rPr lang="ru-RU" altLang="de-DE" sz="1600" b="1">
                <a:latin typeface="Calibri" pitchFamily="34" charset="0"/>
                <a:cs typeface="Arial" charset="0"/>
                <a:sym typeface="Wingdings" pitchFamily="2" charset="2"/>
              </a:rPr>
              <a:t>Подходящая терапия</a:t>
            </a:r>
            <a:endParaRPr lang="de-DE" altLang="de-DE" sz="1600" b="1">
              <a:latin typeface="Calibri" pitchFamily="34" charset="0"/>
              <a:cs typeface="Arial" charset="0"/>
              <a:sym typeface="Wingdings" pitchFamily="2" charset="2"/>
            </a:endParaRPr>
          </a:p>
          <a:p>
            <a:pPr lvl="1" eaLnBrk="1" hangingPunct="1">
              <a:spcBef>
                <a:spcPct val="0"/>
              </a:spcBef>
              <a:buFont typeface="Wingdings" pitchFamily="2" charset="2"/>
              <a:buChar char="à"/>
            </a:pPr>
            <a:r>
              <a:rPr lang="ru-RU" altLang="de-DE" sz="1600" b="1">
                <a:latin typeface="Calibri" pitchFamily="34" charset="0"/>
                <a:cs typeface="Arial" charset="0"/>
                <a:sym typeface="Wingdings" pitchFamily="2" charset="2"/>
              </a:rPr>
              <a:t>Урегулирование правовых вопросов</a:t>
            </a:r>
            <a:endParaRPr lang="de-DE" altLang="de-DE" sz="1600" b="1">
              <a:latin typeface="Calibri" pitchFamily="34" charset="0"/>
              <a:cs typeface="Arial" charset="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9219" name="Picture 4" descr="Überweisungssche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5725" y="3744913"/>
            <a:ext cx="3506788" cy="24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9"/>
          <p:cNvSpPr txBox="1">
            <a:spLocks noChangeArrowheads="1"/>
          </p:cNvSpPr>
          <p:nvPr/>
        </p:nvSpPr>
        <p:spPr bwMode="auto">
          <a:xfrm>
            <a:off x="315913" y="981075"/>
            <a:ext cx="8469312" cy="3170238"/>
          </a:xfrm>
          <a:prstGeom prst="rect">
            <a:avLst/>
          </a:prstGeom>
          <a:noFill/>
          <a:ln>
            <a:noFill/>
          </a:ln>
          <a:effectLst>
            <a:prstShdw prst="shdw17" dist="17961" dir="2700000">
              <a:srgbClr val="708688"/>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marL="514350" indent="-514350"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AutoNum type="arabicPeriod"/>
            </a:pPr>
            <a:r>
              <a:rPr lang="ru-RU" altLang="de-DE" sz="2500">
                <a:latin typeface="Calibri" pitchFamily="34" charset="0"/>
                <a:cs typeface="Arial" charset="0"/>
              </a:rPr>
              <a:t>Семейный врач (врач общей практики)</a:t>
            </a:r>
            <a:r>
              <a:rPr lang="de-DE" altLang="de-DE" sz="2500">
                <a:latin typeface="Calibri" pitchFamily="34" charset="0"/>
                <a:cs typeface="Arial" charset="0"/>
              </a:rPr>
              <a:t>: </a:t>
            </a:r>
            <a:r>
              <a:rPr lang="ru-RU" altLang="de-DE" sz="2500">
                <a:latin typeface="Calibri" pitchFamily="34" charset="0"/>
                <a:cs typeface="Arial" charset="0"/>
              </a:rPr>
              <a:t>право на не-знание</a:t>
            </a:r>
            <a:r>
              <a:rPr lang="de-DE" altLang="de-DE" sz="2500">
                <a:latin typeface="Calibri" pitchFamily="34" charset="0"/>
                <a:cs typeface="Arial" charset="0"/>
              </a:rPr>
              <a:t>, </a:t>
            </a:r>
            <a:r>
              <a:rPr lang="ru-RU" altLang="de-DE" sz="2500">
                <a:latin typeface="Calibri" pitchFamily="34" charset="0"/>
                <a:cs typeface="Arial" charset="0"/>
              </a:rPr>
              <a:t>подозрение на когнитивное нарушение </a:t>
            </a:r>
            <a:r>
              <a:rPr lang="de-DE" altLang="de-DE" sz="2500">
                <a:latin typeface="Calibri" pitchFamily="34" charset="0"/>
                <a:cs typeface="Arial" charset="0"/>
                <a:sym typeface="Wingdings" pitchFamily="2" charset="2"/>
              </a:rPr>
              <a:t> </a:t>
            </a:r>
            <a:r>
              <a:rPr lang="ru-RU" altLang="de-DE" sz="2500" i="1">
                <a:latin typeface="Calibri" pitchFamily="34" charset="0"/>
                <a:cs typeface="Arial" charset="0"/>
                <a:sym typeface="Wingdings" pitchFamily="2" charset="2"/>
              </a:rPr>
              <a:t>направление</a:t>
            </a:r>
            <a:endParaRPr lang="de-DE" altLang="de-DE" sz="2500" i="1">
              <a:latin typeface="Calibri" pitchFamily="34" charset="0"/>
              <a:cs typeface="Arial" charset="0"/>
            </a:endParaRPr>
          </a:p>
          <a:p>
            <a:pPr eaLnBrk="1" hangingPunct="1">
              <a:spcBef>
                <a:spcPct val="0"/>
              </a:spcBef>
              <a:buFontTx/>
              <a:buAutoNum type="arabicPeriod"/>
            </a:pPr>
            <a:r>
              <a:rPr lang="ru-RU" altLang="de-DE" sz="2500">
                <a:latin typeface="Calibri" pitchFamily="34" charset="0"/>
                <a:cs typeface="Arial" charset="0"/>
              </a:rPr>
              <a:t>Врач-специалист</a:t>
            </a:r>
            <a:r>
              <a:rPr lang="de-DE" altLang="de-DE" sz="2500">
                <a:latin typeface="Calibri" pitchFamily="34" charset="0"/>
                <a:cs typeface="Arial" charset="0"/>
              </a:rPr>
              <a:t> (</a:t>
            </a:r>
            <a:r>
              <a:rPr lang="ru-RU" altLang="de-DE" sz="2500">
                <a:latin typeface="Calibri" pitchFamily="34" charset="0"/>
                <a:cs typeface="Arial" charset="0"/>
              </a:rPr>
              <a:t>невролог</a:t>
            </a:r>
            <a:r>
              <a:rPr lang="de-DE" altLang="de-DE" sz="2500">
                <a:latin typeface="Calibri" pitchFamily="34" charset="0"/>
                <a:cs typeface="Arial" charset="0"/>
              </a:rPr>
              <a:t>, </a:t>
            </a:r>
            <a:r>
              <a:rPr lang="ru-RU" altLang="de-DE" sz="2500">
                <a:latin typeface="Calibri" pitchFamily="34" charset="0"/>
                <a:cs typeface="Arial" charset="0"/>
              </a:rPr>
              <a:t>психиатр</a:t>
            </a:r>
            <a:r>
              <a:rPr lang="de-DE" altLang="de-DE" sz="2500">
                <a:latin typeface="Calibri" pitchFamily="34" charset="0"/>
                <a:cs typeface="Arial" charset="0"/>
              </a:rPr>
              <a:t>)</a:t>
            </a:r>
          </a:p>
          <a:p>
            <a:pPr eaLnBrk="1" hangingPunct="1">
              <a:spcBef>
                <a:spcPct val="0"/>
              </a:spcBef>
              <a:buFontTx/>
              <a:buAutoNum type="arabicPeriod"/>
            </a:pPr>
            <a:r>
              <a:rPr lang="ru-RU" altLang="de-DE" sz="2500" b="1">
                <a:latin typeface="Calibri" pitchFamily="34" charset="0"/>
                <a:cs typeface="Arial" charset="0"/>
              </a:rPr>
              <a:t>Специализированные амбулаторные отделения</a:t>
            </a:r>
            <a:r>
              <a:rPr lang="de-DE" altLang="de-DE" sz="2500" b="1">
                <a:latin typeface="Calibri" pitchFamily="34" charset="0"/>
                <a:cs typeface="Arial" charset="0"/>
              </a:rPr>
              <a:t>: </a:t>
            </a:r>
            <a:r>
              <a:rPr lang="ru-RU" altLang="de-DE" sz="2500" b="1">
                <a:latin typeface="Calibri" pitchFamily="34" charset="0"/>
                <a:cs typeface="Arial" charset="0"/>
              </a:rPr>
              <a:t>отделения исследования памяти</a:t>
            </a:r>
            <a:endParaRPr lang="de-DE" altLang="de-DE" sz="2500" b="1">
              <a:latin typeface="Calibri" pitchFamily="34" charset="0"/>
              <a:cs typeface="Arial" charset="0"/>
            </a:endParaRPr>
          </a:p>
          <a:p>
            <a:pPr eaLnBrk="1" hangingPunct="1">
              <a:spcBef>
                <a:spcPct val="0"/>
              </a:spcBef>
              <a:buFontTx/>
              <a:buAutoNum type="arabicPeriod"/>
            </a:pPr>
            <a:r>
              <a:rPr lang="ru-RU" altLang="de-DE" sz="2500">
                <a:latin typeface="Calibri" pitchFamily="34" charset="0"/>
                <a:cs typeface="Arial" charset="0"/>
              </a:rPr>
              <a:t>Специализированные стационары дневного пребывания</a:t>
            </a:r>
            <a:r>
              <a:rPr lang="de-DE" altLang="de-DE" sz="2500">
                <a:latin typeface="Calibri" pitchFamily="34" charset="0"/>
                <a:cs typeface="Arial" charset="0"/>
              </a:rPr>
              <a:t>: </a:t>
            </a:r>
            <a:r>
              <a:rPr lang="ru-RU" altLang="de-DE" sz="2500">
                <a:latin typeface="Calibri" pitchFamily="34" charset="0"/>
                <a:cs typeface="Arial" charset="0"/>
              </a:rPr>
              <a:t>геронтопсихиатрия</a:t>
            </a:r>
            <a:endParaRPr lang="de-DE" altLang="de-DE" sz="2500">
              <a:latin typeface="Calibri" pitchFamily="34" charset="0"/>
              <a:cs typeface="Arial" charset="0"/>
            </a:endParaRPr>
          </a:p>
        </p:txBody>
      </p:sp>
      <p:sp>
        <p:nvSpPr>
          <p:cNvPr id="9221" name="Titel 1"/>
          <p:cNvSpPr>
            <a:spLocks noGrp="1"/>
          </p:cNvSpPr>
          <p:nvPr>
            <p:ph type="title"/>
          </p:nvPr>
        </p:nvSpPr>
        <p:spPr/>
        <p:txBody>
          <a:bodyPr/>
          <a:lstStyle/>
          <a:p>
            <a:r>
              <a:rPr lang="de-DE" altLang="de-DE" smtClean="0">
                <a:solidFill>
                  <a:schemeClr val="tx1"/>
                </a:solidFill>
                <a:latin typeface="Calibri" pitchFamily="34" charset="0"/>
                <a:ea typeface="ＭＳ Ｐゴシック" pitchFamily="34" charset="-128"/>
              </a:rPr>
              <a:t>2</a:t>
            </a:r>
            <a:r>
              <a:rPr lang="de-DE" altLang="de-DE" sz="2900" smtClean="0">
                <a:solidFill>
                  <a:schemeClr val="tx1"/>
                </a:solidFill>
                <a:latin typeface="Calibri" pitchFamily="34" charset="0"/>
                <a:ea typeface="ＭＳ Ｐゴシック" pitchFamily="34" charset="-128"/>
              </a:rPr>
              <a:t>. </a:t>
            </a:r>
            <a:r>
              <a:rPr lang="ru-RU" altLang="de-DE" sz="2900" smtClean="0">
                <a:solidFill>
                  <a:schemeClr val="tx1"/>
                </a:solidFill>
                <a:latin typeface="Calibri" pitchFamily="34" charset="0"/>
                <a:ea typeface="ＭＳ Ｐゴシック" pitchFamily="34" charset="-128"/>
              </a:rPr>
              <a:t>Диагностика когнитивных нарушений в Германии</a:t>
            </a:r>
            <a:endParaRPr lang="de-DE" altLang="de-DE" sz="2900" smtClean="0">
              <a:solidFill>
                <a:schemeClr val="tx1"/>
              </a:solidFill>
              <a:latin typeface="Calibri" pitchFamily="34" charset="0"/>
              <a:ea typeface="ＭＳ Ｐゴシック" pitchFamily="34" charset="-128"/>
            </a:endParaRPr>
          </a:p>
        </p:txBody>
      </p:sp>
      <p:sp>
        <p:nvSpPr>
          <p:cNvPr id="7" name="Textfeld 2"/>
          <p:cNvSpPr txBox="1">
            <a:spLocks noChangeArrowheads="1"/>
          </p:cNvSpPr>
          <p:nvPr/>
        </p:nvSpPr>
        <p:spPr bwMode="auto">
          <a:xfrm>
            <a:off x="315913" y="4179888"/>
            <a:ext cx="4651375" cy="1938337"/>
          </a:xfrm>
          <a:prstGeom prst="rect">
            <a:avLst/>
          </a:prstGeom>
          <a:solidFill>
            <a:schemeClr val="accent1">
              <a:alpha val="4392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r>
              <a:rPr lang="ru-RU" altLang="de-DE" sz="2000" b="1" dirty="0" smtClean="0">
                <a:latin typeface="Calibri" panose="020F0502020204030204" pitchFamily="34" charset="0"/>
              </a:rPr>
              <a:t>Диагностика деменции</a:t>
            </a:r>
            <a:r>
              <a:rPr lang="de-DE" altLang="de-DE" sz="2000" b="1" dirty="0" smtClean="0">
                <a:latin typeface="Calibri" panose="020F0502020204030204" pitchFamily="34" charset="0"/>
              </a:rPr>
              <a:t> = </a:t>
            </a:r>
            <a:r>
              <a:rPr lang="ru-RU" altLang="de-DE" sz="2000" b="1" dirty="0" smtClean="0">
                <a:latin typeface="Calibri" panose="020F0502020204030204" pitchFamily="34" charset="0"/>
              </a:rPr>
              <a:t>диагностика методом исключения</a:t>
            </a:r>
            <a:endParaRPr lang="de-DE" altLang="de-DE" sz="2000" b="1" dirty="0" smtClean="0">
              <a:latin typeface="Calibri" panose="020F0502020204030204" pitchFamily="34" charset="0"/>
            </a:endParaRPr>
          </a:p>
          <a:p>
            <a:pPr marL="342900" indent="-342900">
              <a:spcBef>
                <a:spcPct val="0"/>
              </a:spcBef>
              <a:buFont typeface="Wingdings" panose="05000000000000000000" pitchFamily="2" charset="2"/>
              <a:buChar char="à"/>
              <a:defRPr/>
            </a:pPr>
            <a:r>
              <a:rPr lang="ru-RU" altLang="de-DE" sz="2000" b="1" dirty="0">
                <a:latin typeface="Calibri" panose="020F0502020204030204" pitchFamily="34" charset="0"/>
              </a:rPr>
              <a:t>д</a:t>
            </a:r>
            <a:r>
              <a:rPr lang="ru-RU" altLang="de-DE" sz="2000" b="1" dirty="0" smtClean="0">
                <a:latin typeface="Calibri" panose="020F0502020204030204" pitchFamily="34" charset="0"/>
              </a:rPr>
              <a:t>ифференциальная диагностика</a:t>
            </a:r>
            <a:endParaRPr lang="de-DE" altLang="de-DE" sz="2000" b="1" dirty="0" smtClean="0">
              <a:latin typeface="Calibri" panose="020F0502020204030204" pitchFamily="34" charset="0"/>
            </a:endParaRPr>
          </a:p>
          <a:p>
            <a:pPr>
              <a:spcBef>
                <a:spcPct val="0"/>
              </a:spcBef>
              <a:buFontTx/>
              <a:buNone/>
              <a:defRPr/>
            </a:pPr>
            <a:r>
              <a:rPr lang="ru-RU" altLang="de-DE" sz="2000" b="1" dirty="0" smtClean="0">
                <a:latin typeface="Calibri" panose="020F0502020204030204" pitchFamily="34" charset="0"/>
              </a:rPr>
              <a:t>Критерии по</a:t>
            </a:r>
            <a:endParaRPr lang="de-DE" altLang="de-DE" sz="2000" b="1" dirty="0" smtClean="0">
              <a:latin typeface="Calibri" panose="020F0502020204030204" pitchFamily="34" charset="0"/>
            </a:endParaRPr>
          </a:p>
          <a:p>
            <a:pPr marL="342900" indent="-342900">
              <a:spcBef>
                <a:spcPct val="0"/>
              </a:spcBef>
              <a:defRPr/>
            </a:pPr>
            <a:r>
              <a:rPr lang="de-DE" altLang="de-DE" sz="2000" b="1" dirty="0" smtClean="0">
                <a:latin typeface="Calibri" panose="020F0502020204030204" pitchFamily="34" charset="0"/>
              </a:rPr>
              <a:t>ICD 10 </a:t>
            </a:r>
            <a:endParaRPr lang="de-DE" altLang="de-DE" sz="1600" b="1" dirty="0" smtClean="0">
              <a:latin typeface="Calibri" panose="020F0502020204030204" pitchFamily="34" charset="0"/>
            </a:endParaRPr>
          </a:p>
          <a:p>
            <a:pPr marL="342900" indent="-342900">
              <a:spcBef>
                <a:spcPct val="0"/>
              </a:spcBef>
              <a:defRPr/>
            </a:pPr>
            <a:r>
              <a:rPr lang="de-DE" altLang="de-DE" sz="2000" b="1" dirty="0" smtClean="0">
                <a:latin typeface="Calibri" panose="020F0502020204030204" pitchFamily="34" charset="0"/>
              </a:rPr>
              <a:t>DSM 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 name="Rechteck 2"/>
          <p:cNvSpPr/>
          <p:nvPr/>
        </p:nvSpPr>
        <p:spPr>
          <a:xfrm>
            <a:off x="150813" y="863600"/>
            <a:ext cx="8842375" cy="5632450"/>
          </a:xfrm>
          <a:prstGeom prst="rect">
            <a:avLst/>
          </a:prstGeom>
        </p:spPr>
        <p:txBody>
          <a:bodyPr>
            <a:spAutoFit/>
          </a:bodyPr>
          <a:lstStyle/>
          <a:p>
            <a:pPr marL="457200" indent="-457200" eaLnBrk="0" hangingPunct="0">
              <a:buFontTx/>
              <a:buAutoNum type="arabicPeriod"/>
              <a:defRPr/>
            </a:pPr>
            <a:r>
              <a:rPr lang="ru-RU" sz="2400" b="1" dirty="0">
                <a:latin typeface="Calibri" panose="020F0502020204030204" pitchFamily="34" charset="0"/>
              </a:rPr>
              <a:t>Клиника</a:t>
            </a:r>
            <a:endParaRPr lang="de-DE" sz="2400" b="1" dirty="0">
              <a:latin typeface="Calibri" panose="020F0502020204030204" pitchFamily="34" charset="0"/>
            </a:endParaRPr>
          </a:p>
          <a:p>
            <a:pPr marL="914400" lvl="1" indent="-457200" eaLnBrk="0" hangingPunct="0">
              <a:buFont typeface="+mj-lt"/>
              <a:buAutoNum type="alphaLcParenR"/>
              <a:defRPr/>
            </a:pPr>
            <a:r>
              <a:rPr lang="ru-RU" sz="2400" dirty="0">
                <a:latin typeface="Calibri" panose="020F0502020204030204" pitchFamily="34" charset="0"/>
              </a:rPr>
              <a:t>Анамнез</a:t>
            </a:r>
            <a:r>
              <a:rPr lang="de-DE" sz="2400" dirty="0">
                <a:latin typeface="Calibri" panose="020F0502020204030204" pitchFamily="34" charset="0"/>
              </a:rPr>
              <a:t> (</a:t>
            </a:r>
            <a:r>
              <a:rPr lang="ru-RU" sz="2400" dirty="0">
                <a:latin typeface="Calibri" panose="020F0502020204030204" pitchFamily="34" charset="0"/>
              </a:rPr>
              <a:t>Начало</a:t>
            </a:r>
            <a:r>
              <a:rPr lang="de-DE" sz="2400" dirty="0">
                <a:latin typeface="Calibri" panose="020F0502020204030204" pitchFamily="34" charset="0"/>
              </a:rPr>
              <a:t>? &gt; 6 </a:t>
            </a:r>
            <a:r>
              <a:rPr lang="ru-RU" sz="2400" dirty="0">
                <a:latin typeface="Calibri" panose="020F0502020204030204" pitchFamily="34" charset="0"/>
              </a:rPr>
              <a:t>месяцев</a:t>
            </a:r>
            <a:r>
              <a:rPr lang="de-DE" sz="2400" dirty="0">
                <a:latin typeface="Calibri" panose="020F0502020204030204" pitchFamily="34" charset="0"/>
              </a:rPr>
              <a:t>? </a:t>
            </a:r>
            <a:r>
              <a:rPr lang="ru-RU" sz="2400" dirty="0">
                <a:latin typeface="Calibri" panose="020F0502020204030204" pitchFamily="34" charset="0"/>
              </a:rPr>
              <a:t>Концентрация</a:t>
            </a:r>
            <a:r>
              <a:rPr lang="de-DE" sz="2400" dirty="0">
                <a:latin typeface="Calibri" panose="020F0502020204030204" pitchFamily="34" charset="0"/>
              </a:rPr>
              <a:t>? </a:t>
            </a:r>
            <a:r>
              <a:rPr lang="ru-RU" sz="2400" dirty="0">
                <a:latin typeface="Calibri" panose="020F0502020204030204" pitchFamily="34" charset="0"/>
              </a:rPr>
              <a:t>Речь</a:t>
            </a:r>
            <a:r>
              <a:rPr lang="de-DE" sz="2400" dirty="0">
                <a:latin typeface="Calibri" panose="020F0502020204030204" pitchFamily="34" charset="0"/>
              </a:rPr>
              <a:t>? </a:t>
            </a:r>
            <a:r>
              <a:rPr lang="ru-RU" sz="2400" dirty="0">
                <a:latin typeface="Calibri" panose="020F0502020204030204" pitchFamily="34" charset="0"/>
              </a:rPr>
              <a:t>Нарушения кратковременной памяти</a:t>
            </a:r>
            <a:r>
              <a:rPr lang="de-DE" sz="2400" dirty="0">
                <a:latin typeface="Calibri" panose="020F0502020204030204" pitchFamily="34" charset="0"/>
              </a:rPr>
              <a:t>? </a:t>
            </a:r>
            <a:r>
              <a:rPr lang="ru-RU" sz="2400" dirty="0">
                <a:latin typeface="Calibri" panose="020F0502020204030204" pitchFamily="34" charset="0"/>
              </a:rPr>
              <a:t>Повседневная жизнь</a:t>
            </a:r>
            <a:r>
              <a:rPr lang="de-DE" sz="2400" dirty="0">
                <a:latin typeface="Calibri" panose="020F0502020204030204" pitchFamily="34" charset="0"/>
              </a:rPr>
              <a:t>? </a:t>
            </a:r>
            <a:r>
              <a:rPr lang="ru-RU" sz="2400" dirty="0">
                <a:latin typeface="Calibri" panose="020F0502020204030204" pitchFamily="34" charset="0"/>
              </a:rPr>
              <a:t>Ориентация</a:t>
            </a:r>
            <a:r>
              <a:rPr lang="de-DE" sz="2400" dirty="0">
                <a:latin typeface="Calibri" panose="020F0502020204030204" pitchFamily="34" charset="0"/>
              </a:rPr>
              <a:t>? </a:t>
            </a:r>
            <a:r>
              <a:rPr lang="ru-RU" sz="2400" dirty="0">
                <a:latin typeface="Calibri" panose="020F0502020204030204" pitchFamily="34" charset="0"/>
              </a:rPr>
              <a:t>Настроение</a:t>
            </a:r>
            <a:r>
              <a:rPr lang="de-DE" sz="2400" dirty="0">
                <a:latin typeface="Calibri" panose="020F0502020204030204" pitchFamily="34" charset="0"/>
              </a:rPr>
              <a:t>? </a:t>
            </a:r>
            <a:r>
              <a:rPr lang="ru-RU" sz="2400" dirty="0">
                <a:latin typeface="Calibri" panose="020F0502020204030204" pitchFamily="34" charset="0"/>
              </a:rPr>
              <a:t>Сон</a:t>
            </a:r>
            <a:r>
              <a:rPr lang="de-DE" sz="2400" dirty="0">
                <a:latin typeface="Calibri" panose="020F0502020204030204" pitchFamily="34" charset="0"/>
              </a:rPr>
              <a:t>?)</a:t>
            </a:r>
          </a:p>
          <a:p>
            <a:pPr marL="914400" lvl="1" indent="-457200" eaLnBrk="0" hangingPunct="0">
              <a:buFont typeface="+mj-lt"/>
              <a:buAutoNum type="alphaLcParenR"/>
              <a:defRPr/>
            </a:pPr>
            <a:r>
              <a:rPr lang="ru-RU" sz="2400" dirty="0">
                <a:latin typeface="Calibri" panose="020F0502020204030204" pitchFamily="34" charset="0"/>
              </a:rPr>
              <a:t>Нейропсихологические</a:t>
            </a:r>
            <a:r>
              <a:rPr lang="de-DE" sz="2400" dirty="0">
                <a:latin typeface="Calibri" panose="020F0502020204030204" pitchFamily="34" charset="0"/>
              </a:rPr>
              <a:t> </a:t>
            </a:r>
            <a:r>
              <a:rPr lang="ru-RU" sz="2400" dirty="0">
                <a:latin typeface="Calibri" panose="020F0502020204030204" pitchFamily="34" charset="0"/>
              </a:rPr>
              <a:t>исследования</a:t>
            </a:r>
            <a:r>
              <a:rPr lang="de-DE" sz="2400" dirty="0">
                <a:latin typeface="Calibri" panose="020F0502020204030204" pitchFamily="34" charset="0"/>
              </a:rPr>
              <a:t> (MMSE, CERAD, RBANS, FCSRT, Bayer ADL, FAB, CDT)</a:t>
            </a:r>
          </a:p>
          <a:p>
            <a:pPr lvl="1" eaLnBrk="0" hangingPunct="0">
              <a:defRPr/>
            </a:pPr>
            <a:endParaRPr lang="de-DE" sz="2400" dirty="0">
              <a:latin typeface="Calibri" panose="020F0502020204030204" pitchFamily="34" charset="0"/>
            </a:endParaRPr>
          </a:p>
          <a:p>
            <a:pPr marL="457200" indent="-457200" eaLnBrk="0" hangingPunct="0">
              <a:buFontTx/>
              <a:buAutoNum type="arabicPeriod"/>
              <a:defRPr/>
            </a:pPr>
            <a:r>
              <a:rPr lang="ru-RU" sz="2400" b="1" dirty="0" err="1">
                <a:latin typeface="Calibri" panose="020F0502020204030204" pitchFamily="34" charset="0"/>
              </a:rPr>
              <a:t>Биомаркеры</a:t>
            </a:r>
            <a:r>
              <a:rPr lang="ru-RU" sz="2400" b="1" dirty="0">
                <a:latin typeface="Calibri" panose="020F0502020204030204" pitchFamily="34" charset="0"/>
              </a:rPr>
              <a:t> как</a:t>
            </a:r>
            <a:r>
              <a:rPr lang="de-DE" sz="2400" b="1" dirty="0">
                <a:latin typeface="Calibri" panose="020F0502020204030204" pitchFamily="34" charset="0"/>
              </a:rPr>
              <a:t> </a:t>
            </a:r>
            <a:r>
              <a:rPr lang="ru-RU" sz="2400" b="1" dirty="0">
                <a:latin typeface="Calibri" panose="020F0502020204030204" pitchFamily="34" charset="0"/>
              </a:rPr>
              <a:t>«доказательство»</a:t>
            </a:r>
            <a:r>
              <a:rPr lang="de-DE" sz="2400" b="1" dirty="0">
                <a:latin typeface="Calibri" panose="020F0502020204030204" pitchFamily="34" charset="0"/>
              </a:rPr>
              <a:t> </a:t>
            </a:r>
            <a:r>
              <a:rPr lang="ru-RU" sz="2400" b="1" dirty="0">
                <a:latin typeface="Calibri" panose="020F0502020204030204" pitchFamily="34" charset="0"/>
              </a:rPr>
              <a:t>для причины </a:t>
            </a:r>
            <a:r>
              <a:rPr lang="de-DE" sz="2400" b="1" dirty="0">
                <a:latin typeface="Calibri" panose="020F0502020204030204" pitchFamily="34" charset="0"/>
              </a:rPr>
              <a:t>/ </a:t>
            </a:r>
            <a:r>
              <a:rPr lang="ru-RU" sz="2400" b="1" dirty="0">
                <a:latin typeface="Calibri" panose="020F0502020204030204" pitchFamily="34" charset="0"/>
              </a:rPr>
              <a:t>этиология</a:t>
            </a:r>
            <a:endParaRPr lang="de-DE" sz="2400" b="1" dirty="0">
              <a:latin typeface="Calibri" panose="020F0502020204030204" pitchFamily="34" charset="0"/>
            </a:endParaRPr>
          </a:p>
          <a:p>
            <a:pPr marL="914400" lvl="1" indent="-457200" eaLnBrk="0" hangingPunct="0">
              <a:buFont typeface="+mj-lt"/>
              <a:buAutoNum type="alphaLcParenR"/>
              <a:defRPr/>
            </a:pPr>
            <a:r>
              <a:rPr lang="ru-RU" sz="2400" dirty="0">
                <a:latin typeface="Calibri" panose="020F0502020204030204" pitchFamily="34" charset="0"/>
              </a:rPr>
              <a:t>Лабораторные исследования</a:t>
            </a:r>
            <a:endParaRPr lang="de-DE" sz="2400" dirty="0">
              <a:latin typeface="Calibri" panose="020F0502020204030204" pitchFamily="34" charset="0"/>
            </a:endParaRPr>
          </a:p>
          <a:p>
            <a:pPr marL="914400" lvl="1" indent="-457200" eaLnBrk="0" hangingPunct="0">
              <a:buFont typeface="+mj-lt"/>
              <a:buAutoNum type="alphaLcParenR"/>
              <a:defRPr/>
            </a:pPr>
            <a:r>
              <a:rPr lang="ru-RU" sz="2400" dirty="0">
                <a:latin typeface="Calibri" panose="020F0502020204030204" pitchFamily="34" charset="0"/>
              </a:rPr>
              <a:t>Структурная медицинская визуализация</a:t>
            </a:r>
            <a:r>
              <a:rPr lang="de-DE" sz="2400" dirty="0">
                <a:latin typeface="Calibri" panose="020F0502020204030204" pitchFamily="34" charset="0"/>
              </a:rPr>
              <a:t> </a:t>
            </a:r>
            <a:r>
              <a:rPr lang="ru-RU" sz="2400" dirty="0">
                <a:latin typeface="Calibri" panose="020F0502020204030204" pitchFamily="34" charset="0"/>
              </a:rPr>
              <a:t>КТ</a:t>
            </a:r>
            <a:r>
              <a:rPr lang="de-DE" sz="2400" dirty="0">
                <a:latin typeface="Calibri" panose="020F0502020204030204" pitchFamily="34" charset="0"/>
              </a:rPr>
              <a:t>, </a:t>
            </a:r>
            <a:r>
              <a:rPr lang="ru-RU" sz="2400" dirty="0">
                <a:latin typeface="Calibri" panose="020F0502020204030204" pitchFamily="34" charset="0"/>
              </a:rPr>
              <a:t>МРТ</a:t>
            </a:r>
            <a:endParaRPr lang="de-DE" sz="2400" dirty="0">
              <a:latin typeface="Calibri" panose="020F0502020204030204" pitchFamily="34" charset="0"/>
            </a:endParaRPr>
          </a:p>
          <a:p>
            <a:pPr marL="914400" lvl="1" indent="-457200" eaLnBrk="0" hangingPunct="0">
              <a:buFont typeface="+mj-lt"/>
              <a:buAutoNum type="alphaLcParenR"/>
              <a:defRPr/>
            </a:pPr>
            <a:r>
              <a:rPr lang="ru-RU" sz="2400" dirty="0">
                <a:latin typeface="Calibri" panose="020F0502020204030204" pitchFamily="34" charset="0"/>
              </a:rPr>
              <a:t>Исследование спинномозговой жидкости</a:t>
            </a:r>
            <a:r>
              <a:rPr lang="de-DE" sz="2400" dirty="0">
                <a:latin typeface="Calibri" panose="020F0502020204030204" pitchFamily="34" charset="0"/>
              </a:rPr>
              <a:t> = </a:t>
            </a:r>
            <a:r>
              <a:rPr lang="ru-RU" sz="2400" dirty="0">
                <a:latin typeface="Calibri" panose="020F0502020204030204" pitchFamily="34" charset="0"/>
              </a:rPr>
              <a:t>определение</a:t>
            </a:r>
            <a:r>
              <a:rPr lang="de-DE" sz="2400" dirty="0">
                <a:latin typeface="Calibri" panose="020F0502020204030204" pitchFamily="34" charset="0"/>
              </a:rPr>
              <a:t> </a:t>
            </a:r>
            <a:r>
              <a:rPr lang="ru-RU" sz="2400" dirty="0">
                <a:latin typeface="Calibri" panose="020F0502020204030204" pitchFamily="34" charset="0"/>
              </a:rPr>
              <a:t>«маркеров </a:t>
            </a:r>
            <a:r>
              <a:rPr lang="ru-RU" sz="2400" dirty="0" err="1">
                <a:latin typeface="Calibri" panose="020F0502020204030204" pitchFamily="34" charset="0"/>
              </a:rPr>
              <a:t>нейродегенерации</a:t>
            </a:r>
            <a:r>
              <a:rPr lang="ru-RU" sz="2400" dirty="0">
                <a:latin typeface="Calibri" panose="020F0502020204030204" pitchFamily="34" charset="0"/>
              </a:rPr>
              <a:t>» </a:t>
            </a:r>
            <a:r>
              <a:rPr lang="ru-RU" sz="2400" dirty="0" err="1">
                <a:latin typeface="Calibri" panose="020F0502020204030204" pitchFamily="34" charset="0"/>
              </a:rPr>
              <a:t>Абета</a:t>
            </a:r>
            <a:r>
              <a:rPr lang="de-DE" sz="2400" dirty="0">
                <a:latin typeface="Calibri" panose="020F0502020204030204" pitchFamily="34" charset="0"/>
              </a:rPr>
              <a:t> 42, </a:t>
            </a:r>
            <a:r>
              <a:rPr lang="ru-RU" sz="2400" dirty="0">
                <a:latin typeface="Calibri" panose="020F0502020204030204" pitchFamily="34" charset="0"/>
              </a:rPr>
              <a:t>Тау</a:t>
            </a:r>
            <a:endParaRPr lang="de-DE" sz="2400" dirty="0">
              <a:latin typeface="Calibri" panose="020F0502020204030204" pitchFamily="34" charset="0"/>
            </a:endParaRPr>
          </a:p>
          <a:p>
            <a:pPr marL="914400" lvl="1" indent="-457200" eaLnBrk="0" hangingPunct="0">
              <a:buFont typeface="+mj-lt"/>
              <a:buAutoNum type="alphaLcParenR"/>
              <a:defRPr/>
            </a:pPr>
            <a:r>
              <a:rPr lang="ru-RU" sz="2400" dirty="0">
                <a:latin typeface="Calibri" panose="020F0502020204030204" pitchFamily="34" charset="0"/>
              </a:rPr>
              <a:t>Функциональная медицинская визуализация</a:t>
            </a:r>
            <a:r>
              <a:rPr lang="de-DE" sz="2400" dirty="0">
                <a:latin typeface="Calibri" panose="020F0502020204030204" pitchFamily="34" charset="0"/>
              </a:rPr>
              <a:t> </a:t>
            </a:r>
            <a:r>
              <a:rPr lang="ru-RU" sz="2400" dirty="0">
                <a:latin typeface="Calibri" panose="020F0502020204030204" pitchFamily="34" charset="0"/>
              </a:rPr>
              <a:t>ПЭТ с использованием амилоида,</a:t>
            </a:r>
            <a:r>
              <a:rPr lang="de-DE" sz="2400" dirty="0">
                <a:latin typeface="Calibri" panose="020F0502020204030204" pitchFamily="34" charset="0"/>
              </a:rPr>
              <a:t> </a:t>
            </a:r>
            <a:r>
              <a:rPr lang="ru-RU" sz="2400" dirty="0">
                <a:latin typeface="Calibri" panose="020F0502020204030204" pitchFamily="34" charset="0"/>
              </a:rPr>
              <a:t>ПЭТ с глюкозой и ПЭТ с тау-белком</a:t>
            </a:r>
            <a:endParaRPr lang="de-DE" sz="2400" dirty="0">
              <a:latin typeface="Calibri" panose="020F0502020204030204" pitchFamily="34" charset="0"/>
            </a:endParaRPr>
          </a:p>
        </p:txBody>
      </p:sp>
      <p:sp>
        <p:nvSpPr>
          <p:cNvPr id="6" name="Titel 1"/>
          <p:cNvSpPr txBox="1">
            <a:spLocks/>
          </p:cNvSpPr>
          <p:nvPr/>
        </p:nvSpPr>
        <p:spPr bwMode="auto">
          <a:xfrm>
            <a:off x="350838" y="165100"/>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smtClean="0">
                <a:solidFill>
                  <a:schemeClr val="tx1"/>
                </a:solidFill>
                <a:latin typeface="Calibri" panose="020F0502020204030204" pitchFamily="34" charset="0"/>
                <a:ea typeface="ＭＳ Ｐゴシック" panose="020B0600070205080204" pitchFamily="34" charset="-128"/>
              </a:rPr>
              <a:t>2. </a:t>
            </a:r>
            <a:r>
              <a:rPr lang="ru-RU" altLang="de-DE" dirty="0">
                <a:solidFill>
                  <a:schemeClr val="tx1"/>
                </a:solidFill>
                <a:latin typeface="Calibri" pitchFamily="34" charset="0"/>
                <a:ea typeface="ＭＳ Ｐゴシック" pitchFamily="34" charset="-128"/>
              </a:rPr>
              <a:t>Диагностика когнитивных нарушений в </a:t>
            </a:r>
            <a:r>
              <a:rPr lang="ru-RU" altLang="de-DE" sz="2900" dirty="0">
                <a:solidFill>
                  <a:schemeClr val="tx1"/>
                </a:solidFill>
                <a:latin typeface="Calibri" pitchFamily="34" charset="0"/>
                <a:ea typeface="ＭＳ Ｐゴシック" pitchFamily="34" charset="-128"/>
              </a:rPr>
              <a:t>Германии</a:t>
            </a:r>
            <a:endParaRPr lang="de-DE" altLang="de-DE" sz="2900" kern="0" dirty="0" smtClean="0">
              <a:solidFill>
                <a:schemeClr val="tx1"/>
              </a:solidFill>
              <a:latin typeface="Calibri" panose="020F0502020204030204" pitchFamily="34" charset="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4"/>
          <p:cNvSpPr>
            <a:spLocks noChangeShapeType="1"/>
          </p:cNvSpPr>
          <p:nvPr/>
        </p:nvSpPr>
        <p:spPr bwMode="auto">
          <a:xfrm>
            <a:off x="0" y="828675"/>
            <a:ext cx="91440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11267" name="Grafik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0838" y="930275"/>
            <a:ext cx="3382962" cy="322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el 1"/>
          <p:cNvSpPr txBox="1">
            <a:spLocks/>
          </p:cNvSpPr>
          <p:nvPr/>
        </p:nvSpPr>
        <p:spPr bwMode="auto">
          <a:xfrm>
            <a:off x="350838" y="165100"/>
            <a:ext cx="86423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3000" b="1">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3000" b="1">
                <a:solidFill>
                  <a:schemeClr val="bg2"/>
                </a:solidFill>
                <a:latin typeface="Arial" charset="0"/>
                <a:ea typeface="ＭＳ Ｐゴシック" charset="0"/>
                <a:cs typeface="ＭＳ Ｐゴシック" charset="0"/>
              </a:defRPr>
            </a:lvl5pPr>
            <a:lvl6pPr marL="457200" algn="l" rtl="0" fontAlgn="base">
              <a:spcBef>
                <a:spcPct val="0"/>
              </a:spcBef>
              <a:spcAft>
                <a:spcPct val="0"/>
              </a:spcAft>
              <a:defRPr sz="3000" b="1">
                <a:solidFill>
                  <a:schemeClr val="bg2"/>
                </a:solidFill>
                <a:latin typeface="Arial" charset="0"/>
              </a:defRPr>
            </a:lvl6pPr>
            <a:lvl7pPr marL="914400" algn="l" rtl="0" fontAlgn="base">
              <a:spcBef>
                <a:spcPct val="0"/>
              </a:spcBef>
              <a:spcAft>
                <a:spcPct val="0"/>
              </a:spcAft>
              <a:defRPr sz="3000" b="1">
                <a:solidFill>
                  <a:schemeClr val="bg2"/>
                </a:solidFill>
                <a:latin typeface="Arial" charset="0"/>
              </a:defRPr>
            </a:lvl7pPr>
            <a:lvl8pPr marL="1371600" algn="l" rtl="0" fontAlgn="base">
              <a:spcBef>
                <a:spcPct val="0"/>
              </a:spcBef>
              <a:spcAft>
                <a:spcPct val="0"/>
              </a:spcAft>
              <a:defRPr sz="3000" b="1">
                <a:solidFill>
                  <a:schemeClr val="bg2"/>
                </a:solidFill>
                <a:latin typeface="Arial" charset="0"/>
              </a:defRPr>
            </a:lvl8pPr>
            <a:lvl9pPr marL="1828800" algn="l" rtl="0" fontAlgn="base">
              <a:spcBef>
                <a:spcPct val="0"/>
              </a:spcBef>
              <a:spcAft>
                <a:spcPct val="0"/>
              </a:spcAft>
              <a:defRPr sz="3000" b="1">
                <a:solidFill>
                  <a:schemeClr val="bg2"/>
                </a:solidFill>
                <a:latin typeface="Arial" charset="0"/>
              </a:defRPr>
            </a:lvl9pPr>
          </a:lstStyle>
          <a:p>
            <a:pPr>
              <a:defRPr/>
            </a:pPr>
            <a:r>
              <a:rPr lang="de-DE" altLang="de-DE" kern="0" dirty="0" smtClean="0">
                <a:solidFill>
                  <a:schemeClr val="tx1"/>
                </a:solidFill>
                <a:latin typeface="Calibri" panose="020F0502020204030204" pitchFamily="34" charset="0"/>
                <a:ea typeface="ＭＳ Ｐゴシック" panose="020B0600070205080204" pitchFamily="34" charset="-128"/>
              </a:rPr>
              <a:t>2. </a:t>
            </a:r>
            <a:r>
              <a:rPr lang="ru-RU" altLang="de-DE" kern="0" dirty="0" smtClean="0">
                <a:solidFill>
                  <a:schemeClr val="tx1"/>
                </a:solidFill>
                <a:latin typeface="Calibri" panose="020F0502020204030204" pitchFamily="34" charset="0"/>
                <a:ea typeface="ＭＳ Ｐゴシック" panose="020B0600070205080204" pitchFamily="34" charset="-128"/>
              </a:rPr>
              <a:t>Диагностика</a:t>
            </a:r>
            <a:r>
              <a:rPr lang="de-DE" altLang="de-DE" kern="0" dirty="0" smtClean="0">
                <a:solidFill>
                  <a:schemeClr val="tx1"/>
                </a:solidFill>
                <a:latin typeface="Calibri" panose="020F0502020204030204" pitchFamily="34" charset="0"/>
                <a:ea typeface="ＭＳ Ｐゴシック" panose="020B0600070205080204" pitchFamily="34" charset="-128"/>
              </a:rPr>
              <a:t> – </a:t>
            </a:r>
            <a:r>
              <a:rPr lang="ru-RU" altLang="de-DE" kern="0" dirty="0" smtClean="0">
                <a:solidFill>
                  <a:schemeClr val="tx1"/>
                </a:solidFill>
                <a:latin typeface="Calibri" panose="020F0502020204030204" pitchFamily="34" charset="0"/>
                <a:ea typeface="ＭＳ Ｐゴシック" panose="020B0600070205080204" pitchFamily="34" charset="-128"/>
              </a:rPr>
              <a:t>дальнейшие исследования</a:t>
            </a:r>
            <a:endParaRPr lang="de-DE" altLang="de-DE" kern="0" dirty="0" smtClean="0">
              <a:solidFill>
                <a:schemeClr val="tx1"/>
              </a:solidFill>
              <a:latin typeface="Calibri" panose="020F0502020204030204" pitchFamily="34" charset="0"/>
              <a:ea typeface="ＭＳ Ｐゴシック" panose="020B0600070205080204" pitchFamily="34" charset="-128"/>
            </a:endParaRPr>
          </a:p>
        </p:txBody>
      </p:sp>
      <p:pic>
        <p:nvPicPr>
          <p:cNvPr id="11269" name="Grafik 8" descr="So läuft eine Lumbalpunktion a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9063" y="930275"/>
            <a:ext cx="5060950" cy="272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0" name="Group 10"/>
          <p:cNvGrpSpPr>
            <a:grpSpLocks/>
          </p:cNvGrpSpPr>
          <p:nvPr/>
        </p:nvGrpSpPr>
        <p:grpSpPr bwMode="auto">
          <a:xfrm>
            <a:off x="350838" y="4259263"/>
            <a:ext cx="4229100" cy="1997075"/>
            <a:chOff x="-9" y="193"/>
            <a:chExt cx="2880" cy="1678"/>
          </a:xfrm>
        </p:grpSpPr>
        <p:sp>
          <p:nvSpPr>
            <p:cNvPr id="11281" name="Rectangle 59"/>
            <p:cNvSpPr>
              <a:spLocks noChangeArrowheads="1"/>
            </p:cNvSpPr>
            <p:nvPr/>
          </p:nvSpPr>
          <p:spPr bwMode="auto">
            <a:xfrm>
              <a:off x="-9" y="193"/>
              <a:ext cx="2880" cy="1678"/>
            </a:xfrm>
            <a:prstGeom prst="rect">
              <a:avLst/>
            </a:prstGeom>
            <a:solidFill>
              <a:schemeClr val="tx1"/>
            </a:solidFill>
            <a:ln w="9525">
              <a:solidFill>
                <a:schemeClr val="tx1"/>
              </a:solidFill>
              <a:miter lim="800000"/>
              <a:headEnd/>
              <a:tailEnd/>
            </a:ln>
          </p:spPr>
          <p:txBody>
            <a:bodyPr wrap="none" anchor="ct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en-US" altLang="de-DE" sz="1800">
                <a:cs typeface="Arial" charset="0"/>
              </a:endParaRPr>
            </a:p>
          </p:txBody>
        </p:sp>
        <p:pic>
          <p:nvPicPr>
            <p:cNvPr id="11282"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0" y="431"/>
              <a:ext cx="1313" cy="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3"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 y="238"/>
              <a:ext cx="1361" cy="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1271" name="Group 6"/>
          <p:cNvGrpSpPr>
            <a:grpSpLocks/>
          </p:cNvGrpSpPr>
          <p:nvPr/>
        </p:nvGrpSpPr>
        <p:grpSpPr bwMode="auto">
          <a:xfrm>
            <a:off x="5137150" y="4240213"/>
            <a:ext cx="3856038" cy="2016125"/>
            <a:chOff x="2838" y="184"/>
            <a:chExt cx="2921" cy="1678"/>
          </a:xfrm>
        </p:grpSpPr>
        <p:sp>
          <p:nvSpPr>
            <p:cNvPr id="11278" name="Rectangle 58"/>
            <p:cNvSpPr>
              <a:spLocks noChangeArrowheads="1"/>
            </p:cNvSpPr>
            <p:nvPr/>
          </p:nvSpPr>
          <p:spPr bwMode="auto">
            <a:xfrm>
              <a:off x="2838" y="184"/>
              <a:ext cx="2921" cy="1678"/>
            </a:xfrm>
            <a:prstGeom prst="rect">
              <a:avLst/>
            </a:prstGeom>
            <a:solidFill>
              <a:schemeClr val="tx1"/>
            </a:solidFill>
            <a:ln w="9525">
              <a:solidFill>
                <a:schemeClr val="tx1"/>
              </a:solidFill>
              <a:miter lim="800000"/>
              <a:headEnd/>
              <a:tailEnd/>
            </a:ln>
          </p:spPr>
          <p:txBody>
            <a:bodyPr wrap="none" anchor="ct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endParaRPr lang="en-US" altLang="de-DE" sz="1800">
                <a:cs typeface="Arial" charset="0"/>
              </a:endParaRPr>
            </a:p>
          </p:txBody>
        </p:sp>
        <p:pic>
          <p:nvPicPr>
            <p:cNvPr id="11279"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0" y="432"/>
              <a:ext cx="1433" cy="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7" y="238"/>
              <a:ext cx="1236" cy="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8" name="Textfeld 2"/>
          <p:cNvSpPr txBox="1">
            <a:spLocks noChangeArrowheads="1"/>
          </p:cNvSpPr>
          <p:nvPr/>
        </p:nvSpPr>
        <p:spPr bwMode="auto">
          <a:xfrm>
            <a:off x="3929063" y="3770313"/>
            <a:ext cx="5060950" cy="400050"/>
          </a:xfrm>
          <a:prstGeom prst="rect">
            <a:avLst/>
          </a:prstGeom>
          <a:solidFill>
            <a:schemeClr val="accent1">
              <a:alpha val="43921"/>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800">
                <a:solidFill>
                  <a:schemeClr val="tx1"/>
                </a:solidFill>
                <a:latin typeface="Arial" charset="0"/>
                <a:ea typeface="ＭＳ Ｐゴシック" pitchFamily="34" charset="-128"/>
              </a:defRPr>
            </a:lvl1pPr>
            <a:lvl2pPr marL="742950" indent="-285750" eaLnBrk="0" hangingPunct="0">
              <a:spcBef>
                <a:spcPct val="20000"/>
              </a:spcBef>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4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de-DE" sz="2000" b="1">
                <a:latin typeface="Calibri" pitchFamily="34" charset="0"/>
                <a:cs typeface="Arial" charset="0"/>
              </a:rPr>
              <a:t>МРТ</a:t>
            </a:r>
            <a:r>
              <a:rPr lang="de-DE" altLang="de-DE" sz="2000" b="1">
                <a:latin typeface="Calibri" pitchFamily="34" charset="0"/>
                <a:cs typeface="Arial" charset="0"/>
              </a:rPr>
              <a:t>, </a:t>
            </a:r>
            <a:r>
              <a:rPr lang="ru-RU" altLang="de-DE" sz="2000" b="1">
                <a:latin typeface="Calibri" pitchFamily="34" charset="0"/>
                <a:cs typeface="Arial" charset="0"/>
              </a:rPr>
              <a:t>люмбальная пункция</a:t>
            </a:r>
            <a:r>
              <a:rPr lang="de-DE" altLang="de-DE" sz="2000" b="1">
                <a:latin typeface="Calibri" pitchFamily="34" charset="0"/>
                <a:cs typeface="Arial" charset="0"/>
              </a:rPr>
              <a:t>, </a:t>
            </a:r>
            <a:r>
              <a:rPr lang="ru-RU" altLang="de-DE" sz="2000" b="1">
                <a:latin typeface="Calibri" pitchFamily="34" charset="0"/>
                <a:cs typeface="Arial" charset="0"/>
              </a:rPr>
              <a:t>ПЭТ</a:t>
            </a:r>
            <a:endParaRPr lang="de-DE" altLang="de-DE" sz="2000" b="1">
              <a:latin typeface="Calibri" pitchFamily="34" charset="0"/>
              <a:cs typeface="Arial" charset="0"/>
            </a:endParaRPr>
          </a:p>
        </p:txBody>
      </p:sp>
      <p:sp>
        <p:nvSpPr>
          <p:cNvPr id="11273" name="Прямоугольник 1"/>
          <p:cNvSpPr>
            <a:spLocks noChangeArrowheads="1"/>
          </p:cNvSpPr>
          <p:nvPr/>
        </p:nvSpPr>
        <p:spPr bwMode="auto">
          <a:xfrm>
            <a:off x="5192713" y="930275"/>
            <a:ext cx="1873250" cy="325438"/>
          </a:xfrm>
          <a:prstGeom prst="rect">
            <a:avLst/>
          </a:prstGeom>
          <a:solidFill>
            <a:srgbClr val="E8E8E8"/>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pPr>
            <a:r>
              <a:rPr lang="ru-RU" altLang="ru-RU" sz="1400">
                <a:cs typeface="Arial" charset="0"/>
              </a:rPr>
              <a:t>остистые отростки</a:t>
            </a:r>
          </a:p>
        </p:txBody>
      </p:sp>
      <p:sp>
        <p:nvSpPr>
          <p:cNvPr id="11274" name="Прямоугольник 2"/>
          <p:cNvSpPr>
            <a:spLocks noChangeArrowheads="1"/>
          </p:cNvSpPr>
          <p:nvPr/>
        </p:nvSpPr>
        <p:spPr bwMode="auto">
          <a:xfrm flipH="1">
            <a:off x="6129338" y="1398588"/>
            <a:ext cx="1339850" cy="347662"/>
          </a:xfrm>
          <a:prstGeom prst="rect">
            <a:avLst/>
          </a:prstGeom>
          <a:solidFill>
            <a:srgbClr val="E8E8E8"/>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ru-RU" sz="1400">
                <a:cs typeface="Arial" charset="0"/>
              </a:rPr>
              <a:t>спинной мозг</a:t>
            </a:r>
          </a:p>
        </p:txBody>
      </p:sp>
      <p:sp>
        <p:nvSpPr>
          <p:cNvPr id="11275" name="Прямоугольник 3"/>
          <p:cNvSpPr>
            <a:spLocks noChangeArrowheads="1"/>
          </p:cNvSpPr>
          <p:nvPr/>
        </p:nvSpPr>
        <p:spPr bwMode="auto">
          <a:xfrm>
            <a:off x="6459538" y="1787525"/>
            <a:ext cx="2384425" cy="506413"/>
          </a:xfrm>
          <a:prstGeom prst="rect">
            <a:avLst/>
          </a:prstGeom>
          <a:solidFill>
            <a:srgbClr val="E8E8E8"/>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ru-RU" sz="1400">
                <a:cs typeface="Arial" charset="0"/>
              </a:rPr>
              <a:t>тело первого поясничного позвонка</a:t>
            </a:r>
          </a:p>
        </p:txBody>
      </p:sp>
      <p:sp>
        <p:nvSpPr>
          <p:cNvPr id="11276" name="Прямоугольник 4"/>
          <p:cNvSpPr>
            <a:spLocks noChangeArrowheads="1"/>
          </p:cNvSpPr>
          <p:nvPr/>
        </p:nvSpPr>
        <p:spPr bwMode="auto">
          <a:xfrm>
            <a:off x="6564313" y="2293938"/>
            <a:ext cx="1679575" cy="250825"/>
          </a:xfrm>
          <a:prstGeom prst="rect">
            <a:avLst/>
          </a:prstGeom>
          <a:solidFill>
            <a:srgbClr val="E8E8E8"/>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ru-RU" sz="1400">
                <a:cs typeface="Arial" charset="0"/>
              </a:rPr>
              <a:t>пункционная игла</a:t>
            </a:r>
          </a:p>
        </p:txBody>
      </p:sp>
      <p:sp>
        <p:nvSpPr>
          <p:cNvPr id="11277" name="Прямоугольник 5"/>
          <p:cNvSpPr>
            <a:spLocks noChangeArrowheads="1"/>
          </p:cNvSpPr>
          <p:nvPr/>
        </p:nvSpPr>
        <p:spPr bwMode="auto">
          <a:xfrm>
            <a:off x="7219950" y="2674938"/>
            <a:ext cx="1023938" cy="519112"/>
          </a:xfrm>
          <a:prstGeom prst="rect">
            <a:avLst/>
          </a:prstGeom>
          <a:solidFill>
            <a:srgbClr val="E8E8E8"/>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defTabSz="863600" eaLnBrk="0" hangingPunct="0">
              <a:spcBef>
                <a:spcPct val="20000"/>
              </a:spcBef>
              <a:buChar char="•"/>
              <a:defRPr sz="2800">
                <a:solidFill>
                  <a:schemeClr val="tx1"/>
                </a:solidFill>
                <a:latin typeface="Arial" charset="0"/>
                <a:ea typeface="ＭＳ Ｐゴシック" pitchFamily="34" charset="-128"/>
              </a:defRPr>
            </a:lvl1pPr>
            <a:lvl2pPr marL="742950" indent="-285750" defTabSz="863600" eaLnBrk="0" hangingPunct="0">
              <a:spcBef>
                <a:spcPct val="20000"/>
              </a:spcBef>
              <a:buChar char="–"/>
              <a:defRPr sz="2400">
                <a:solidFill>
                  <a:schemeClr val="tx1"/>
                </a:solidFill>
                <a:latin typeface="Arial" charset="0"/>
                <a:ea typeface="ＭＳ Ｐゴシック" pitchFamily="34" charset="-128"/>
              </a:defRPr>
            </a:lvl2pPr>
            <a:lvl3pPr marL="1143000" indent="-228600" defTabSz="863600" eaLnBrk="0" hangingPunct="0">
              <a:spcBef>
                <a:spcPct val="20000"/>
              </a:spcBef>
              <a:buChar char="•"/>
              <a:defRPr sz="2400">
                <a:solidFill>
                  <a:schemeClr val="tx1"/>
                </a:solidFill>
                <a:latin typeface="Arial" charset="0"/>
                <a:ea typeface="ＭＳ Ｐゴシック" pitchFamily="34" charset="-128"/>
              </a:defRPr>
            </a:lvl3pPr>
            <a:lvl4pPr marL="1600200" indent="-228600" defTabSz="863600" eaLnBrk="0" hangingPunct="0">
              <a:spcBef>
                <a:spcPct val="20000"/>
              </a:spcBef>
              <a:buChar char="–"/>
              <a:defRPr sz="2000">
                <a:solidFill>
                  <a:schemeClr val="tx1"/>
                </a:solidFill>
                <a:latin typeface="Arial" charset="0"/>
                <a:ea typeface="ＭＳ Ｐゴシック" pitchFamily="34" charset="-128"/>
              </a:defRPr>
            </a:lvl4pPr>
            <a:lvl5pPr marL="2057400" indent="-228600" defTabSz="863600" eaLnBrk="0" hangingPunct="0">
              <a:spcBef>
                <a:spcPct val="20000"/>
              </a:spcBef>
              <a:buChar char="»"/>
              <a:defRPr sz="2000">
                <a:solidFill>
                  <a:schemeClr val="tx1"/>
                </a:solidFill>
                <a:latin typeface="Arial" charset="0"/>
                <a:ea typeface="ＭＳ Ｐゴシック" pitchFamily="34" charset="-128"/>
              </a:defRPr>
            </a:lvl5pPr>
            <a:lvl6pPr marL="25146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defTabSz="863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eaLnBrk="1" hangingPunct="1">
              <a:spcBef>
                <a:spcPct val="0"/>
              </a:spcBef>
              <a:buFontTx/>
              <a:buNone/>
            </a:pPr>
            <a:r>
              <a:rPr lang="ru-RU" altLang="ru-RU" sz="1400">
                <a:cs typeface="Arial" charset="0"/>
              </a:rPr>
              <a:t>мозговая жидкость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heme/theme1.xml><?xml version="1.0" encoding="utf-8"?>
<a:theme xmlns:a="http://schemas.openxmlformats.org/drawingml/2006/main" name="2_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e-DE" sz="1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e-DE" sz="17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e-DE" sz="1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63600" rtl="0" eaLnBrk="1" fontAlgn="base" latinLnBrk="0" hangingPunct="1">
          <a:lnSpc>
            <a:spcPct val="100000"/>
          </a:lnSpc>
          <a:spcBef>
            <a:spcPct val="0"/>
          </a:spcBef>
          <a:spcAft>
            <a:spcPct val="0"/>
          </a:spcAft>
          <a:buClrTx/>
          <a:buSzTx/>
          <a:buFontTx/>
          <a:buNone/>
          <a:tabLst/>
          <a:defRPr kumimoji="0" lang="de-DE" sz="17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802</TotalTime>
  <Words>2106</Words>
  <Application>Microsoft Office PowerPoint</Application>
  <PresentationFormat>Экран (4:3)</PresentationFormat>
  <Paragraphs>307</Paragraphs>
  <Slides>30</Slides>
  <Notes>9</Notes>
  <HiddenSlides>0</HiddenSlides>
  <MMClips>0</MMClips>
  <ScaleCrop>false</ScaleCrop>
  <HeadingPairs>
    <vt:vector size="8" baseType="variant">
      <vt:variant>
        <vt:lpstr>Использованные шрифты</vt:lpstr>
      </vt:variant>
      <vt:variant>
        <vt:i4>6</vt:i4>
      </vt:variant>
      <vt:variant>
        <vt:lpstr>Тема</vt:lpstr>
      </vt:variant>
      <vt:variant>
        <vt:i4>2</vt:i4>
      </vt:variant>
      <vt:variant>
        <vt:lpstr>Внедренные серверы OLE</vt:lpstr>
      </vt:variant>
      <vt:variant>
        <vt:i4>1</vt:i4>
      </vt:variant>
      <vt:variant>
        <vt:lpstr>Заголовки слайдов</vt:lpstr>
      </vt:variant>
      <vt:variant>
        <vt:i4>30</vt:i4>
      </vt:variant>
    </vt:vector>
  </HeadingPairs>
  <TitlesOfParts>
    <vt:vector size="39" baseType="lpstr">
      <vt:lpstr>Arial</vt:lpstr>
      <vt:lpstr>ＭＳ Ｐゴシック</vt:lpstr>
      <vt:lpstr>Calibri</vt:lpstr>
      <vt:lpstr>Times New Roman</vt:lpstr>
      <vt:lpstr>Monotype Corsiva</vt:lpstr>
      <vt:lpstr>Wingdings</vt:lpstr>
      <vt:lpstr>2_Standarddesign</vt:lpstr>
      <vt:lpstr>9_Standarddesign</vt:lpstr>
      <vt:lpstr>Image</vt:lpstr>
      <vt:lpstr>Алгоритм ведения пациента с      когнитивными нарушениями и деменцией          в системе здравоохранения Германии  Беларусь, Витебск 29 ноября 2017   Шарите – Университетская медицина Берлин Отделение исследований памяти и Центр профилактики деменции Руководитель: приват-доцент д-р Оливер Петерс  Докладчик: Херлинд Меггес, геронтолог  https://psychiatrie.charite.de/leistungen/spezialambulanzen/gedaechtnissprechstunde/ </vt:lpstr>
      <vt:lpstr>Презентация PowerPoint</vt:lpstr>
      <vt:lpstr>Содержание</vt:lpstr>
      <vt:lpstr>1. Основы – Деменция в Германии</vt:lpstr>
      <vt:lpstr>1. Основы – Стадии болезни Альцгеймера </vt:lpstr>
      <vt:lpstr>2. Диагностика</vt:lpstr>
      <vt:lpstr>2. Диагностика когнитивных нарушений в Германии</vt:lpstr>
      <vt:lpstr>Презентация PowerPoint</vt:lpstr>
      <vt:lpstr>Презентация PowerPoint</vt:lpstr>
      <vt:lpstr>Презентация PowerPoint</vt:lpstr>
      <vt:lpstr>3. Лечение – Медикаменты </vt:lpstr>
      <vt:lpstr>3. Лечение – Психосоциальные интервенции</vt:lpstr>
      <vt:lpstr>Презентация PowerPoint</vt:lpstr>
      <vt:lpstr>Презентация PowerPoint</vt:lpstr>
      <vt:lpstr>4. Научные исследования – Участие в исследованиях</vt:lpstr>
      <vt:lpstr>4. Научные исследования – Клинические исследования</vt:lpstr>
      <vt:lpstr>4. Научные исследования – Профилактика</vt:lpstr>
      <vt:lpstr>4. Научные исследования – Профилактика</vt:lpstr>
      <vt:lpstr>Презентация PowerPoint</vt:lpstr>
      <vt:lpstr>4. Научные исследования – Рекомендации по профилактике</vt:lpstr>
      <vt:lpstr>5. Заключение</vt:lpstr>
      <vt:lpstr>Большое спасибо!</vt:lpstr>
      <vt:lpstr>Презентация PowerPoint</vt:lpstr>
      <vt:lpstr>Литература</vt:lpstr>
      <vt:lpstr>Презентация PowerPoint</vt:lpstr>
      <vt:lpstr>2. Диагностика</vt:lpstr>
      <vt:lpstr>Презентация PowerPoint</vt:lpstr>
      <vt:lpstr>2. Диагностика деменции</vt:lpstr>
      <vt:lpstr>4. Научные исследования a) Терапевтические исследования</vt:lpstr>
      <vt:lpstr>Презентация PowerPoint</vt:lpstr>
    </vt:vector>
  </TitlesOfParts>
  <Company>Charité CVK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Präsentation</dc:title>
  <dc:creator>Jacqueline Behrendt - Mediencenter CCVK</dc:creator>
  <cp:lastModifiedBy>user</cp:lastModifiedBy>
  <cp:revision>333</cp:revision>
  <cp:lastPrinted>2014-05-05T10:27:26Z</cp:lastPrinted>
  <dcterms:created xsi:type="dcterms:W3CDTF">2004-05-17T07:52:02Z</dcterms:created>
  <dcterms:modified xsi:type="dcterms:W3CDTF">2017-12-06T07:51:46Z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1040292</vt:lpwstr>
  </property>
  <property fmtid="{D5CDD505-2E9C-101B-9397-08002B2CF9AE}" name="NXPowerLiteSettings" pid="3">
    <vt:lpwstr>F7000400038000</vt:lpwstr>
  </property>
  <property fmtid="{D5CDD505-2E9C-101B-9397-08002B2CF9AE}" name="NXPowerLiteVersion" pid="4">
    <vt:lpwstr>D6.1.2</vt:lpwstr>
  </property>
</Properties>
</file>