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  <p:sldId id="361" r:id="rId3"/>
    <p:sldId id="363" r:id="rId4"/>
    <p:sldId id="364" r:id="rId5"/>
    <p:sldId id="365" r:id="rId6"/>
    <p:sldId id="369" r:id="rId7"/>
    <p:sldId id="372" r:id="rId8"/>
    <p:sldId id="333" r:id="rId9"/>
    <p:sldId id="353" r:id="rId10"/>
    <p:sldId id="334" r:id="rId11"/>
    <p:sldId id="373" r:id="rId12"/>
    <p:sldId id="338" r:id="rId13"/>
    <p:sldId id="340" r:id="rId14"/>
    <p:sldId id="341" r:id="rId15"/>
    <p:sldId id="344" r:id="rId16"/>
    <p:sldId id="359" r:id="rId17"/>
    <p:sldId id="345" r:id="rId18"/>
    <p:sldId id="360" r:id="rId19"/>
    <p:sldId id="348" r:id="rId20"/>
    <p:sldId id="350" r:id="rId21"/>
    <p:sldId id="349" r:id="rId22"/>
    <p:sldId id="378" r:id="rId23"/>
    <p:sldId id="356" r:id="rId24"/>
    <p:sldId id="352" r:id="rId25"/>
    <p:sldId id="354" r:id="rId26"/>
    <p:sldId id="355" r:id="rId27"/>
    <p:sldId id="376" r:id="rId28"/>
    <p:sldId id="377" r:id="rId29"/>
    <p:sldId id="293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9527F-B023-4350-90FD-DEB81CCFC7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4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2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0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5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2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6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3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4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7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5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8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6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7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8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9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http://www.gerontolog.info/" TargetMode="External" Type="http://schemas.openxmlformats.org/officeDocument/2006/relationships/hyperlink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01622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</a:rPr>
              <a:t>АНО «Научно-исследовательский медицинский центр «Геронтология» (Москва</a:t>
            </a:r>
            <a:r>
              <a:rPr lang="en-US" sz="2000" b="1" dirty="0" smtClean="0">
                <a:solidFill>
                  <a:srgbClr val="009900"/>
                </a:solidFill>
              </a:rPr>
              <a:t>)</a:t>
            </a:r>
            <a:r>
              <a:rPr lang="ru-RU" sz="2000" b="1" dirty="0" smtClean="0">
                <a:solidFill>
                  <a:srgbClr val="009900"/>
                </a:solidFill>
              </a:rPr>
              <a:t/>
            </a:r>
            <a:br>
              <a:rPr lang="ru-RU" sz="2000" b="1" dirty="0" smtClean="0">
                <a:solidFill>
                  <a:srgbClr val="009900"/>
                </a:solidFill>
              </a:rPr>
            </a:br>
            <a:r>
              <a:rPr lang="ru-RU" sz="2000" b="1" dirty="0" smtClean="0">
                <a:solidFill>
                  <a:srgbClr val="009900"/>
                </a:solidFill>
              </a:rPr>
              <a:t>-----------------------------------------------------------------------------</a:t>
            </a:r>
            <a:br>
              <a:rPr lang="ru-RU" sz="2000" b="1" dirty="0" smtClean="0">
                <a:solidFill>
                  <a:srgbClr val="009900"/>
                </a:solidFill>
              </a:rPr>
            </a:br>
            <a:r>
              <a:rPr lang="ru-RU" sz="2000" b="1" dirty="0" smtClean="0">
                <a:solidFill>
                  <a:srgbClr val="009900"/>
                </a:solidFill>
              </a:rPr>
              <a:t>ФГБОУ ДПО Институт повышения квалификации</a:t>
            </a:r>
            <a:br>
              <a:rPr lang="ru-RU" sz="2000" b="1" dirty="0" smtClean="0">
                <a:solidFill>
                  <a:srgbClr val="009900"/>
                </a:solidFill>
              </a:rPr>
            </a:br>
            <a:r>
              <a:rPr lang="ru-RU" sz="2000" b="1" dirty="0" smtClean="0">
                <a:solidFill>
                  <a:srgbClr val="009900"/>
                </a:solidFill>
              </a:rPr>
              <a:t>Федерального медико-биологического агентства России</a:t>
            </a:r>
            <a:r>
              <a:rPr lang="ru-RU" b="1" dirty="0" smtClean="0">
                <a:solidFill>
                  <a:srgbClr val="009900"/>
                </a:solidFill>
              </a:rPr>
              <a:t/>
            </a:r>
            <a:br>
              <a:rPr lang="ru-RU" b="1" dirty="0" smtClean="0">
                <a:solidFill>
                  <a:srgbClr val="009900"/>
                </a:solidFill>
              </a:rPr>
            </a:br>
            <a:endParaRPr lang="ru-RU" b="1" dirty="0">
              <a:solidFill>
                <a:srgbClr val="00990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8"/>
            <a:ext cx="1895475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4176463"/>
          </a:xfrm>
        </p:spPr>
        <p:txBody>
          <a:bodyPr>
            <a:normAutofit fontScale="92500"/>
          </a:bodyPr>
          <a:lstStyle/>
          <a:p>
            <a:pPr marL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b="1" dirty="0" err="1" smtClean="0">
                <a:solidFill>
                  <a:schemeClr val="accent3">
                    <a:lumMod val="75000"/>
                  </a:schemeClr>
                </a:solidFill>
              </a:rPr>
              <a:t>Донозологическая</a:t>
            </a:r>
            <a:r>
              <a:rPr lang="ru-RU" sz="4300" b="1" dirty="0" smtClean="0">
                <a:solidFill>
                  <a:schemeClr val="accent3">
                    <a:lumMod val="75000"/>
                  </a:schemeClr>
                </a:solidFill>
              </a:rPr>
              <a:t> лабораторная диагностика в гериатрической практике: от теории к собственному практическому опыту</a:t>
            </a:r>
            <a:endParaRPr lang="en-US" sz="2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6600"/>
                </a:solidFill>
              </a:rPr>
              <a:t>ПРОЩАЕВ КИРИЛЛ ИВАНОВИЧ</a:t>
            </a:r>
            <a:endParaRPr lang="en-US" sz="2400" b="1" dirty="0" smtClean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6600"/>
                </a:solidFill>
              </a:rPr>
              <a:t>доктор медицинских наук, профессор</a:t>
            </a:r>
            <a:endParaRPr lang="ru-RU" sz="2400" b="1" dirty="0" smtClean="0">
              <a:solidFill>
                <a:srgbClr val="006600"/>
              </a:solidFill>
            </a:endParaRPr>
          </a:p>
          <a:p>
            <a:pPr algn="ctr"/>
            <a:endParaRPr lang="ru-RU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Материал поступает в отдел </a:t>
            </a:r>
            <a:r>
              <a:rPr lang="ru-RU" dirty="0" err="1" smtClean="0"/>
              <a:t>патоморфологии</a:t>
            </a:r>
            <a:r>
              <a:rPr lang="ru-RU" dirty="0" smtClean="0"/>
              <a:t> ФГБУ «НИИ акушерства и гинекологии им. Д.О. </a:t>
            </a:r>
            <a:r>
              <a:rPr lang="ru-RU" dirty="0" err="1" smtClean="0"/>
              <a:t>Отта</a:t>
            </a:r>
            <a:r>
              <a:rPr lang="ru-RU" dirty="0" smtClean="0"/>
              <a:t>»(руководитель- </a:t>
            </a:r>
            <a:r>
              <a:rPr lang="ru-RU" dirty="0" err="1" smtClean="0"/>
              <a:t>И.М.Кветной</a:t>
            </a:r>
            <a:r>
              <a:rPr lang="ru-RU" dirty="0" smtClean="0"/>
              <a:t>), где проводится </a:t>
            </a:r>
            <a:r>
              <a:rPr lang="ru-RU" dirty="0" err="1" smtClean="0"/>
              <a:t>иммуноцитохимическое</a:t>
            </a:r>
            <a:r>
              <a:rPr lang="ru-RU" dirty="0" smtClean="0"/>
              <a:t> исследование с использованием молекулярных маркеров к тому или иному заболеванию и последующей морфометрией для получения количественных показателей.</a:t>
            </a:r>
          </a:p>
          <a:p>
            <a:r>
              <a:rPr lang="ru-RU" dirty="0" err="1" smtClean="0"/>
              <a:t>Воспроизводимость</a:t>
            </a:r>
            <a:r>
              <a:rPr lang="ru-RU" dirty="0" smtClean="0"/>
              <a:t> метода 98%, чувствительность 92%, специфичность 100%.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6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Ранняя диагностика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4400" b="1" dirty="0" err="1" smtClean="0">
                <a:solidFill>
                  <a:schemeClr val="accent3">
                    <a:lumMod val="75000"/>
                  </a:schemeClr>
                </a:solidFill>
              </a:rPr>
              <a:t>возраст-ассоциированной</a:t>
            </a:r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 патологии: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примеры</a:t>
            </a:r>
            <a:endParaRPr lang="ru-RU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977" y="5949280"/>
            <a:ext cx="1542023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7638"/>
            <a:ext cx="8229600" cy="617537"/>
          </a:xfrm>
        </p:spPr>
        <p:txBody>
          <a:bodyPr/>
          <a:lstStyle/>
          <a:p>
            <a:pPr algn="ctr" eaLnBrk="1" hangingPunct="1"/>
            <a:r>
              <a:rPr lang="ru-RU" altLang="ru-RU" sz="2000" b="1" smtClean="0">
                <a:solidFill>
                  <a:srgbClr val="FF9933"/>
                </a:solidFill>
                <a:latin typeface="Arial" charset="0"/>
              </a:rPr>
              <a:t>ПАТО</a:t>
            </a:r>
            <a:r>
              <a:rPr lang="ru-RU" altLang="ru-RU" sz="2000" b="1" smtClean="0">
                <a:solidFill>
                  <a:srgbClr val="FF9933"/>
                </a:solidFill>
              </a:rPr>
              <a:t>МОРФОЛОГИЯ МОЗГА ПРИ БОЛЕЗНИ АЛЬЦГЕЙМЕРА</a:t>
            </a:r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765175"/>
            <a:ext cx="8616950" cy="5184775"/>
          </a:xfrm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0825" y="6021388"/>
            <a:ext cx="8785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12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Фибриллярный амилоид откладывается в паренхиме головного мозга в виде т.н. «сенильных бляшек», что приводит к гибели рядом лежащих нейронов. Возникает фосфорилирование тау-протеина внутри нервных клеток, что вызывает дезинтеграцию микротрубочек, приводя к нарушению передачи сигналов между нервными клетками и их гибели.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220663"/>
            <a:ext cx="8626475" cy="1044575"/>
          </a:xfrm>
        </p:spPr>
        <p:txBody>
          <a:bodyPr/>
          <a:lstStyle/>
          <a:p>
            <a:pPr algn="ctr" eaLnBrk="1" hangingPunct="1"/>
            <a:r>
              <a:rPr lang="ru-RU" altLang="ru-RU" sz="2000" b="1" smtClean="0">
                <a:solidFill>
                  <a:srgbClr val="FF9900"/>
                </a:solidFill>
                <a:latin typeface="Tahoma" pitchFamily="34" charset="0"/>
                <a:cs typeface="Tahoma" pitchFamily="34" charset="0"/>
              </a:rPr>
              <a:t>ЭКСПРЕССИЯ ТАУ-ПРОТЕИНА В ЛИМФОЦИТАХ КРОВИ ПАЦИЕНТОВ  С  БОЛЕЗНЬЮ АЛЬЦГЕЙМЕРА</a:t>
            </a:r>
          </a:p>
        </p:txBody>
      </p:sp>
      <p:pic>
        <p:nvPicPr>
          <p:cNvPr id="1741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9138" y="1339850"/>
            <a:ext cx="7802562" cy="4402138"/>
          </a:xfrm>
          <a:noFill/>
          <a:ln>
            <a:solidFill>
              <a:schemeClr val="tx1"/>
            </a:solidFill>
          </a:ln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36538" y="5854700"/>
            <a:ext cx="8583612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47675" algn="ctr"/>
            <a:r>
              <a:rPr lang="ru-RU" altLang="ru-RU" sz="1600">
                <a:latin typeface="Tahoma" pitchFamily="34" charset="0"/>
              </a:rPr>
              <a:t>Исследования показали, что у абсолютного большинства обследованных пациентов с болезнью Альцгеймера (у 194 из 202) в лимфоцитах крови содержится </a:t>
            </a:r>
          </a:p>
          <a:p>
            <a:pPr indent="447675" algn="ctr"/>
            <a:r>
              <a:rPr lang="ru-RU" altLang="ru-RU" b="1">
                <a:latin typeface="Tahoma" pitchFamily="34" charset="0"/>
              </a:rPr>
              <a:t>ТАУ-ПРОТЕИН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au-lymph-Alzh-2" id="18434" name="Picture 2"/>
          <p:cNvPicPr>
            <a:picLocks noChangeArrowheads="1" noChangeAspect="1" noGrp="1"/>
          </p:cNvPicPr>
          <p:nvPr>
            <p:ph idx="1" sz="half"/>
          </p:nvPr>
        </p:nvPicPr>
        <p:blipFill>
          <a:blip cstate="print" r:embed="rId2"/>
          <a:stretch>
            <a:fillRect/>
          </a:stretch>
        </p:blipFill>
        <p:spPr>
          <a:xfrm>
            <a:off x="438150" y="2425700"/>
            <a:ext cx="4140200" cy="2947988"/>
          </a:xfrm>
          <a:noFill/>
          <a:ln>
            <a:solidFill>
              <a:schemeClr val="tx1"/>
            </a:solidFill>
          </a:ln>
        </p:spPr>
      </p:pic>
      <p:pic>
        <p:nvPicPr>
          <p:cNvPr id="18435" name="Picture 3"/>
          <p:cNvPicPr>
            <a:picLocks noChangeArrowheads="1" noChangeAspect="1" noGrp="1"/>
          </p:cNvPicPr>
          <p:nvPr>
            <p:ph idx="2" sz="half"/>
          </p:nvPr>
        </p:nvPicPr>
        <p:blipFill>
          <a:blip cstate="print" r:embed="rId3"/>
          <a:srcRect/>
          <a:stretch>
            <a:fillRect/>
          </a:stretch>
        </p:blipFill>
        <p:spPr>
          <a:xfrm>
            <a:off x="4799013" y="2457450"/>
            <a:ext cx="3887787" cy="2876550"/>
          </a:xfrm>
          <a:noFill/>
          <a:ln>
            <a:solidFill>
              <a:schemeClr val="tx1"/>
            </a:solidFill>
          </a:ln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859338" y="1381125"/>
            <a:ext cx="37433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altLang="ru-RU" lang="ru-RU" sz="1400">
                <a:latin charset="0" typeface="Arial"/>
              </a:rPr>
              <a:t>Только в 2 случаях  у здоровых людей единичные лимфоциты демонстрировали слабую положительную реакцию </a:t>
            </a:r>
          </a:p>
          <a:p>
            <a:pPr algn="ctr"/>
            <a:r>
              <a:rPr altLang="ru-RU" lang="ru-RU" sz="1400">
                <a:latin charset="0" typeface="Arial"/>
              </a:rPr>
              <a:t>с антителами к тау-протеину</a:t>
            </a:r>
          </a:p>
        </p:txBody>
      </p:sp>
      <p:sp>
        <p:nvSpPr>
          <p:cNvPr id="384005" name="Rectangle 5"/>
          <p:cNvSpPr>
            <a:spLocks noChangeArrowheads="1"/>
          </p:cNvSpPr>
          <p:nvPr/>
        </p:nvSpPr>
        <p:spPr bwMode="auto">
          <a:xfrm>
            <a:off x="182563" y="138113"/>
            <a:ext cx="8753475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b="1" lang="ru-RU" sz="2000">
                <a:solidFill>
                  <a:srgbClr val="FF99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itchFamily="34" typeface="Tahoma"/>
                <a:cs charset="0" pitchFamily="34" typeface="Tahoma"/>
              </a:rPr>
              <a:t>ЭКСПРЕССИЯ ТАУ-ПРОТЕИНА </a:t>
            </a:r>
            <a:endParaRPr b="1" lang="en-US" sz="2000">
              <a:solidFill>
                <a:srgbClr val="FF9900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itchFamily="34" typeface="Tahoma"/>
              <a:cs charset="0" pitchFamily="34" typeface="Tahoma"/>
            </a:endParaRPr>
          </a:p>
          <a:p>
            <a:pPr algn="ctr"/>
            <a:r>
              <a:rPr b="1" lang="ru-RU" sz="2000">
                <a:solidFill>
                  <a:srgbClr val="FF9900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itchFamily="34" typeface="Tahoma"/>
                <a:cs charset="0" pitchFamily="34" typeface="Tahoma"/>
              </a:rPr>
              <a:t>В ЛИМФОЦИТАХ КРОВИ ЗДОРОВЫХ ЛЮДЕЙ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798513" y="1404938"/>
            <a:ext cx="37433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altLang="ru-RU" lang="ru-RU" sz="1400">
                <a:effectLst>
                  <a:outerShdw algn="tl" blurRad="38100" dir="2700000" dist="38100">
                    <a:srgbClr val="000000"/>
                  </a:outerShdw>
                </a:effectLst>
                <a:latin charset="0" typeface="Arial"/>
              </a:rPr>
              <a:t>В контроле у  76  из  80  добровольцев  </a:t>
            </a:r>
          </a:p>
          <a:p>
            <a:pPr algn="ctr"/>
            <a:r>
              <a:rPr altLang="ru-RU" lang="ru-RU" sz="1400">
                <a:effectLst>
                  <a:outerShdw algn="tl" blurRad="38100" dir="2700000" dist="38100">
                    <a:srgbClr val="000000"/>
                  </a:outerShdw>
                </a:effectLst>
                <a:latin charset="0" typeface="Arial"/>
              </a:rPr>
              <a:t>в лимфоцитах крови не обнаружено иммунореактивности  к тау-протеину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57238" y="5373688"/>
            <a:ext cx="79914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indent="447675"/>
            <a:r>
              <a:rPr altLang="ru-RU" lang="ru-RU" sz="1400">
                <a:latin charset="0" pitchFamily="34" typeface="Tahoma"/>
              </a:rPr>
              <a:t>Проведенные исследования позволили </a:t>
            </a:r>
            <a:r>
              <a:rPr altLang="ru-RU" b="1" lang="ru-RU" sz="1400">
                <a:latin charset="0" pitchFamily="34" typeface="Tahoma"/>
              </a:rPr>
              <a:t>впервые</a:t>
            </a:r>
            <a:r>
              <a:rPr altLang="ru-RU" lang="ru-RU" sz="1400">
                <a:latin charset="0" pitchFamily="34" typeface="Tahoma"/>
              </a:rPr>
              <a:t> обнаружить </a:t>
            </a:r>
            <a:r>
              <a:rPr altLang="ru-RU" b="1" lang="ru-RU" sz="1400">
                <a:solidFill>
                  <a:srgbClr val="FF0000"/>
                </a:solidFill>
                <a:latin charset="0" pitchFamily="34" typeface="Tahoma"/>
              </a:rPr>
              <a:t>ТАУ-ПРОТЕИН</a:t>
            </a:r>
            <a:r>
              <a:rPr altLang="ru-RU" lang="ru-RU" sz="1400">
                <a:solidFill>
                  <a:srgbClr val="FF0000"/>
                </a:solidFill>
                <a:latin charset="0" pitchFamily="34" typeface="Tahoma"/>
              </a:rPr>
              <a:t> </a:t>
            </a:r>
          </a:p>
          <a:p>
            <a:pPr algn="ctr" indent="447675"/>
            <a:r>
              <a:rPr altLang="ru-RU" lang="ru-RU" sz="1400">
                <a:latin charset="0" pitchFamily="34" typeface="Tahoma"/>
              </a:rPr>
              <a:t>в лимфоцитах крови пациентов с болезнью Альцгеймера.</a:t>
            </a:r>
            <a:endParaRPr altLang="ru-RU" b="1" lang="ru-RU" sz="1400">
              <a:latin charset="0" pitchFamily="34" typeface="Tahoma"/>
            </a:endParaRPr>
          </a:p>
          <a:p>
            <a:pPr algn="ctr" indent="447675"/>
            <a:r>
              <a:rPr altLang="ru-RU" b="1" lang="ru-RU" sz="1400">
                <a:solidFill>
                  <a:srgbClr val="00FF00"/>
                </a:solidFill>
                <a:latin charset="0" pitchFamily="34" typeface="Tahoma"/>
              </a:rPr>
              <a:t>Явное различие в экспрессии тау-протеина между здоровыми и больными людьми свидетельствует о том, что данный белок может рассматриваться </a:t>
            </a:r>
          </a:p>
          <a:p>
            <a:pPr algn="ctr" indent="447675"/>
            <a:r>
              <a:rPr altLang="ru-RU" b="1" lang="ru-RU" sz="1400">
                <a:solidFill>
                  <a:srgbClr val="00FF00"/>
                </a:solidFill>
                <a:latin charset="0" pitchFamily="34" typeface="Tahoma"/>
              </a:rPr>
              <a:t>как перспективный маркер, а лимфоциты крови – как удобный объект </a:t>
            </a:r>
          </a:p>
          <a:p>
            <a:pPr algn="ctr" indent="447675"/>
            <a:r>
              <a:rPr altLang="ru-RU" b="1" lang="ru-RU" sz="1400">
                <a:solidFill>
                  <a:srgbClr val="00FF00"/>
                </a:solidFill>
                <a:latin charset="0" pitchFamily="34" typeface="Tahoma"/>
              </a:rPr>
              <a:t>для прижизненной диагностики болезни Альцгеймера</a:t>
            </a:r>
          </a:p>
        </p:txBody>
      </p:sp>
    </p:spTree>
  </p:cSld>
  <p:clrMapOvr>
    <a:masterClrMapping/>
  </p:clrMapOvr>
  <p:transition spd="slow"/>
  <p:timing>
    <p:tnLst>
      <p:par>
        <p:cTn dur="indefinite" id="1" nodeType="tmRoot" restart="never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0825" y="190500"/>
            <a:ext cx="86423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altLang="ru-RU" sz="2000" b="1">
                <a:latin typeface="Tahoma" pitchFamily="34" charset="0"/>
              </a:rPr>
              <a:t>ЭКСПРЕССИЯ ТАУ-ПРОТЕИНА  В БУККАЛЬНОМ ЭПИТЕЛИИ</a:t>
            </a:r>
          </a:p>
          <a:p>
            <a:pPr algn="ctr">
              <a:lnSpc>
                <a:spcPct val="120000"/>
              </a:lnSpc>
            </a:pPr>
            <a:r>
              <a:rPr lang="ru-RU" altLang="ru-RU" sz="2000" b="1">
                <a:latin typeface="Tahoma" pitchFamily="34" charset="0"/>
              </a:rPr>
              <a:t>У ПАЦИЕНТОВ С БОЛЕЗНЬЮ АЛЬЦГЕЙМЕРА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63675"/>
            <a:ext cx="4105275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465263"/>
            <a:ext cx="4105275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79388" y="5467350"/>
            <a:ext cx="4248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altLang="ru-RU" sz="1400" i="1">
                <a:latin typeface="Tahoma" pitchFamily="34" charset="0"/>
              </a:rPr>
              <a:t>Болезнь Альцгеймера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787900" y="5454650"/>
            <a:ext cx="37449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altLang="ru-RU" sz="1400" i="1">
                <a:latin typeface="Tahoma" pitchFamily="34" charset="0"/>
              </a:rPr>
              <a:t>Контроль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79388" y="5961063"/>
            <a:ext cx="8785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altLang="ru-RU" sz="2000" b="1" dirty="0" err="1">
                <a:solidFill>
                  <a:srgbClr val="C00000"/>
                </a:solidFill>
                <a:latin typeface="Tahoma" pitchFamily="34" charset="0"/>
              </a:rPr>
              <a:t>Буккальный</a:t>
            </a:r>
            <a:r>
              <a:rPr lang="ru-RU" altLang="ru-RU" sz="2000" b="1" dirty="0">
                <a:solidFill>
                  <a:srgbClr val="C00000"/>
                </a:solidFill>
                <a:latin typeface="Tahoma" pitchFamily="34" charset="0"/>
              </a:rPr>
              <a:t> эпителий является наиболее удобным объектом для прижизненной диагностики болезни Альцгеймера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Экспрессия </a:t>
            </a:r>
            <a:r>
              <a:rPr lang="ru-RU" sz="3600" b="1" dirty="0" err="1" smtClean="0">
                <a:solidFill>
                  <a:schemeClr val="accent3">
                    <a:lumMod val="75000"/>
                  </a:schemeClr>
                </a:solidFill>
              </a:rPr>
              <a:t>тау-протеина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 в БЭ здоровых людей </a:t>
            </a:r>
            <a:b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</a:rPr>
              <a:t>и пациентов с болезнью Альцгеймера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* - </a:t>
            </a:r>
            <a:r>
              <a:rPr lang="en-US" dirty="0" smtClean="0"/>
              <a:t>p</a:t>
            </a:r>
            <a:r>
              <a:rPr lang="ru-RU" dirty="0" smtClean="0"/>
              <a:t> &lt; 0,05  по сравнению с соответствующим показателем до у здоровых людей.</a:t>
            </a:r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12776"/>
            <a:ext cx="6912768" cy="367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algn="ctr">
              <a:defRPr/>
            </a:pP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Количественные параметры экспрессии </a:t>
            </a:r>
            <a:r>
              <a:rPr lang="ru-RU" alt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/>
            </a:r>
            <a:br>
              <a:rPr lang="ru-RU" alt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ru-RU" alt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тау-протеина и β-амилоида в </a:t>
            </a:r>
            <a:r>
              <a:rPr lang="ru-RU" alt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тучных клетках </a:t>
            </a:r>
            <a:r>
              <a:rPr lang="ru-RU" altLang="ru-RU" sz="24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буккального</a:t>
            </a:r>
            <a:r>
              <a:rPr lang="ru-RU" alt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эпителия</a:t>
            </a:r>
            <a:endParaRPr lang="ru-RU" alt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47142" name="Group 38"/>
          <p:cNvGraphicFramePr>
            <a:graphicFrameLocks noGrp="1"/>
          </p:cNvGraphicFramePr>
          <p:nvPr>
            <p:ph idx="4294967295"/>
          </p:nvPr>
        </p:nvGraphicFramePr>
        <p:xfrm>
          <a:off x="971550" y="1340769"/>
          <a:ext cx="7510463" cy="2432061"/>
        </p:xfrm>
        <a:graphic>
          <a:graphicData uri="http://schemas.openxmlformats.org/drawingml/2006/table">
            <a:tbl>
              <a:tblPr/>
              <a:tblGrid>
                <a:gridCol w="1709738"/>
                <a:gridCol w="25400"/>
                <a:gridCol w="2657475"/>
                <a:gridCol w="3117850"/>
              </a:tblGrid>
              <a:tr h="135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Группы изучения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Окраска и маркеры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(средняя площадь экспрессии, %)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44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ТАУ-ПРОТЕИН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β-АМИЛОИД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Контроль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отсутствует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0,1±0,01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Болезнь Альцгеймера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7,6±0,1*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8,4±0,3*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31" name="Rectangle 32"/>
          <p:cNvSpPr>
            <a:spLocks noChangeArrowheads="1"/>
          </p:cNvSpPr>
          <p:nvPr/>
        </p:nvSpPr>
        <p:spPr bwMode="auto">
          <a:xfrm>
            <a:off x="684213" y="4077073"/>
            <a:ext cx="80645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Верификация экспрессии двух ключевых пептидов, участвующих в патогенезе болезни Альцгеймера, вне мозга, в образцах тканей, доступных для биопсии – </a:t>
            </a:r>
            <a:r>
              <a:rPr lang="ru-RU" altLang="ru-RU" sz="1600" b="1" dirty="0" err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буккальном</a:t>
            </a:r>
            <a:r>
              <a:rPr lang="ru-RU" altLang="ru-RU" sz="16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эпителии и лимфоцитах крови позволяет рассматривать их в качестве перспективных маркеров для прижизненной диагностики </a:t>
            </a:r>
            <a:r>
              <a:rPr lang="ru-RU" altLang="ru-RU" sz="1600" b="1" dirty="0" err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нейродегенеративных</a:t>
            </a:r>
            <a:r>
              <a:rPr lang="ru-RU" altLang="ru-RU" sz="16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заболеваний.</a:t>
            </a:r>
            <a:endParaRPr lang="ru-RU" altLang="ru-RU" sz="16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47132" name="Rectangle 33"/>
          <p:cNvSpPr>
            <a:spLocks noChangeArrowheads="1"/>
          </p:cNvSpPr>
          <p:nvPr/>
        </p:nvSpPr>
        <p:spPr bwMode="auto">
          <a:xfrm>
            <a:off x="2268538" y="3861048"/>
            <a:ext cx="5432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altLang="ru-RU" sz="1400" i="1" dirty="0" smtClean="0"/>
              <a:t>* </a:t>
            </a:r>
            <a:r>
              <a:rPr lang="ru-RU" altLang="ru-RU" sz="1400" i="1" dirty="0" err="1" smtClean="0"/>
              <a:t>p</a:t>
            </a:r>
            <a:r>
              <a:rPr lang="ru-RU" altLang="ru-RU" sz="1400" i="1" dirty="0" smtClean="0"/>
              <a:t>&lt;0.05 по сравнению с показателями в контрольной группе.</a:t>
            </a:r>
            <a:endParaRPr lang="ru-RU" altLang="ru-RU" sz="1400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Остеопороз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экспрессии двух протеинов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кальций-ген-связанного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пептида (CGRP)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кальмодулина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Кальмодулин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составляет более половины концентрации всех Са2+-связывающих белков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CGRP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образуется из того же гена, что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кальцитонин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Хромогранин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А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Хромогранин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 – высокомолекулярный кислый растворимый белок, являющийся цитоплазматическим маркером нейроэндокринных клеток, в том числе и опухолевой природы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Важную роль в метастазировании опухолевых клеток в костный мозг, лимфатические узлы, ткань печени и легких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экспрессии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хромогранина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 повышается у 80% пациентов с новообразованиями нейроэндокринной системы [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Helle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1971;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Hortnagel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1972;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Corti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2012].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Специфичность для данного маркера составляет от 70 до 95%, в зависимости от первичного месторасположения опухоли и дифференцировки.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сих пор функция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хромогранина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полностью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установлена.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Актуальность проблемы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Деменция – самое плохо диагностируемое заболевание </a:t>
            </a:r>
            <a:endParaRPr lang="ru-RU" dirty="0" smtClean="0"/>
          </a:p>
          <a:p>
            <a:r>
              <a:rPr lang="ru-RU" dirty="0" smtClean="0"/>
              <a:t>Деменция и остеопороз – существуют доказательства </a:t>
            </a:r>
            <a:r>
              <a:rPr lang="ru-RU" dirty="0" err="1" smtClean="0"/>
              <a:t>коморбидности</a:t>
            </a:r>
            <a:endParaRPr lang="ru-RU" dirty="0" smtClean="0"/>
          </a:p>
          <a:p>
            <a:r>
              <a:rPr lang="ru-RU" dirty="0"/>
              <a:t>А</a:t>
            </a:r>
            <a:r>
              <a:rPr lang="ru-RU" dirty="0" smtClean="0"/>
              <a:t>ктуальна </a:t>
            </a:r>
            <a:r>
              <a:rPr lang="ru-RU" dirty="0" smtClean="0"/>
              <a:t>проблема поиска маркеров ранней, доклинической диагностики.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72" y="6072206"/>
            <a:ext cx="1333428" cy="785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r>
              <a:rPr dirty="0" lang="ru-RU" smtClean="0"/>
              <a:t>Возрастные особенности экспрессии </a:t>
            </a:r>
            <a:r>
              <a:rPr dirty="0" err="1" lang="ru-RU" smtClean="0"/>
              <a:t>хромогранина</a:t>
            </a:r>
            <a:r>
              <a:rPr dirty="0" lang="ru-RU" smtClean="0"/>
              <a:t> А </a:t>
            </a:r>
            <a:br>
              <a:rPr dirty="0" lang="ru-RU" smtClean="0"/>
            </a:br>
            <a:r>
              <a:rPr dirty="0" lang="ru-RU" smtClean="0"/>
              <a:t>в </a:t>
            </a:r>
            <a:r>
              <a:rPr dirty="0" err="1" lang="ru-RU" smtClean="0"/>
              <a:t>буккальном</a:t>
            </a:r>
            <a:r>
              <a:rPr dirty="0" lang="ru-RU" smtClean="0"/>
              <a:t> эпителии человека по данным </a:t>
            </a:r>
            <a:r>
              <a:rPr dirty="0" err="1" lang="ru-RU" smtClean="0"/>
              <a:t>иммуноцитохимического</a:t>
            </a:r>
            <a:r>
              <a:rPr dirty="0" lang="ru-RU" smtClean="0"/>
              <a:t> анализа</a:t>
            </a:r>
            <a:endParaRPr dirty="0" lang="ru-RU"/>
          </a:p>
        </p:txBody>
      </p:sp>
      <p:pic>
        <p:nvPicPr>
          <p:cNvPr id="4" name="Рисунок 3"/>
          <p:cNvPicPr/>
          <p:nvPr/>
        </p:nvPicPr>
        <p:blipFill>
          <a:blip cstate="print" r:embed="rId2"/>
          <a:srcRect r="41"/>
          <a:stretch>
            <a:fillRect/>
          </a:stretch>
        </p:blipFill>
        <p:spPr bwMode="auto">
          <a:xfrm>
            <a:off x="539552" y="332656"/>
            <a:ext cx="784887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МЕЛАТОНИН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01208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smtClean="0"/>
              <a:t>Мелатонин (МТ) - один из центральных гормонов диффузной </a:t>
            </a:r>
            <a:r>
              <a:rPr lang="ru-RU" sz="3400" dirty="0" err="1" smtClean="0"/>
              <a:t>нейроиммуноэндокринной</a:t>
            </a:r>
            <a:r>
              <a:rPr lang="ru-RU" sz="3400" dirty="0" smtClean="0"/>
              <a:t> системы, осуществляющий регуляцию физиологических и патологических процессов в организме </a:t>
            </a:r>
            <a:br>
              <a:rPr lang="ru-RU" sz="3400" dirty="0" smtClean="0"/>
            </a:br>
            <a:r>
              <a:rPr lang="ru-RU" sz="3400" dirty="0" smtClean="0"/>
              <a:t>[</a:t>
            </a:r>
            <a:r>
              <a:rPr lang="ru-RU" sz="3400" dirty="0" err="1" smtClean="0"/>
              <a:t>Кветной</a:t>
            </a:r>
            <a:r>
              <a:rPr lang="ru-RU" sz="3400" dirty="0" smtClean="0"/>
              <a:t> И.М. и </a:t>
            </a:r>
            <a:r>
              <a:rPr lang="ru-RU" sz="3400" dirty="0" err="1" smtClean="0"/>
              <a:t>соавт</a:t>
            </a:r>
            <a:r>
              <a:rPr lang="ru-RU" sz="3400" dirty="0" smtClean="0"/>
              <a:t>., 2005; Пальцев М.А., </a:t>
            </a:r>
            <a:r>
              <a:rPr lang="ru-RU" sz="3400" dirty="0" err="1" smtClean="0"/>
              <a:t>Кветной</a:t>
            </a:r>
            <a:r>
              <a:rPr lang="ru-RU" sz="3400" dirty="0" smtClean="0"/>
              <a:t> И.М., 2008; Пальцев М.А. и </a:t>
            </a:r>
            <a:r>
              <a:rPr lang="ru-RU" sz="3400" dirty="0" err="1" smtClean="0"/>
              <a:t>соавт</a:t>
            </a:r>
            <a:r>
              <a:rPr lang="ru-RU" sz="3400" dirty="0" smtClean="0"/>
              <a:t>., 2009; </a:t>
            </a:r>
            <a:r>
              <a:rPr lang="en-US" sz="3400" dirty="0" smtClean="0"/>
              <a:t>Reiter R</a:t>
            </a:r>
            <a:r>
              <a:rPr lang="ru-RU" sz="3400" dirty="0" smtClean="0"/>
              <a:t>.</a:t>
            </a:r>
            <a:r>
              <a:rPr lang="en-US" sz="3400" dirty="0" smtClean="0"/>
              <a:t>J</a:t>
            </a:r>
            <a:r>
              <a:rPr lang="ru-RU" sz="3400" dirty="0" smtClean="0"/>
              <a:t>. </a:t>
            </a:r>
            <a:r>
              <a:rPr lang="en-US" sz="3400" dirty="0" smtClean="0"/>
              <a:t>et al</a:t>
            </a:r>
            <a:r>
              <a:rPr lang="ru-RU" sz="3400" dirty="0" smtClean="0"/>
              <a:t>., 2000, 2010]. </a:t>
            </a:r>
            <a:endParaRPr lang="en-US" sz="3400" dirty="0" smtClean="0"/>
          </a:p>
          <a:p>
            <a:r>
              <a:rPr lang="ru-RU" sz="3400" dirty="0" smtClean="0"/>
              <a:t>Установлено, что функционально </a:t>
            </a:r>
            <a:r>
              <a:rPr lang="ru-RU" sz="3400" dirty="0" err="1" smtClean="0"/>
              <a:t>МТ-продуцирующие</a:t>
            </a:r>
            <a:r>
              <a:rPr lang="ru-RU" sz="3400" dirty="0" smtClean="0"/>
              <a:t> клетки являются неотъемлемой частью диффузной нейроэндокринной системы как универсальной системы адаптации, контроля и защиты организма.</a:t>
            </a:r>
            <a:endParaRPr lang="en-US" sz="3400" dirty="0" smtClean="0"/>
          </a:p>
          <a:p>
            <a:r>
              <a:rPr lang="ru-RU" sz="3400" dirty="0" smtClean="0"/>
              <a:t>Универсальный регулятор биологических ритмов - рассматривать мелатонин в качестве ключевой сигнальной молекулы для локальной координации клеточных функций [</a:t>
            </a:r>
            <a:r>
              <a:rPr lang="en-US" sz="3400" dirty="0" err="1" smtClean="0"/>
              <a:t>Kvetnoy</a:t>
            </a:r>
            <a:r>
              <a:rPr lang="en-US" sz="3400" dirty="0" smtClean="0"/>
              <a:t> I</a:t>
            </a:r>
            <a:r>
              <a:rPr lang="ru-RU" sz="3400" dirty="0" smtClean="0"/>
              <a:t>.</a:t>
            </a:r>
            <a:r>
              <a:rPr lang="en-US" sz="3400" dirty="0" smtClean="0"/>
              <a:t>M</a:t>
            </a:r>
            <a:r>
              <a:rPr lang="ru-RU" sz="3400" dirty="0" smtClean="0"/>
              <a:t>. </a:t>
            </a:r>
            <a:r>
              <a:rPr lang="en-US" sz="3400" dirty="0" smtClean="0"/>
              <a:t>et al</a:t>
            </a:r>
            <a:r>
              <a:rPr lang="ru-RU" sz="3400" dirty="0" smtClean="0"/>
              <a:t>., 2003].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cstate="print" r:embed="rId2"/>
          <a:srcRect b="8" r="73"/>
          <a:stretch>
            <a:fillRect/>
          </a:stretch>
        </p:blipFill>
        <p:spPr bwMode="auto">
          <a:xfrm>
            <a:off x="323528" y="260647"/>
            <a:ext cx="8424936" cy="504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541928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/>
          <a:p>
            <a:pPr defTabSz="914400" eaLnBrk="1" fontAlgn="base" hangingPunct="1" indent="45720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b="0" baseline="0" cap="none" dirty="0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Возрастные особенности экспрессии мелатонина </a:t>
            </a:r>
            <a:br>
              <a:rPr b="0" baseline="0" cap="none" dirty="0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</a:br>
            <a:r>
              <a:rPr b="0" baseline="0" cap="none" dirty="0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в </a:t>
            </a:r>
            <a:r>
              <a:rPr b="0" baseline="0" cap="none" dirty="0" err="1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буккальном</a:t>
            </a:r>
            <a:r>
              <a:rPr b="0" baseline="0" cap="none" dirty="0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 эпителии человека по данным </a:t>
            </a:r>
            <a:r>
              <a:rPr b="0" baseline="0" cap="none" dirty="0" err="1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иммуноцитохимического</a:t>
            </a:r>
            <a:r>
              <a:rPr b="0" baseline="0" cap="none" dirty="0" i="0" kumimoji="0" lang="ru-RU" normalizeH="0" smtClean="0" strike="noStrike" sz="2400" u="none">
                <a:ln>
                  <a:noFill/>
                </a:ln>
                <a:solidFill>
                  <a:schemeClr val="tx1"/>
                </a:solidFill>
                <a:effectLst/>
                <a:ea charset="0" pitchFamily="18" typeface="Times New Roman"/>
                <a:cs charset="0" pitchFamily="18" typeface="Times New Roman"/>
              </a:rPr>
              <a:t> анализа</a:t>
            </a:r>
            <a:endParaRPr b="0" baseline="0" cap="none" dirty="0" i="0" kumimoji="0" lang="ru-RU" normalizeH="0" smtClean="0" strike="noStrike" sz="3200" u="none">
              <a:ln>
                <a:noFill/>
              </a:ln>
              <a:solidFill>
                <a:schemeClr val="tx1"/>
              </a:solidFill>
              <a:effectLst/>
              <a:cs charset="0" pitchFamily="34"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Половой хроматин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для выявления хромосомных болезней (синдром Шерешевского — Тернера; синдром </a:t>
            </a:r>
            <a:r>
              <a:rPr lang="ru-RU" sz="2400" dirty="0" err="1" smtClean="0"/>
              <a:t>Клайнфелтера</a:t>
            </a:r>
            <a:r>
              <a:rPr lang="ru-RU" sz="2400" dirty="0" smtClean="0"/>
              <a:t>; синдром </a:t>
            </a:r>
            <a:r>
              <a:rPr lang="ru-RU" sz="2400" dirty="0" err="1" smtClean="0"/>
              <a:t>трисомии</a:t>
            </a:r>
            <a:r>
              <a:rPr lang="ru-RU" sz="2400" dirty="0" smtClean="0"/>
              <a:t> X); </a:t>
            </a:r>
          </a:p>
          <a:p>
            <a:r>
              <a:rPr lang="ru-RU" sz="2400" dirty="0" smtClean="0"/>
              <a:t>при злокачественных процессах (в частности, для решения вопроса о виде гормональной терапии при раке молочной железы); </a:t>
            </a:r>
          </a:p>
          <a:p>
            <a:r>
              <a:rPr lang="ru-RU" sz="2400" dirty="0" smtClean="0"/>
              <a:t>для характеристики действия ряда фармакологических средств (например, кортикостероидов — по изменению ими количества клеток, содержащих половой хроматин)</a:t>
            </a:r>
          </a:p>
          <a:p>
            <a:r>
              <a:rPr lang="ru-RU" sz="2400" b="1" dirty="0" smtClean="0"/>
              <a:t>во время обострения псориаза происходит уменьшение количества полового хроматина БЭ, что позволяет использовать данный метод для оценки эффективности лечения псориаза (Прохорова Н.С. И соавторы).</a:t>
            </a:r>
          </a:p>
          <a:p>
            <a:endParaRPr lang="ru-RU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Определение биологического возраста по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буккальному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эпителию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Кривая для определения биологического возраста человека по степени </a:t>
            </a:r>
            <a:r>
              <a:rPr lang="ru-RU" dirty="0" err="1" smtClean="0"/>
              <a:t>электроотрицательности</a:t>
            </a:r>
            <a:r>
              <a:rPr lang="ru-RU" dirty="0" smtClean="0"/>
              <a:t> ядер клеток </a:t>
            </a:r>
            <a:r>
              <a:rPr lang="ru-RU" dirty="0" err="1" smtClean="0"/>
              <a:t>буккального</a:t>
            </a:r>
            <a:r>
              <a:rPr lang="ru-RU" dirty="0" smtClean="0"/>
              <a:t> эпителия [по: Львова Л.В., 2003].</a:t>
            </a:r>
            <a:endParaRPr lang="ru-RU" dirty="0"/>
          </a:p>
        </p:txBody>
      </p:sp>
      <p:pic>
        <p:nvPicPr>
          <p:cNvPr id="4" name="Рисунок 3" descr="a_29_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8962" y="1928812"/>
            <a:ext cx="28860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lang="ru-RU" smtClean="0" sz="5400">
                <a:solidFill>
                  <a:schemeClr val="accent3">
                    <a:lumMod val="75000"/>
                  </a:schemeClr>
                </a:solidFill>
              </a:rPr>
              <a:t>Белок p16INK4a </a:t>
            </a:r>
            <a:endParaRPr dirty="0" lang="ru-RU" sz="54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endParaRPr dirty="0" lang="ru-RU" smtClean="0"/>
          </a:p>
          <a:p>
            <a:pPr>
              <a:buNone/>
            </a:pPr>
            <a:endParaRPr dirty="0" lang="ru-RU" smtClean="0"/>
          </a:p>
          <a:p>
            <a:pPr>
              <a:buNone/>
            </a:pPr>
            <a:endParaRPr dirty="0" lang="ru-RU" smtClean="0"/>
          </a:p>
          <a:p>
            <a:pPr>
              <a:buNone/>
            </a:pPr>
            <a:endParaRPr dirty="0" lang="ru-RU" smtClean="0"/>
          </a:p>
          <a:p>
            <a:pPr>
              <a:buNone/>
            </a:pPr>
            <a:r>
              <a:rPr dirty="0" lang="ru-RU" smtClean="0"/>
              <a:t>Возрастная зависимость экспрессии </a:t>
            </a:r>
            <a:r>
              <a:rPr dirty="0" err="1" lang="ru-RU" smtClean="0"/>
              <a:t>мРНК</a:t>
            </a:r>
            <a:r>
              <a:rPr dirty="0" lang="ru-RU" smtClean="0"/>
              <a:t> p16INK4a </a:t>
            </a:r>
            <a:br>
              <a:rPr dirty="0" lang="ru-RU" smtClean="0"/>
            </a:br>
            <a:r>
              <a:rPr dirty="0" lang="ru-RU" smtClean="0"/>
              <a:t>[По </a:t>
            </a:r>
            <a:r>
              <a:rPr dirty="0" lang="en-US" smtClean="0"/>
              <a:t>Baker D</a:t>
            </a:r>
            <a:r>
              <a:rPr dirty="0" lang="ru-RU" smtClean="0"/>
              <a:t>.</a:t>
            </a:r>
            <a:r>
              <a:rPr dirty="0" lang="en-US" smtClean="0"/>
              <a:t>J</a:t>
            </a:r>
            <a:r>
              <a:rPr dirty="0" lang="ru-RU" smtClean="0"/>
              <a:t>. </a:t>
            </a:r>
            <a:r>
              <a:rPr dirty="0" lang="en-US" smtClean="0"/>
              <a:t>et al</a:t>
            </a:r>
            <a:r>
              <a:rPr dirty="0" lang="ru-RU" smtClean="0"/>
              <a:t>., 2002].</a:t>
            </a:r>
          </a:p>
          <a:p>
            <a:endParaRPr dirty="0" lang="ru-RU"/>
          </a:p>
        </p:txBody>
      </p:sp>
      <p:pic>
        <p:nvPicPr>
          <p:cNvPr id="4" name="Рисунок 3"/>
          <p:cNvPicPr/>
          <p:nvPr/>
        </p:nvPicPr>
        <p:blipFill>
          <a:blip cstate="print" r:embed="rId2"/>
          <a:srcRect r="9"/>
          <a:stretch>
            <a:fillRect/>
          </a:stretch>
        </p:blipFill>
        <p:spPr bwMode="auto">
          <a:xfrm>
            <a:off x="2051721" y="1412776"/>
            <a:ext cx="496855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3">
                    <a:lumMod val="75000"/>
                  </a:schemeClr>
                </a:solidFill>
              </a:rPr>
              <a:t>Белок p16INK4a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исследовании на 170 здоровых донорах было показано,  что его концентрация в крови возрастает при увеличении биологического возраста и неблагоприятных экзогенных воздействиях (курение), но не зависит от пола и массы тела пациентов. </a:t>
            </a:r>
          </a:p>
          <a:p>
            <a:r>
              <a:rPr lang="ru-RU" dirty="0" smtClean="0"/>
              <a:t>Отслеживание темпов преждевременного старения</a:t>
            </a:r>
          </a:p>
          <a:p>
            <a:r>
              <a:rPr lang="ru-RU" dirty="0" smtClean="0"/>
              <a:t>Оценка результатов лечения</a:t>
            </a:r>
          </a:p>
          <a:p>
            <a:r>
              <a:rPr lang="ru-RU" dirty="0" smtClean="0"/>
              <a:t>Альтернатива </a:t>
            </a:r>
            <a:r>
              <a:rPr lang="ru-RU" dirty="0" err="1" smtClean="0"/>
              <a:t>теломерному</a:t>
            </a:r>
            <a:r>
              <a:rPr lang="ru-RU" dirty="0" smtClean="0"/>
              <a:t> тесту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7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</a:rPr>
              <a:t>Благодарность</a:t>
            </a:r>
            <a:endParaRPr lang="ru-RU" sz="4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800" b="1" dirty="0" smtClean="0"/>
              <a:t>Игорю Моисеевичу </a:t>
            </a:r>
            <a:r>
              <a:rPr lang="ru-RU" sz="3800" b="1" dirty="0" err="1" smtClean="0"/>
              <a:t>Кветному</a:t>
            </a:r>
            <a:r>
              <a:rPr lang="ru-RU" sz="3800" b="1" dirty="0" smtClean="0"/>
              <a:t>, </a:t>
            </a:r>
            <a:r>
              <a:rPr lang="ru-RU" sz="3800" dirty="0" smtClean="0"/>
              <a:t>доктору медицинских наук, профессору</a:t>
            </a:r>
          </a:p>
          <a:p>
            <a:pPr>
              <a:buNone/>
            </a:pPr>
            <a:r>
              <a:rPr lang="ru-RU" sz="4000" dirty="0" smtClean="0"/>
              <a:t>Руководителю отдела </a:t>
            </a:r>
            <a:r>
              <a:rPr lang="ru-RU" sz="4000" dirty="0" err="1" smtClean="0"/>
              <a:t>патоморфологии</a:t>
            </a:r>
            <a:r>
              <a:rPr lang="ru-RU" sz="4000" dirty="0" smtClean="0"/>
              <a:t> ФГБУ «НИИ акушерства и гинекологии им. Д.О. </a:t>
            </a:r>
            <a:r>
              <a:rPr lang="ru-RU" sz="4000" dirty="0" err="1" smtClean="0"/>
              <a:t>Отта</a:t>
            </a:r>
            <a:r>
              <a:rPr lang="ru-RU" sz="4000" dirty="0" smtClean="0"/>
              <a:t>»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Лауреат премии Правительства РФ в области науки и техники, премии В.Х. Василенко РАМН, </a:t>
            </a:r>
            <a:r>
              <a:rPr lang="ru-RU" dirty="0" err="1" smtClean="0"/>
              <a:t>Пирсовской</a:t>
            </a:r>
            <a:r>
              <a:rPr lang="ru-RU" dirty="0" smtClean="0"/>
              <a:t> премии Королевского микроскопического общества Великобритании, премии Ленинского комсомола </a:t>
            </a:r>
          </a:p>
          <a:p>
            <a:r>
              <a:rPr lang="ru-RU" dirty="0" smtClean="0"/>
              <a:t>Член Королевского микроскопического общества Великобритании, Европейского общества патологов, Европейского </a:t>
            </a:r>
            <a:r>
              <a:rPr lang="ru-RU" dirty="0" err="1" smtClean="0"/>
              <a:t>иммуногистохимического</a:t>
            </a:r>
            <a:r>
              <a:rPr lang="ru-RU" dirty="0" smtClean="0"/>
              <a:t> клуба </a:t>
            </a:r>
          </a:p>
          <a:p>
            <a:r>
              <a:rPr lang="ru-RU" dirty="0" smtClean="0"/>
              <a:t>Визитирующий профессор университета Антверпена (Бельгия), </a:t>
            </a:r>
            <a:r>
              <a:rPr lang="ru-RU" dirty="0" err="1" smtClean="0"/>
              <a:t>Коимбры</a:t>
            </a:r>
            <a:r>
              <a:rPr lang="ru-RU" dirty="0" smtClean="0"/>
              <a:t> (Португалия), Биомедицинского центра принца Филиппа (Валенсия, Испания)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72" y="6072206"/>
            <a:ext cx="1333428" cy="785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Autofit/>
          </a:bodyPr>
          <a:lstStyle/>
          <a:p>
            <a:r>
              <a:rPr lang="ru-RU" sz="3600" b="1" i="1" dirty="0" smtClean="0"/>
              <a:t>«Диагностика достигла таких успехов, что здоровых людей практически не осталось»</a:t>
            </a:r>
            <a:br>
              <a:rPr lang="ru-RU" sz="3600" b="1" i="1" dirty="0" smtClean="0"/>
            </a:br>
            <a:r>
              <a:rPr lang="ru-RU" sz="3600" b="1" i="1" dirty="0" smtClean="0"/>
              <a:t>Бертран Рассел</a:t>
            </a:r>
            <a:endParaRPr lang="ru-RU" sz="36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852936"/>
            <a:ext cx="7859216" cy="3273227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097" name="Picture 1" descr="D:\статьи для virus beauty\11\кл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924944"/>
            <a:ext cx="7704856" cy="360040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72" y="6072206"/>
            <a:ext cx="1333428" cy="785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864096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ru-RU" sz="4000" dirty="0" smtClean="0">
                <a:latin typeface="Times New Roman"/>
                <a:ea typeface="Times New Roman"/>
              </a:rPr>
              <a:t/>
            </a:r>
            <a:br>
              <a:rPr lang="ru-RU" sz="4000" dirty="0" smtClean="0">
                <a:latin typeface="Times New Roman"/>
                <a:ea typeface="Times New Roman"/>
              </a:rPr>
            </a:br>
            <a:r>
              <a:rPr lang="be-BY" dirty="0">
                <a:solidFill>
                  <a:srgbClr val="006600"/>
                </a:solidFill>
              </a:rPr>
              <a:t/>
            </a:r>
            <a:br>
              <a:rPr lang="be-BY" dirty="0">
                <a:solidFill>
                  <a:srgbClr val="006600"/>
                </a:solidFill>
              </a:rPr>
            </a:br>
            <a:endParaRPr lang="be-BY" dirty="0">
              <a:solidFill>
                <a:srgbClr val="00660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683568" y="548681"/>
            <a:ext cx="7776864" cy="612068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4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endParaRPr lang="en-US" sz="4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>Спасибо за </a:t>
            </a: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>внимание</a:t>
            </a:r>
          </a:p>
          <a:p>
            <a:pPr algn="ctr">
              <a:buNone/>
            </a:pPr>
            <a:r>
              <a:rPr lang="en-US" sz="4800" b="1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www.gerontolog.info</a:t>
            </a:r>
            <a:endParaRPr lang="en-US" sz="4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endParaRPr lang="ru-RU" sz="4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endParaRPr lang="ru-RU" sz="4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735638"/>
            <a:ext cx="1691680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29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Когнитивные функции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http://sklab.b-trainika.com/moduls/info/pages/articles/how_it_works/pics/cogni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71612"/>
            <a:ext cx="8215370" cy="4572032"/>
          </a:xfrm>
          <a:prstGeom prst="rect">
            <a:avLst/>
          </a:prstGeom>
          <a:noFill/>
        </p:spPr>
      </p:pic>
      <p:pic>
        <p:nvPicPr>
          <p:cNvPr id="5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2236" y="6000768"/>
            <a:ext cx="1451764" cy="857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 Нарушения когнитивных способностей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2013 году в мире было зарегистрировано 44 миллиона случаев деменции;</a:t>
            </a:r>
          </a:p>
          <a:p>
            <a:r>
              <a:rPr lang="ru-RU" dirty="0" smtClean="0"/>
              <a:t>каждые 20 лет количество пациентов с подтвержденным диагнозом удваивается;</a:t>
            </a:r>
          </a:p>
          <a:p>
            <a:r>
              <a:rPr lang="ru-RU" dirty="0" smtClean="0"/>
              <a:t>в 2050 году ожидается 135 миллионов пациентов с деменцией;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странах СНГ  </a:t>
            </a:r>
            <a:r>
              <a:rPr lang="ru-RU" dirty="0" smtClean="0"/>
              <a:t>– гиподиагностика когнитивных нарушений и деменции, что в большей степени актуализирует проблему.  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3220" y="6072206"/>
            <a:ext cx="1330780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Нарушения когнитивных способностей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период развития деменции от начальных стадий когнитивных нарушений до развернутой клинической картины гораздо более длительный, чем считалось ранее;</a:t>
            </a:r>
          </a:p>
          <a:p>
            <a:r>
              <a:rPr lang="ru-RU" dirty="0" smtClean="0"/>
              <a:t>биохимические маркеры болезни Альцгеймера в цереброспинальной жидкости, </a:t>
            </a:r>
            <a:r>
              <a:rPr lang="ru-RU" dirty="0" smtClean="0"/>
              <a:t>лимфоцитах, соскобе </a:t>
            </a:r>
            <a:r>
              <a:rPr lang="ru-RU" dirty="0" smtClean="0"/>
              <a:t>буккального эпителия можно выявить задолго до клинических проявлений заболевания (десятилетия).</a:t>
            </a:r>
            <a:endParaRPr lang="ru-RU" dirty="0"/>
          </a:p>
        </p:txBody>
      </p:sp>
      <p:pic>
        <p:nvPicPr>
          <p:cNvPr id="4" name="Picture 2" descr="C:\Documents and Settings\Admin\Мои документы\Мои рисунки\080255ace1ced52fab12b87fba7b5ef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3220" y="6072206"/>
            <a:ext cx="1330780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P2305554"/>
          <p:cNvPicPr>
            <a:picLocks noChangeAspect="1" noChangeArrowheads="1"/>
          </p:cNvPicPr>
          <p:nvPr/>
        </p:nvPicPr>
        <p:blipFill>
          <a:blip r:embed="rId2" cstate="print">
            <a:lum contrast="-30000"/>
          </a:blip>
          <a:srcRect/>
          <a:stretch>
            <a:fillRect/>
          </a:stretch>
        </p:blipFill>
        <p:spPr bwMode="auto">
          <a:xfrm>
            <a:off x="517281" y="1358920"/>
            <a:ext cx="2524857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109547" y="404664"/>
            <a:ext cx="5981700" cy="646330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300" dirty="0" err="1"/>
              <a:t>Проспективные</a:t>
            </a:r>
            <a:r>
              <a:rPr lang="ru-RU" sz="2300" dirty="0"/>
              <a:t> исследования с участием</a:t>
            </a:r>
          </a:p>
          <a:p>
            <a:r>
              <a:rPr lang="ru-RU" sz="2300" dirty="0"/>
              <a:t>большого количества пациентов из общего </a:t>
            </a:r>
            <a:r>
              <a:rPr lang="ru-RU" sz="2300" dirty="0" smtClean="0"/>
              <a:t>числа </a:t>
            </a:r>
            <a:r>
              <a:rPr lang="ru-RU" sz="2300" dirty="0"/>
              <a:t>населения указывают на увеличение </a:t>
            </a:r>
            <a:r>
              <a:rPr lang="ru-RU" sz="2300" dirty="0" smtClean="0"/>
              <a:t>когнитивных </a:t>
            </a:r>
            <a:r>
              <a:rPr lang="ru-RU" sz="2300" dirty="0"/>
              <a:t>нарушений у пожилых людей и </a:t>
            </a:r>
            <a:r>
              <a:rPr lang="ru-RU" sz="2300" dirty="0" smtClean="0"/>
              <a:t>одновременное </a:t>
            </a:r>
            <a:r>
              <a:rPr lang="ru-RU" sz="2300" dirty="0"/>
              <a:t>уменьшение минеральной </a:t>
            </a:r>
            <a:r>
              <a:rPr lang="ru-RU" sz="2300" dirty="0" smtClean="0"/>
              <a:t>плотности кости</a:t>
            </a:r>
            <a:r>
              <a:rPr lang="ru-RU" sz="2300" dirty="0"/>
              <a:t>, особенно выраженное у женщин. </a:t>
            </a:r>
            <a:endParaRPr lang="ru-RU" sz="2300" dirty="0" smtClean="0"/>
          </a:p>
          <a:p>
            <a:r>
              <a:rPr lang="ru-RU" sz="2300" dirty="0" smtClean="0"/>
              <a:t>Эти данные </a:t>
            </a:r>
            <a:r>
              <a:rPr lang="ru-RU" sz="2300" dirty="0"/>
              <a:t>позволяют предположить, что могут </a:t>
            </a:r>
            <a:r>
              <a:rPr lang="ru-RU" sz="2300" dirty="0" smtClean="0"/>
              <a:t>существовать </a:t>
            </a:r>
            <a:r>
              <a:rPr lang="ru-RU" sz="2300" dirty="0"/>
              <a:t>некоторые общие патогенетические</a:t>
            </a:r>
          </a:p>
          <a:p>
            <a:r>
              <a:rPr lang="ru-RU" sz="2300" dirty="0"/>
              <a:t>механизмы развития БА и </a:t>
            </a:r>
            <a:r>
              <a:rPr lang="ru-RU" sz="2300" dirty="0" smtClean="0"/>
              <a:t>остеопороза.</a:t>
            </a:r>
          </a:p>
          <a:p>
            <a:r>
              <a:rPr lang="ru-RU" sz="2300" dirty="0" smtClean="0"/>
              <a:t>У </a:t>
            </a:r>
            <a:r>
              <a:rPr lang="ru-RU" sz="2300" dirty="0"/>
              <a:t>пациентов с БА отмечается повышенный</a:t>
            </a:r>
          </a:p>
          <a:p>
            <a:r>
              <a:rPr lang="ru-RU" sz="2300" dirty="0"/>
              <a:t>метаболизм костной ткани, о чем </a:t>
            </a:r>
            <a:r>
              <a:rPr lang="ru-RU" sz="2300" dirty="0" smtClean="0"/>
              <a:t>свидетельствуют </a:t>
            </a:r>
            <a:r>
              <a:rPr lang="ru-RU" sz="2300" dirty="0"/>
              <a:t>более высокие уровни </a:t>
            </a:r>
            <a:r>
              <a:rPr lang="ru-RU" sz="2300" dirty="0" err="1"/>
              <a:t>остеокальцина</a:t>
            </a:r>
            <a:r>
              <a:rPr lang="ru-RU" sz="2300" dirty="0"/>
              <a:t> в</a:t>
            </a:r>
          </a:p>
          <a:p>
            <a:r>
              <a:rPr lang="ru-RU" sz="2300" dirty="0"/>
              <a:t>сыворотке крови и более высокий уровень </a:t>
            </a:r>
            <a:r>
              <a:rPr lang="ru-RU" sz="2300" dirty="0" err="1" smtClean="0"/>
              <a:t>гидроксипролина</a:t>
            </a:r>
            <a:r>
              <a:rPr lang="ru-RU" sz="2300" dirty="0" smtClean="0"/>
              <a:t> </a:t>
            </a:r>
            <a:r>
              <a:rPr lang="ru-RU" sz="2300" dirty="0"/>
              <a:t>в моче. </a:t>
            </a:r>
            <a:endParaRPr lang="en-US" sz="2300" dirty="0" smtClean="0"/>
          </a:p>
          <a:p>
            <a:r>
              <a:rPr lang="ru-RU" sz="2300" i="1" dirty="0" smtClean="0"/>
              <a:t>И.Ю. Головач, 2013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583223" y="404813"/>
            <a:ext cx="2392974" cy="954107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000066"/>
                </a:solidFill>
              </a:rPr>
              <a:t>ОСТЕОПОРОЗ и БА</a:t>
            </a:r>
            <a:endParaRPr lang="ru-RU" sz="2800" dirty="0">
              <a:solidFill>
                <a:srgbClr val="000066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6093296"/>
            <a:ext cx="1895475" cy="764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www.gerontolog.info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D:\Downloads\IMG_2949-08-06-17-08-1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832648" cy="5661248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6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Тактика исследования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Материалом для исследования служит соскоб </a:t>
            </a:r>
            <a:r>
              <a:rPr lang="ru-RU" b="1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буккального</a:t>
            </a: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эпителия со щеки пациента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Установлено, что в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буккальном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эпителии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экспрессируется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более 100 сигнальных молекул, которые играют ключевую роль в патогенезе многих заболеваний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забора, хранения и транспортировки необходимо - капсула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Эппендорфа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заполненная физиологическим раствором и цитологическая щетка.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5735636"/>
            <a:ext cx="189547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/>
          <p:cNvSpPr txBox="1">
            <a:spLocks noChangeArrowheads="1"/>
          </p:cNvSpPr>
          <p:nvPr/>
        </p:nvSpPr>
        <p:spPr bwMode="auto">
          <a:xfrm>
            <a:off x="0" y="188913"/>
            <a:ext cx="9144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u-RU" sz="2800" b="1" cap="all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Буккальный</a:t>
            </a:r>
            <a:r>
              <a:rPr lang="ru-RU" sz="2800" b="1" cap="all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эпителий </a:t>
            </a:r>
          </a:p>
          <a:p>
            <a:pPr algn="ctr" eaLnBrk="1" hangingPunct="1">
              <a:defRPr/>
            </a:pPr>
            <a:r>
              <a:rPr lang="ru-RU" sz="1800" i="1" cap="all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новый объект </a:t>
            </a:r>
            <a:r>
              <a:rPr lang="ru-RU" sz="1800" i="1" cap="all" dirty="0" err="1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неинвазивной</a:t>
            </a:r>
            <a:r>
              <a:rPr lang="ru-RU" sz="1800" i="1" cap="all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 молекулярной диагностики заболеваний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7313" y="3284538"/>
            <a:ext cx="3889375" cy="936625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err="1">
                <a:solidFill>
                  <a:schemeClr val="bg1"/>
                </a:solidFill>
              </a:rPr>
              <a:t>иммуноцитохимия</a:t>
            </a:r>
            <a:r>
              <a:rPr lang="ru-RU" sz="2000" b="1" dirty="0">
                <a:solidFill>
                  <a:schemeClr val="bg1"/>
                </a:solidFill>
              </a:rPr>
              <a:t>,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жидкостная цитология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850" y="1484313"/>
            <a:ext cx="2016125" cy="792162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err="1">
                <a:solidFill>
                  <a:schemeClr val="bg1"/>
                </a:solidFill>
              </a:rPr>
              <a:t>аутопсийный</a:t>
            </a:r>
            <a:r>
              <a:rPr lang="ru-RU" sz="2000" b="1" dirty="0">
                <a:solidFill>
                  <a:schemeClr val="bg1"/>
                </a:solidFill>
              </a:rPr>
              <a:t> материал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00338" y="1484313"/>
            <a:ext cx="2087562" cy="792162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err="1">
                <a:solidFill>
                  <a:schemeClr val="bg1"/>
                </a:solidFill>
              </a:rPr>
              <a:t>биопсийный</a:t>
            </a:r>
            <a:endParaRPr lang="ru-RU" sz="20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материал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72225" y="1484313"/>
            <a:ext cx="2016125" cy="792162"/>
          </a:xfrm>
          <a:prstGeom prst="rect">
            <a:avLst/>
          </a:prstGeom>
          <a:solidFill>
            <a:srgbClr val="FFFF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err="1">
                <a:solidFill>
                  <a:srgbClr val="C00000"/>
                </a:solidFill>
              </a:rPr>
              <a:t>буккальный</a:t>
            </a:r>
            <a:r>
              <a:rPr lang="ru-RU" sz="2000" b="1" dirty="0">
                <a:solidFill>
                  <a:srgbClr val="C00000"/>
                </a:solidFill>
              </a:rPr>
              <a:t> эпителий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27313" y="4581525"/>
            <a:ext cx="3889375" cy="576263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изучение экспрессии сигнальных молекул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35375" y="5661025"/>
            <a:ext cx="2305050" cy="1008063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оценка эффективности лечения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7088" y="5732463"/>
            <a:ext cx="1908175" cy="936625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диагностика</a:t>
            </a: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04025" y="5661025"/>
            <a:ext cx="1981200" cy="1052513"/>
          </a:xfrm>
          <a:prstGeom prst="rect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</a:rPr>
              <a:t>прогноз течения заболевания</a:t>
            </a:r>
          </a:p>
        </p:txBody>
      </p:sp>
      <p:cxnSp>
        <p:nvCxnSpPr>
          <p:cNvPr id="14" name="Прямая со стрелкой 13"/>
          <p:cNvCxnSpPr>
            <a:stCxn id="6" idx="2"/>
          </p:cNvCxnSpPr>
          <p:nvPr/>
        </p:nvCxnSpPr>
        <p:spPr>
          <a:xfrm>
            <a:off x="1331913" y="2276475"/>
            <a:ext cx="2160587" cy="9366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779838" y="2276475"/>
            <a:ext cx="0" cy="10080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5795963" y="2276475"/>
            <a:ext cx="1079500" cy="1008063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2"/>
          </p:cNvCxnSpPr>
          <p:nvPr/>
        </p:nvCxnSpPr>
        <p:spPr>
          <a:xfrm>
            <a:off x="4572000" y="4221163"/>
            <a:ext cx="0" cy="3603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1692275" y="5157788"/>
            <a:ext cx="1295400" cy="5032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572000" y="5157788"/>
            <a:ext cx="0" cy="5032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651500" y="5157788"/>
            <a:ext cx="1873250" cy="431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0" y="2492375"/>
            <a:ext cx="2484438" cy="1441450"/>
          </a:xfrm>
          <a:prstGeom prst="ellipse">
            <a:avLst/>
          </a:prstGeom>
          <a:solidFill>
            <a:srgbClr val="A8C6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err="1">
                <a:solidFill>
                  <a:schemeClr val="bg1"/>
                </a:solidFill>
              </a:rPr>
              <a:t>инвазивность</a:t>
            </a:r>
            <a:r>
              <a:rPr lang="ru-RU" sz="1600" b="1" dirty="0">
                <a:solidFill>
                  <a:schemeClr val="bg1"/>
                </a:solidFill>
              </a:rPr>
              <a:t> (материал не всегда доступен)</a:t>
            </a:r>
          </a:p>
        </p:txBody>
      </p:sp>
      <p:sp>
        <p:nvSpPr>
          <p:cNvPr id="37" name="Овал 36"/>
          <p:cNvSpPr/>
          <p:nvPr/>
        </p:nvSpPr>
        <p:spPr>
          <a:xfrm>
            <a:off x="6516688" y="2349500"/>
            <a:ext cx="2627312" cy="1584325"/>
          </a:xfrm>
          <a:prstGeom prst="ellipse">
            <a:avLst/>
          </a:prstGeom>
          <a:solidFill>
            <a:srgbClr val="FFFF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dirty="0" err="1">
                <a:solidFill>
                  <a:srgbClr val="C00000"/>
                </a:solidFill>
              </a:rPr>
              <a:t>Неинвазивность</a:t>
            </a:r>
            <a:r>
              <a:rPr lang="ru-RU" sz="1600" b="1" dirty="0">
                <a:solidFill>
                  <a:srgbClr val="C00000"/>
                </a:solidFill>
              </a:rPr>
              <a:t> (материал легко доступен)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1128</Words>
  <Application>Microsoft Office PowerPoint</Application>
  <PresentationFormat>Экран (4:3)</PresentationFormat>
  <Paragraphs>168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АНО «Научно-исследовательский медицинский центр «Геронтология» (Москва) ----------------------------------------------------------------------------- ФГБОУ ДПО Институт повышения квалификации Федерального медико-биологического агентства России </vt:lpstr>
      <vt:lpstr>Актуальность проблемы</vt:lpstr>
      <vt:lpstr>Когнитивные функции</vt:lpstr>
      <vt:lpstr> Нарушения когнитивных способностей</vt:lpstr>
      <vt:lpstr>Нарушения когнитивных способностей</vt:lpstr>
      <vt:lpstr>Презентация PowerPoint</vt:lpstr>
      <vt:lpstr>www.gerontolog.info</vt:lpstr>
      <vt:lpstr>Тактика исследования</vt:lpstr>
      <vt:lpstr>Презентация PowerPoint</vt:lpstr>
      <vt:lpstr>Презентация PowerPoint</vt:lpstr>
      <vt:lpstr>Презентация PowerPoint</vt:lpstr>
      <vt:lpstr>ПАТОМОРФОЛОГИЯ МОЗГА ПРИ БОЛЕЗНИ АЛЬЦГЕЙМЕРА</vt:lpstr>
      <vt:lpstr>ЭКСПРЕССИЯ ТАУ-ПРОТЕИНА В ЛИМФОЦИТАХ КРОВИ ПАЦИЕНТОВ  С  БОЛЕЗНЬЮ АЛЬЦГЕЙМЕРА</vt:lpstr>
      <vt:lpstr>Презентация PowerPoint</vt:lpstr>
      <vt:lpstr>Презентация PowerPoint</vt:lpstr>
      <vt:lpstr>Экспрессия тау-протеина в БЭ здоровых людей  и пациентов с болезнью Альцгеймера </vt:lpstr>
      <vt:lpstr>Количественные параметры экспрессии  тау-протеина и β-амилоида в тучных клетках буккального эпителия</vt:lpstr>
      <vt:lpstr>Остеопороз</vt:lpstr>
      <vt:lpstr>Хромогранин А</vt:lpstr>
      <vt:lpstr>Презентация PowerPoint</vt:lpstr>
      <vt:lpstr>МЕЛАТОНИН</vt:lpstr>
      <vt:lpstr>Презентация PowerPoint</vt:lpstr>
      <vt:lpstr>Половой хроматин</vt:lpstr>
      <vt:lpstr>Определение биологического возраста по буккальному эпителию</vt:lpstr>
      <vt:lpstr>Белок p16INK4a </vt:lpstr>
      <vt:lpstr>Белок p16INK4a </vt:lpstr>
      <vt:lpstr>Благодарность</vt:lpstr>
      <vt:lpstr>«Диагностика достигла таких успехов, что здоровых людей практически не осталось» Бертран Рассел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социальных работников в области геронтологии и гериатрии как основа обеспечения качества социальной помощи людям пожилого и старческого возраста</dc:title>
  <dc:creator>Kiryl Prashchayeu</dc:creator>
  <cp:lastModifiedBy>Uzer</cp:lastModifiedBy>
  <cp:revision>204</cp:revision>
  <dcterms:created xsi:type="dcterms:W3CDTF">2015-05-23T19:32:08Z</dcterms:created>
  <dcterms:modified xsi:type="dcterms:W3CDTF">2017-11-28T18:42:23Z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739934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D6.1.2</vt:lpwstr>
  </property>
</Properties>
</file>