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89" r:id="rId1"/>
    <p:sldMasterId id="2147485005" r:id="rId2"/>
    <p:sldMasterId id="2147485228" r:id="rId3"/>
    <p:sldMasterId id="2147485338" r:id="rId4"/>
  </p:sldMasterIdLst>
  <p:notesMasterIdLst>
    <p:notesMasterId r:id="rId33"/>
  </p:notesMasterIdLst>
  <p:handoutMasterIdLst>
    <p:handoutMasterId r:id="rId34"/>
  </p:handoutMasterIdLst>
  <p:sldIdLst>
    <p:sldId id="256" r:id="rId5"/>
    <p:sldId id="442" r:id="rId6"/>
    <p:sldId id="443" r:id="rId7"/>
    <p:sldId id="479" r:id="rId8"/>
    <p:sldId id="444" r:id="rId9"/>
    <p:sldId id="334" r:id="rId10"/>
    <p:sldId id="447" r:id="rId11"/>
    <p:sldId id="448" r:id="rId12"/>
    <p:sldId id="450" r:id="rId13"/>
    <p:sldId id="383" r:id="rId14"/>
    <p:sldId id="471" r:id="rId15"/>
    <p:sldId id="472" r:id="rId16"/>
    <p:sldId id="473" r:id="rId17"/>
    <p:sldId id="474" r:id="rId18"/>
    <p:sldId id="453" r:id="rId19"/>
    <p:sldId id="481" r:id="rId20"/>
    <p:sldId id="456" r:id="rId21"/>
    <p:sldId id="476" r:id="rId22"/>
    <p:sldId id="460" r:id="rId23"/>
    <p:sldId id="467" r:id="rId24"/>
    <p:sldId id="462" r:id="rId25"/>
    <p:sldId id="463" r:id="rId26"/>
    <p:sldId id="464" r:id="rId27"/>
    <p:sldId id="475" r:id="rId28"/>
    <p:sldId id="469" r:id="rId29"/>
    <p:sldId id="465" r:id="rId30"/>
    <p:sldId id="470" r:id="rId31"/>
    <p:sldId id="482" r:id="rId32"/>
  </p:sldIdLst>
  <p:sldSz cx="9144000" cy="5715000" type="screen16x1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64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7169" indent="459160" algn="l" rtl="0" fontAlgn="base">
      <a:spcBef>
        <a:spcPct val="0"/>
      </a:spcBef>
      <a:spcAft>
        <a:spcPct val="0"/>
      </a:spcAft>
      <a:defRPr sz="1764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97142" indent="915525" algn="l" rtl="0" fontAlgn="base">
      <a:spcBef>
        <a:spcPct val="0"/>
      </a:spcBef>
      <a:spcAft>
        <a:spcPct val="0"/>
      </a:spcAft>
      <a:defRPr sz="1764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047112" indent="1371884" algn="l" rtl="0" fontAlgn="base">
      <a:spcBef>
        <a:spcPct val="0"/>
      </a:spcBef>
      <a:spcAft>
        <a:spcPct val="0"/>
      </a:spcAft>
      <a:defRPr sz="1764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397081" indent="1828245" algn="l" rtl="0" fontAlgn="base">
      <a:spcBef>
        <a:spcPct val="0"/>
      </a:spcBef>
      <a:spcAft>
        <a:spcPct val="0"/>
      </a:spcAft>
      <a:defRPr sz="1764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4031656" algn="l" defTabSz="1612661" rtl="0" eaLnBrk="1" latinLnBrk="0" hangingPunct="1">
      <a:defRPr sz="1764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4837985" algn="l" defTabSz="1612661" rtl="0" eaLnBrk="1" latinLnBrk="0" hangingPunct="1">
      <a:defRPr sz="1764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5644318" algn="l" defTabSz="1612661" rtl="0" eaLnBrk="1" latinLnBrk="0" hangingPunct="1">
      <a:defRPr sz="1764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6450650" algn="l" defTabSz="1612661" rtl="0" eaLnBrk="1" latinLnBrk="0" hangingPunct="1">
      <a:defRPr sz="1764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1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EFFF"/>
    <a:srgbClr val="F88011"/>
    <a:srgbClr val="BF6A0D"/>
    <a:srgbClr val="FF9900"/>
    <a:srgbClr val="CFAFE7"/>
    <a:srgbClr val="2994FF"/>
    <a:srgbClr val="FF5050"/>
    <a:srgbClr val="FF9999"/>
    <a:srgbClr val="6AD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8" autoAdjust="0"/>
    <p:restoredTop sz="95059" autoAdjust="0"/>
  </p:normalViewPr>
  <p:slideViewPr>
    <p:cSldViewPr>
      <p:cViewPr varScale="1">
        <p:scale>
          <a:sx n="125" d="100"/>
          <a:sy n="125" d="100"/>
        </p:scale>
        <p:origin x="1206" y="96"/>
      </p:cViewPr>
      <p:guideLst>
        <p:guide orient="horz" pos="180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50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68253968253971E-2"/>
          <c:y val="2.6378896882494004E-2"/>
          <c:w val="0.90634920634920635"/>
          <c:h val="0.810551558752997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0">
              <a:gsLst>
                <a:gs pos="0">
                  <a:schemeClr val="accent5">
                    <a:lumMod val="40000"/>
                    <a:lumOff val="60000"/>
                  </a:schemeClr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</a:gradFill>
            <a:ln w="29699">
              <a:noFill/>
            </a:ln>
          </c:spPr>
          <c:invertIfNegative val="0"/>
          <c:dLbls>
            <c:numFmt formatCode="General" sourceLinked="0"/>
            <c:spPr>
              <a:noFill/>
              <a:ln w="29699">
                <a:noFill/>
              </a:ln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60</c:v>
                </c:pt>
                <c:pt idx="1">
                  <c:v>48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0">
              <a:gsLst>
                <a:gs pos="0">
                  <a:schemeClr val="accent2">
                    <a:lumMod val="75000"/>
                  </a:schemeClr>
                </a:gs>
                <a:gs pos="50000">
                  <a:srgbClr val="00B050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 w="29699">
              <a:noFill/>
            </a:ln>
          </c:spPr>
          <c:invertIfNegative val="0"/>
          <c:dLbls>
            <c:spPr>
              <a:noFill/>
              <a:ln w="29699">
                <a:noFill/>
              </a:ln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251</c:v>
                </c:pt>
                <c:pt idx="1">
                  <c:v>199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CFAFE7"/>
                </a:gs>
                <a:gs pos="50000">
                  <a:srgbClr val="7030A0"/>
                </a:gs>
                <a:gs pos="100000">
                  <a:srgbClr val="CFAFE7"/>
                </a:gs>
              </a:gsLst>
              <a:lin ang="5400000" scaled="1"/>
            </a:gradFill>
            <a:ln w="29699">
              <a:noFill/>
            </a:ln>
          </c:spPr>
          <c:invertIfNegative val="0"/>
          <c:dLbls>
            <c:spPr>
              <a:noFill/>
              <a:ln w="29699">
                <a:noFill/>
              </a:ln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356</c:v>
                </c:pt>
                <c:pt idx="1">
                  <c:v>420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7065088"/>
        <c:axId val="227066656"/>
      </c:barChart>
      <c:catAx>
        <c:axId val="227065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48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chemeClr val="tx1">
                    <a:alpha val="0"/>
                  </a:schemeClr>
                </a:solidFill>
              </a:defRPr>
            </a:pPr>
            <a:endParaRPr lang="ru-RU"/>
          </a:p>
        </c:txPr>
        <c:crossAx val="227066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7066656"/>
        <c:scaling>
          <c:orientation val="minMax"/>
          <c:max val="7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ru-RU"/>
          </a:p>
        </c:txPr>
        <c:crossAx val="227065088"/>
        <c:crosses val="autoZero"/>
        <c:crossBetween val="between"/>
      </c:valAx>
      <c:spPr>
        <a:noFill/>
        <a:ln w="296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52575685129728"/>
          <c:y val="0.12375708825894034"/>
          <c:w val="0.51753982434506884"/>
          <c:h val="0.687772811853294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CFAFE7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8801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Cyr" panose="020B0604020202020204" pitchFamily="34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Планшеты</c:v>
                </c:pt>
                <c:pt idx="1">
                  <c:v>Смартфоны</c:v>
                </c:pt>
                <c:pt idx="2">
                  <c:v>ПК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8.5000000000000006E-2</c:v>
                </c:pt>
                <c:pt idx="1">
                  <c:v>0.29399999999999998</c:v>
                </c:pt>
                <c:pt idx="2">
                  <c:v>0.621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43047597885949E-2"/>
          <c:y val="0.84956321278312075"/>
          <c:w val="0.88934562826352626"/>
          <c:h val="0.108261521666674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Cyr" panose="020B0604020202020204" pitchFamily="34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Cyr" panose="020B0604020202020204" pitchFamily="34" charset="-52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328DD6-7234-4735-81CF-22065953B7A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E220614-A99A-4E82-B9FA-4CD5940B621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развитие творческих качеств личности</a:t>
          </a:r>
          <a:endParaRPr lang="ru-RU" sz="1800" dirty="0"/>
        </a:p>
      </dgm:t>
    </dgm:pt>
    <dgm:pt modelId="{9B0967D2-7358-43FE-B176-9B1FF01AC7C8}" type="parTrans" cxnId="{77D60889-24DA-4307-9EFB-33AA04310D8D}">
      <dgm:prSet/>
      <dgm:spPr/>
      <dgm:t>
        <a:bodyPr/>
        <a:lstStyle/>
        <a:p>
          <a:endParaRPr lang="ru-RU"/>
        </a:p>
      </dgm:t>
    </dgm:pt>
    <dgm:pt modelId="{874CFC79-F964-4A62-B455-70B1EC305891}" type="sibTrans" cxnId="{77D60889-24DA-4307-9EFB-33AA04310D8D}">
      <dgm:prSet/>
      <dgm:spPr/>
      <dgm:t>
        <a:bodyPr/>
        <a:lstStyle/>
        <a:p>
          <a:endParaRPr lang="ru-RU"/>
        </a:p>
      </dgm:t>
    </dgm:pt>
    <dgm:pt modelId="{C7141A54-5E60-41B7-9BCD-90A5E9956429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развитие способностей к самостоятельным действиям и решениям</a:t>
          </a:r>
          <a:endParaRPr lang="ru-RU" sz="1800" b="1" dirty="0">
            <a:solidFill>
              <a:schemeClr val="tx1"/>
            </a:solidFill>
            <a:latin typeface="+mj-lt"/>
            <a:ea typeface="+mj-ea"/>
            <a:cs typeface="+mj-cs"/>
          </a:endParaRPr>
        </a:p>
      </dgm:t>
    </dgm:pt>
    <dgm:pt modelId="{734AE5BE-12B6-46A7-9605-81089D330FB1}" type="parTrans" cxnId="{923D3206-50CF-435B-9E96-214741E9DE22}">
      <dgm:prSet/>
      <dgm:spPr/>
      <dgm:t>
        <a:bodyPr/>
        <a:lstStyle/>
        <a:p>
          <a:endParaRPr lang="ru-RU"/>
        </a:p>
      </dgm:t>
    </dgm:pt>
    <dgm:pt modelId="{A2FE92DF-DA75-4330-9C85-A3BE6DBA7F97}" type="sibTrans" cxnId="{923D3206-50CF-435B-9E96-214741E9DE22}">
      <dgm:prSet/>
      <dgm:spPr/>
      <dgm:t>
        <a:bodyPr/>
        <a:lstStyle/>
        <a:p>
          <a:endParaRPr lang="ru-RU"/>
        </a:p>
      </dgm:t>
    </dgm:pt>
    <dgm:pt modelId="{25796B41-4164-4DE5-9194-9114DC0913E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непрерывное </a:t>
          </a:r>
          <a:br>
            <a:rPr lang="ru-RU" sz="1800" b="1" dirty="0" smtClean="0">
              <a:solidFill>
                <a:schemeClr val="tx1"/>
              </a:solidFill>
              <a:latin typeface="+mj-lt"/>
              <a:ea typeface="+mj-ea"/>
              <a:cs typeface="+mj-cs"/>
            </a:rPr>
          </a:br>
          <a:r>
            <a:rPr lang="ru-RU" sz="1800" b="1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обновление знаний и совершенствование профессиональной компетенции</a:t>
          </a:r>
          <a:endParaRPr lang="ru-RU" sz="1800" dirty="0"/>
        </a:p>
      </dgm:t>
    </dgm:pt>
    <dgm:pt modelId="{2EF59631-394E-48B5-A1EF-CBDA5A3ABAA5}" type="parTrans" cxnId="{989B4F55-8299-4B0A-BD8E-6D1C8890ED46}">
      <dgm:prSet/>
      <dgm:spPr/>
      <dgm:t>
        <a:bodyPr/>
        <a:lstStyle/>
        <a:p>
          <a:endParaRPr lang="ru-RU"/>
        </a:p>
      </dgm:t>
    </dgm:pt>
    <dgm:pt modelId="{651C1F0D-2226-4DE4-889D-65011866F289}" type="sibTrans" cxnId="{989B4F55-8299-4B0A-BD8E-6D1C8890ED46}">
      <dgm:prSet/>
      <dgm:spPr/>
      <dgm:t>
        <a:bodyPr/>
        <a:lstStyle/>
        <a:p>
          <a:endParaRPr lang="ru-RU"/>
        </a:p>
      </dgm:t>
    </dgm:pt>
    <dgm:pt modelId="{FD1FD964-3DB8-4272-BB51-94F9DD21EB58}" type="pres">
      <dgm:prSet presAssocID="{2B328DD6-7234-4735-81CF-22065953B7AB}" presName="arrowDiagram" presStyleCnt="0">
        <dgm:presLayoutVars>
          <dgm:chMax val="5"/>
          <dgm:dir/>
          <dgm:resizeHandles val="exact"/>
        </dgm:presLayoutVars>
      </dgm:prSet>
      <dgm:spPr/>
    </dgm:pt>
    <dgm:pt modelId="{C07A76C6-0910-4F52-BD91-15C01BF5DE07}" type="pres">
      <dgm:prSet presAssocID="{2B328DD6-7234-4735-81CF-22065953B7AB}" presName="arrow" presStyleLbl="bgShp" presStyleIdx="0" presStyleCnt="1" custScaleX="96082" custScaleY="89962" custLinFactNeighborX="6490" custLinFactNeighborY="-6852"/>
      <dgm:spPr/>
    </dgm:pt>
    <dgm:pt modelId="{9E697E7A-B146-413F-8877-F22EA0D97BC0}" type="pres">
      <dgm:prSet presAssocID="{2B328DD6-7234-4735-81CF-22065953B7AB}" presName="arrowDiagram3" presStyleCnt="0"/>
      <dgm:spPr/>
    </dgm:pt>
    <dgm:pt modelId="{3CC33933-365D-425E-AA94-66276A0B8808}" type="pres">
      <dgm:prSet presAssocID="{4E220614-A99A-4E82-B9FA-4CD5940B6215}" presName="bullet3a" presStyleLbl="node1" presStyleIdx="0" presStyleCnt="3" custLinFactNeighborX="-44674" custLinFactNeighborY="51295"/>
      <dgm:spPr>
        <a:solidFill>
          <a:srgbClr val="FF0000"/>
        </a:solidFill>
        <a:ln>
          <a:solidFill>
            <a:srgbClr val="0070C0"/>
          </a:solidFill>
        </a:ln>
      </dgm:spPr>
    </dgm:pt>
    <dgm:pt modelId="{D59D2B66-AE1B-4F69-969D-ABA99DFC02BB}" type="pres">
      <dgm:prSet presAssocID="{4E220614-A99A-4E82-B9FA-4CD5940B6215}" presName="textBox3a" presStyleLbl="revTx" presStyleIdx="0" presStyleCnt="3" custScaleX="184567" custScaleY="55475" custLinFactNeighborX="42782" custLinFactNeighborY="-8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56093-48B4-4788-B35F-272401997158}" type="pres">
      <dgm:prSet presAssocID="{C7141A54-5E60-41B7-9BCD-90A5E9956429}" presName="bullet3b" presStyleLbl="node1" presStyleIdx="1" presStyleCnt="3" custLinFactNeighborX="-27128" custLinFactNeighborY="6220"/>
      <dgm:spPr>
        <a:solidFill>
          <a:srgbClr val="FF0000"/>
        </a:solidFill>
        <a:ln>
          <a:solidFill>
            <a:srgbClr val="0070C0"/>
          </a:solidFill>
        </a:ln>
      </dgm:spPr>
    </dgm:pt>
    <dgm:pt modelId="{67E83EC1-B525-495E-9E13-A097B3546DCE}" type="pres">
      <dgm:prSet presAssocID="{C7141A54-5E60-41B7-9BCD-90A5E9956429}" presName="textBox3b" presStyleLbl="revTx" presStyleIdx="1" presStyleCnt="3" custScaleX="147358" custScaleY="55746" custLinFactX="-36657" custLinFactNeighborX="-100000" custLinFactNeighborY="-98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907DA-60BA-491F-9792-9AE08A04B13F}" type="pres">
      <dgm:prSet presAssocID="{25796B41-4164-4DE5-9194-9114DC0913EF}" presName="bullet3c" presStyleLbl="node1" presStyleIdx="2" presStyleCnt="3"/>
      <dgm:spPr>
        <a:solidFill>
          <a:srgbClr val="FF0000"/>
        </a:solidFill>
        <a:ln>
          <a:solidFill>
            <a:srgbClr val="0070C0"/>
          </a:solidFill>
        </a:ln>
      </dgm:spPr>
    </dgm:pt>
    <dgm:pt modelId="{609571DB-E5B0-479B-8D59-383A5834BC40}" type="pres">
      <dgm:prSet presAssocID="{25796B41-4164-4DE5-9194-9114DC0913EF}" presName="textBox3c" presStyleLbl="revTx" presStyleIdx="2" presStyleCnt="3" custScaleX="185770" custScaleY="41380" custLinFactNeighborX="14199" custLinFactNeighborY="-12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16E5EC-9EA8-42DB-BD05-3B53915463F0}" type="presOf" srcId="{C7141A54-5E60-41B7-9BCD-90A5E9956429}" destId="{67E83EC1-B525-495E-9E13-A097B3546DCE}" srcOrd="0" destOrd="0" presId="urn:microsoft.com/office/officeart/2005/8/layout/arrow2"/>
    <dgm:cxn modelId="{838961C1-BA42-455E-ADAC-D57E166B5A42}" type="presOf" srcId="{2B328DD6-7234-4735-81CF-22065953B7AB}" destId="{FD1FD964-3DB8-4272-BB51-94F9DD21EB58}" srcOrd="0" destOrd="0" presId="urn:microsoft.com/office/officeart/2005/8/layout/arrow2"/>
    <dgm:cxn modelId="{989B4F55-8299-4B0A-BD8E-6D1C8890ED46}" srcId="{2B328DD6-7234-4735-81CF-22065953B7AB}" destId="{25796B41-4164-4DE5-9194-9114DC0913EF}" srcOrd="2" destOrd="0" parTransId="{2EF59631-394E-48B5-A1EF-CBDA5A3ABAA5}" sibTransId="{651C1F0D-2226-4DE4-889D-65011866F289}"/>
    <dgm:cxn modelId="{DB6BD0D6-2302-49F3-BD99-DA8BDBE9602F}" type="presOf" srcId="{4E220614-A99A-4E82-B9FA-4CD5940B6215}" destId="{D59D2B66-AE1B-4F69-969D-ABA99DFC02BB}" srcOrd="0" destOrd="0" presId="urn:microsoft.com/office/officeart/2005/8/layout/arrow2"/>
    <dgm:cxn modelId="{BDCC86E1-EE39-43CB-834F-83815206BCE6}" type="presOf" srcId="{25796B41-4164-4DE5-9194-9114DC0913EF}" destId="{609571DB-E5B0-479B-8D59-383A5834BC40}" srcOrd="0" destOrd="0" presId="urn:microsoft.com/office/officeart/2005/8/layout/arrow2"/>
    <dgm:cxn modelId="{923D3206-50CF-435B-9E96-214741E9DE22}" srcId="{2B328DD6-7234-4735-81CF-22065953B7AB}" destId="{C7141A54-5E60-41B7-9BCD-90A5E9956429}" srcOrd="1" destOrd="0" parTransId="{734AE5BE-12B6-46A7-9605-81089D330FB1}" sibTransId="{A2FE92DF-DA75-4330-9C85-A3BE6DBA7F97}"/>
    <dgm:cxn modelId="{77D60889-24DA-4307-9EFB-33AA04310D8D}" srcId="{2B328DD6-7234-4735-81CF-22065953B7AB}" destId="{4E220614-A99A-4E82-B9FA-4CD5940B6215}" srcOrd="0" destOrd="0" parTransId="{9B0967D2-7358-43FE-B176-9B1FF01AC7C8}" sibTransId="{874CFC79-F964-4A62-B455-70B1EC305891}"/>
    <dgm:cxn modelId="{64799DBF-7679-4BB2-8C99-95314119C146}" type="presParOf" srcId="{FD1FD964-3DB8-4272-BB51-94F9DD21EB58}" destId="{C07A76C6-0910-4F52-BD91-15C01BF5DE07}" srcOrd="0" destOrd="0" presId="urn:microsoft.com/office/officeart/2005/8/layout/arrow2"/>
    <dgm:cxn modelId="{5E0B96B9-0011-46A4-AF11-61B7535EA7EB}" type="presParOf" srcId="{FD1FD964-3DB8-4272-BB51-94F9DD21EB58}" destId="{9E697E7A-B146-413F-8877-F22EA0D97BC0}" srcOrd="1" destOrd="0" presId="urn:microsoft.com/office/officeart/2005/8/layout/arrow2"/>
    <dgm:cxn modelId="{C2752A6A-AC16-46A7-BAC5-E684FE104461}" type="presParOf" srcId="{9E697E7A-B146-413F-8877-F22EA0D97BC0}" destId="{3CC33933-365D-425E-AA94-66276A0B8808}" srcOrd="0" destOrd="0" presId="urn:microsoft.com/office/officeart/2005/8/layout/arrow2"/>
    <dgm:cxn modelId="{0C1AF4D2-BC06-4837-B1C4-5A67EF443059}" type="presParOf" srcId="{9E697E7A-B146-413F-8877-F22EA0D97BC0}" destId="{D59D2B66-AE1B-4F69-969D-ABA99DFC02BB}" srcOrd="1" destOrd="0" presId="urn:microsoft.com/office/officeart/2005/8/layout/arrow2"/>
    <dgm:cxn modelId="{15234F06-8F5F-4066-AE6A-F4D1D071A874}" type="presParOf" srcId="{9E697E7A-B146-413F-8877-F22EA0D97BC0}" destId="{CA556093-48B4-4788-B35F-272401997158}" srcOrd="2" destOrd="0" presId="urn:microsoft.com/office/officeart/2005/8/layout/arrow2"/>
    <dgm:cxn modelId="{79EB7C38-C5FE-4EC3-A9C5-CF0A2FD05A3E}" type="presParOf" srcId="{9E697E7A-B146-413F-8877-F22EA0D97BC0}" destId="{67E83EC1-B525-495E-9E13-A097B3546DCE}" srcOrd="3" destOrd="0" presId="urn:microsoft.com/office/officeart/2005/8/layout/arrow2"/>
    <dgm:cxn modelId="{D9B22C6C-2EE0-4F59-BA53-CDEA0F16EE90}" type="presParOf" srcId="{9E697E7A-B146-413F-8877-F22EA0D97BC0}" destId="{59B907DA-60BA-491F-9792-9AE08A04B13F}" srcOrd="4" destOrd="0" presId="urn:microsoft.com/office/officeart/2005/8/layout/arrow2"/>
    <dgm:cxn modelId="{ED5D7C56-88DE-4839-8339-09AA61372F71}" type="presParOf" srcId="{9E697E7A-B146-413F-8877-F22EA0D97BC0}" destId="{609571DB-E5B0-479B-8D59-383A5834BC4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4CD230-7F5E-4183-AA1B-6EC3617B6066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411753-C9AB-49D5-8A1D-ECCAE067AE03}">
      <dgm:prSet phldrT="[Текст]"/>
      <dgm:spPr>
        <a:gradFill rotWithShape="0">
          <a:gsLst>
            <a:gs pos="0">
              <a:srgbClr val="FFCCFF"/>
            </a:gs>
            <a:gs pos="23000">
              <a:srgbClr val="FFFF00"/>
            </a:gs>
            <a:gs pos="69000">
              <a:srgbClr val="FFFF00"/>
            </a:gs>
            <a:gs pos="97000">
              <a:srgbClr val="FFEFFF"/>
            </a:gs>
          </a:gsLst>
          <a:lin ang="5400000" scaled="0"/>
        </a:gradFill>
        <a:scene3d>
          <a:camera prst="orthographicFront"/>
          <a:lightRig rig="balanced" dir="t"/>
        </a:scene3d>
        <a:sp3d contourW="12700" prstMaterial="matte">
          <a:contourClr>
            <a:schemeClr val="tx2">
              <a:lumMod val="50000"/>
            </a:schemeClr>
          </a:contourClr>
        </a:sp3d>
      </dgm:spPr>
      <dgm:t>
        <a:bodyPr/>
        <a:lstStyle/>
        <a:p>
          <a:r>
            <a:rPr lang="ru-RU" b="1" dirty="0" err="1" smtClean="0">
              <a:solidFill>
                <a:schemeClr val="bg1"/>
              </a:solidFill>
              <a:latin typeface="Arial Cyr" panose="020B0604020202020204" pitchFamily="34" charset="-52"/>
            </a:rPr>
            <a:t>Компетентностный</a:t>
          </a:r>
          <a:r>
            <a:rPr lang="ru-RU" b="1" dirty="0" smtClean="0">
              <a:solidFill>
                <a:schemeClr val="bg1"/>
              </a:solidFill>
              <a:latin typeface="Arial Cyr" panose="020B0604020202020204" pitchFamily="34" charset="-52"/>
            </a:rPr>
            <a:t> подход</a:t>
          </a:r>
          <a:endParaRPr lang="ru-RU" b="1" dirty="0">
            <a:solidFill>
              <a:schemeClr val="bg1"/>
            </a:solidFill>
            <a:latin typeface="Arial Cyr" panose="020B0604020202020204" pitchFamily="34" charset="-52"/>
          </a:endParaRPr>
        </a:p>
      </dgm:t>
    </dgm:pt>
    <dgm:pt modelId="{A3F84EFD-AC01-492C-AFCD-01FF35EED741}" type="parTrans" cxnId="{341E261A-D487-4246-B6F9-D6943F428C91}">
      <dgm:prSet/>
      <dgm:spPr/>
      <dgm:t>
        <a:bodyPr/>
        <a:lstStyle/>
        <a:p>
          <a:endParaRPr lang="ru-RU"/>
        </a:p>
      </dgm:t>
    </dgm:pt>
    <dgm:pt modelId="{21E5D43B-BCD3-4A82-9A8D-91106C2C1BE3}" type="sibTrans" cxnId="{341E261A-D487-4246-B6F9-D6943F428C91}">
      <dgm:prSet/>
      <dgm:spPr/>
      <dgm:t>
        <a:bodyPr/>
        <a:lstStyle/>
        <a:p>
          <a:endParaRPr lang="ru-RU"/>
        </a:p>
      </dgm:t>
    </dgm:pt>
    <dgm:pt modelId="{56C8738A-08F5-4939-8590-AE1F845B3776}">
      <dgm:prSet phldrT="[Текст]"/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23000">
              <a:srgbClr val="92D050"/>
            </a:gs>
            <a:gs pos="69000">
              <a:srgbClr val="92D050"/>
            </a:gs>
            <a:gs pos="97000">
              <a:schemeClr val="accent3">
                <a:lumMod val="20000"/>
                <a:lumOff val="8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 Cyr" panose="020B0604020202020204" pitchFamily="34" charset="-52"/>
            </a:rPr>
            <a:t>Определяет содержание образовательных стандартов </a:t>
          </a:r>
          <a:endParaRPr lang="ru-RU" b="1" dirty="0">
            <a:solidFill>
              <a:schemeClr val="bg1"/>
            </a:solidFill>
            <a:latin typeface="Arial Cyr" panose="020B0604020202020204" pitchFamily="34" charset="-52"/>
          </a:endParaRPr>
        </a:p>
      </dgm:t>
    </dgm:pt>
    <dgm:pt modelId="{6C486F5C-AB82-4235-A0B7-E13F7D933B7F}" type="parTrans" cxnId="{B6513C5C-A853-4670-BDE0-5DAF14F8964C}">
      <dgm:prSet/>
      <dgm:spPr>
        <a:ln w="28575">
          <a:solidFill>
            <a:schemeClr val="accent1">
              <a:shade val="60000"/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ru-RU"/>
        </a:p>
      </dgm:t>
    </dgm:pt>
    <dgm:pt modelId="{1307AD6D-0BCF-4D9B-A520-71D416299D9B}" type="sibTrans" cxnId="{B6513C5C-A853-4670-BDE0-5DAF14F8964C}">
      <dgm:prSet/>
      <dgm:spPr/>
      <dgm:t>
        <a:bodyPr/>
        <a:lstStyle/>
        <a:p>
          <a:endParaRPr lang="ru-RU"/>
        </a:p>
      </dgm:t>
    </dgm:pt>
    <dgm:pt modelId="{90F8F243-E76B-4BA9-980F-61E81E544AAB}">
      <dgm:prSet phldrT="[Текст]"/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23000">
              <a:srgbClr val="92D050"/>
            </a:gs>
            <a:gs pos="69000">
              <a:srgbClr val="92D050"/>
            </a:gs>
            <a:gs pos="97000">
              <a:schemeClr val="accent3">
                <a:lumMod val="20000"/>
                <a:lumOff val="8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 Cyr" panose="020B0604020202020204" pitchFamily="34" charset="-52"/>
            </a:rPr>
            <a:t>Формирует способность к принятию самостоятельных мотивированных решений в нестандартных ситуациях </a:t>
          </a:r>
          <a:br>
            <a:rPr lang="ru-RU" b="1" dirty="0" smtClean="0">
              <a:solidFill>
                <a:schemeClr val="bg1"/>
              </a:solidFill>
              <a:latin typeface="Arial Cyr" panose="020B0604020202020204" pitchFamily="34" charset="-52"/>
            </a:rPr>
          </a:br>
          <a:r>
            <a:rPr lang="ru-RU" b="1" dirty="0" smtClean="0">
              <a:solidFill>
                <a:schemeClr val="bg1"/>
              </a:solidFill>
              <a:latin typeface="Arial Cyr" panose="020B0604020202020204" pitchFamily="34" charset="-52"/>
            </a:rPr>
            <a:t>и готовность нести ответственность </a:t>
          </a:r>
          <a:br>
            <a:rPr lang="ru-RU" b="1" dirty="0" smtClean="0">
              <a:solidFill>
                <a:schemeClr val="bg1"/>
              </a:solidFill>
              <a:latin typeface="Arial Cyr" panose="020B0604020202020204" pitchFamily="34" charset="-52"/>
            </a:rPr>
          </a:br>
          <a:r>
            <a:rPr lang="ru-RU" b="1" dirty="0" smtClean="0">
              <a:solidFill>
                <a:schemeClr val="bg1"/>
              </a:solidFill>
              <a:latin typeface="Arial Cyr" panose="020B0604020202020204" pitchFamily="34" charset="-52"/>
            </a:rPr>
            <a:t>за их последствия</a:t>
          </a:r>
          <a:endParaRPr lang="ru-RU" b="1" dirty="0">
            <a:solidFill>
              <a:schemeClr val="bg1"/>
            </a:solidFill>
            <a:latin typeface="Arial Cyr" panose="020B0604020202020204" pitchFamily="34" charset="-52"/>
          </a:endParaRPr>
        </a:p>
      </dgm:t>
    </dgm:pt>
    <dgm:pt modelId="{EA9DC028-4995-4DBB-A9AA-53FCABA776AD}" type="parTrans" cxnId="{D364ED13-F72D-4D1C-97C3-04F7B7ACEA00}">
      <dgm:prSet/>
      <dgm:spPr/>
      <dgm:t>
        <a:bodyPr/>
        <a:lstStyle/>
        <a:p>
          <a:endParaRPr lang="ru-RU"/>
        </a:p>
      </dgm:t>
    </dgm:pt>
    <dgm:pt modelId="{7DC91F9B-AD2C-4122-B6F6-C29068DFDFC7}" type="sibTrans" cxnId="{D364ED13-F72D-4D1C-97C3-04F7B7ACEA00}">
      <dgm:prSet/>
      <dgm:spPr/>
      <dgm:t>
        <a:bodyPr/>
        <a:lstStyle/>
        <a:p>
          <a:endParaRPr lang="ru-RU"/>
        </a:p>
      </dgm:t>
    </dgm:pt>
    <dgm:pt modelId="{4008FE00-2A4D-4D5B-B092-31B68A39CDAB}">
      <dgm:prSet phldrT="[Текст]"/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23000">
              <a:srgbClr val="92D050"/>
            </a:gs>
            <a:gs pos="69000">
              <a:srgbClr val="92D050"/>
            </a:gs>
            <a:gs pos="97000">
              <a:schemeClr val="accent3">
                <a:lumMod val="20000"/>
                <a:lumOff val="8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 Cyr" panose="020B0604020202020204" pitchFamily="34" charset="-52"/>
            </a:rPr>
            <a:t>Формирует способность к критическому анализу и оценке научных достижений, генерированию новых идей при решении исследовательских и практических задач, в том числе в междисциплинарных областях</a:t>
          </a:r>
          <a:endParaRPr lang="ru-RU" b="1" dirty="0">
            <a:solidFill>
              <a:schemeClr val="bg1"/>
            </a:solidFill>
            <a:latin typeface="Arial Cyr" panose="020B0604020202020204" pitchFamily="34" charset="-52"/>
          </a:endParaRPr>
        </a:p>
      </dgm:t>
    </dgm:pt>
    <dgm:pt modelId="{707FAE16-A901-4406-A3EA-40B2027F59AA}" type="parTrans" cxnId="{980150B2-9F58-498D-BF08-04497A831D09}">
      <dgm:prSet/>
      <dgm:spPr/>
      <dgm:t>
        <a:bodyPr/>
        <a:lstStyle/>
        <a:p>
          <a:endParaRPr lang="ru-RU"/>
        </a:p>
      </dgm:t>
    </dgm:pt>
    <dgm:pt modelId="{12D9149E-8EE6-4A79-8E87-D16D827F0BB7}" type="sibTrans" cxnId="{980150B2-9F58-498D-BF08-04497A831D09}">
      <dgm:prSet/>
      <dgm:spPr/>
      <dgm:t>
        <a:bodyPr/>
        <a:lstStyle/>
        <a:p>
          <a:endParaRPr lang="ru-RU"/>
        </a:p>
      </dgm:t>
    </dgm:pt>
    <dgm:pt modelId="{2323BE46-350F-430D-AF39-81B3840273D9}" type="pres">
      <dgm:prSet presAssocID="{F54CD230-7F5E-4183-AA1B-6EC3617B606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33162A0-995A-4704-96BD-EA3336F6DE31}" type="pres">
      <dgm:prSet presAssocID="{FD411753-C9AB-49D5-8A1D-ECCAE067AE03}" presName="singleCycle" presStyleCnt="0"/>
      <dgm:spPr/>
    </dgm:pt>
    <dgm:pt modelId="{F5D17759-E325-47B6-9A8E-CCE46697658A}" type="pres">
      <dgm:prSet presAssocID="{FD411753-C9AB-49D5-8A1D-ECCAE067AE03}" presName="singleCenter" presStyleLbl="node1" presStyleIdx="0" presStyleCnt="4" custScaleX="267492" custScaleY="88822" custLinFactNeighborX="1507" custLinFactNeighborY="-1129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B6D1199C-9110-4A27-A7A7-CBC738B41A43}" type="pres">
      <dgm:prSet presAssocID="{6C486F5C-AB82-4235-A0B7-E13F7D933B7F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D18C21E-913A-4886-93D7-B8F8BEC358BA}" type="pres">
      <dgm:prSet presAssocID="{56C8738A-08F5-4939-8590-AE1F845B3776}" presName="text0" presStyleLbl="node1" presStyleIdx="1" presStyleCnt="4" custScaleX="228026" custRadScaleRad="100135" custRadScaleInc="1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0CD15-20A7-4379-A1C4-B590B9F3B923}" type="pres">
      <dgm:prSet presAssocID="{EA9DC028-4995-4DBB-A9AA-53FCABA776AD}" presName="Name56" presStyleLbl="parChTrans1D2" presStyleIdx="1" presStyleCnt="3"/>
      <dgm:spPr/>
      <dgm:t>
        <a:bodyPr/>
        <a:lstStyle/>
        <a:p>
          <a:endParaRPr lang="ru-RU"/>
        </a:p>
      </dgm:t>
    </dgm:pt>
    <dgm:pt modelId="{5B9F8FDF-B90A-4EA8-B797-B87ECED6A8B2}" type="pres">
      <dgm:prSet presAssocID="{90F8F243-E76B-4BA9-980F-61E81E544AAB}" presName="text0" presStyleLbl="node1" presStyleIdx="2" presStyleCnt="4" custScaleX="380425" custScaleY="127863" custRadScaleRad="103499" custRadScaleInc="-2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CE5A3-9364-436D-AE24-950F772209C4}" type="pres">
      <dgm:prSet presAssocID="{707FAE16-A901-4406-A3EA-40B2027F59AA}" presName="Name56" presStyleLbl="parChTrans1D2" presStyleIdx="2" presStyleCnt="3"/>
      <dgm:spPr/>
      <dgm:t>
        <a:bodyPr/>
        <a:lstStyle/>
        <a:p>
          <a:endParaRPr lang="ru-RU"/>
        </a:p>
      </dgm:t>
    </dgm:pt>
    <dgm:pt modelId="{1C8C6558-4F3C-4F08-A81D-E41A966DAF39}" type="pres">
      <dgm:prSet presAssocID="{4008FE00-2A4D-4D5B-B092-31B68A39CDAB}" presName="text0" presStyleLbl="node1" presStyleIdx="3" presStyleCnt="4" custScaleX="413349" custScaleY="129344" custRadScaleRad="103688" custRadScaleInc="1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513C5C-A853-4670-BDE0-5DAF14F8964C}" srcId="{FD411753-C9AB-49D5-8A1D-ECCAE067AE03}" destId="{56C8738A-08F5-4939-8590-AE1F845B3776}" srcOrd="0" destOrd="0" parTransId="{6C486F5C-AB82-4235-A0B7-E13F7D933B7F}" sibTransId="{1307AD6D-0BCF-4D9B-A520-71D416299D9B}"/>
    <dgm:cxn modelId="{7CCA7880-34CC-4B1F-99A9-97A1F4905B7B}" type="presOf" srcId="{F54CD230-7F5E-4183-AA1B-6EC3617B6066}" destId="{2323BE46-350F-430D-AF39-81B3840273D9}" srcOrd="0" destOrd="0" presId="urn:microsoft.com/office/officeart/2008/layout/RadialCluster"/>
    <dgm:cxn modelId="{5E213807-E20A-49F4-B696-1E0ACAEF61B8}" type="presOf" srcId="{6C486F5C-AB82-4235-A0B7-E13F7D933B7F}" destId="{B6D1199C-9110-4A27-A7A7-CBC738B41A43}" srcOrd="0" destOrd="0" presId="urn:microsoft.com/office/officeart/2008/layout/RadialCluster"/>
    <dgm:cxn modelId="{980150B2-9F58-498D-BF08-04497A831D09}" srcId="{FD411753-C9AB-49D5-8A1D-ECCAE067AE03}" destId="{4008FE00-2A4D-4D5B-B092-31B68A39CDAB}" srcOrd="2" destOrd="0" parTransId="{707FAE16-A901-4406-A3EA-40B2027F59AA}" sibTransId="{12D9149E-8EE6-4A79-8E87-D16D827F0BB7}"/>
    <dgm:cxn modelId="{825ED51A-FBB1-486D-8EA3-F7C5945ED3DC}" type="presOf" srcId="{707FAE16-A901-4406-A3EA-40B2027F59AA}" destId="{904CE5A3-9364-436D-AE24-950F772209C4}" srcOrd="0" destOrd="0" presId="urn:microsoft.com/office/officeart/2008/layout/RadialCluster"/>
    <dgm:cxn modelId="{93A2D20E-3E4B-4FA7-A07D-4B8E7D1E520D}" type="presOf" srcId="{56C8738A-08F5-4939-8590-AE1F845B3776}" destId="{AD18C21E-913A-4886-93D7-B8F8BEC358BA}" srcOrd="0" destOrd="0" presId="urn:microsoft.com/office/officeart/2008/layout/RadialCluster"/>
    <dgm:cxn modelId="{3BF9D5D9-4C86-4BE0-BD17-57723AB33B0C}" type="presOf" srcId="{FD411753-C9AB-49D5-8A1D-ECCAE067AE03}" destId="{F5D17759-E325-47B6-9A8E-CCE46697658A}" srcOrd="0" destOrd="0" presId="urn:microsoft.com/office/officeart/2008/layout/RadialCluster"/>
    <dgm:cxn modelId="{D364ED13-F72D-4D1C-97C3-04F7B7ACEA00}" srcId="{FD411753-C9AB-49D5-8A1D-ECCAE067AE03}" destId="{90F8F243-E76B-4BA9-980F-61E81E544AAB}" srcOrd="1" destOrd="0" parTransId="{EA9DC028-4995-4DBB-A9AA-53FCABA776AD}" sibTransId="{7DC91F9B-AD2C-4122-B6F6-C29068DFDFC7}"/>
    <dgm:cxn modelId="{B3DE85C1-1E84-428A-B161-CDFF2EF2A608}" type="presOf" srcId="{4008FE00-2A4D-4D5B-B092-31B68A39CDAB}" destId="{1C8C6558-4F3C-4F08-A81D-E41A966DAF39}" srcOrd="0" destOrd="0" presId="urn:microsoft.com/office/officeart/2008/layout/RadialCluster"/>
    <dgm:cxn modelId="{962AE50F-E427-4991-9F7F-772414F625CC}" type="presOf" srcId="{90F8F243-E76B-4BA9-980F-61E81E544AAB}" destId="{5B9F8FDF-B90A-4EA8-B797-B87ECED6A8B2}" srcOrd="0" destOrd="0" presId="urn:microsoft.com/office/officeart/2008/layout/RadialCluster"/>
    <dgm:cxn modelId="{EDDA9039-D6C8-4298-9ABB-C83F684341C5}" type="presOf" srcId="{EA9DC028-4995-4DBB-A9AA-53FCABA776AD}" destId="{6430CD15-20A7-4379-A1C4-B590B9F3B923}" srcOrd="0" destOrd="0" presId="urn:microsoft.com/office/officeart/2008/layout/RadialCluster"/>
    <dgm:cxn modelId="{341E261A-D487-4246-B6F9-D6943F428C91}" srcId="{F54CD230-7F5E-4183-AA1B-6EC3617B6066}" destId="{FD411753-C9AB-49D5-8A1D-ECCAE067AE03}" srcOrd="0" destOrd="0" parTransId="{A3F84EFD-AC01-492C-AFCD-01FF35EED741}" sibTransId="{21E5D43B-BCD3-4A82-9A8D-91106C2C1BE3}"/>
    <dgm:cxn modelId="{A6D99E02-D661-4C43-9CA0-3BF7DBAD9537}" type="presParOf" srcId="{2323BE46-350F-430D-AF39-81B3840273D9}" destId="{333162A0-995A-4704-96BD-EA3336F6DE31}" srcOrd="0" destOrd="0" presId="urn:microsoft.com/office/officeart/2008/layout/RadialCluster"/>
    <dgm:cxn modelId="{7DB04D98-9B02-4066-B617-1B3DD48B2AFA}" type="presParOf" srcId="{333162A0-995A-4704-96BD-EA3336F6DE31}" destId="{F5D17759-E325-47B6-9A8E-CCE46697658A}" srcOrd="0" destOrd="0" presId="urn:microsoft.com/office/officeart/2008/layout/RadialCluster"/>
    <dgm:cxn modelId="{C06BF873-C2C9-440C-A990-2C5B70700FCF}" type="presParOf" srcId="{333162A0-995A-4704-96BD-EA3336F6DE31}" destId="{B6D1199C-9110-4A27-A7A7-CBC738B41A43}" srcOrd="1" destOrd="0" presId="urn:microsoft.com/office/officeart/2008/layout/RadialCluster"/>
    <dgm:cxn modelId="{1924EACD-2BB4-45A5-90BB-AA07FD6A1C7A}" type="presParOf" srcId="{333162A0-995A-4704-96BD-EA3336F6DE31}" destId="{AD18C21E-913A-4886-93D7-B8F8BEC358BA}" srcOrd="2" destOrd="0" presId="urn:microsoft.com/office/officeart/2008/layout/RadialCluster"/>
    <dgm:cxn modelId="{32640E81-8D8E-46A8-81AE-FD8C9464E0BD}" type="presParOf" srcId="{333162A0-995A-4704-96BD-EA3336F6DE31}" destId="{6430CD15-20A7-4379-A1C4-B590B9F3B923}" srcOrd="3" destOrd="0" presId="urn:microsoft.com/office/officeart/2008/layout/RadialCluster"/>
    <dgm:cxn modelId="{7BBA1E10-E423-41C5-BF53-ED29D8837C4E}" type="presParOf" srcId="{333162A0-995A-4704-96BD-EA3336F6DE31}" destId="{5B9F8FDF-B90A-4EA8-B797-B87ECED6A8B2}" srcOrd="4" destOrd="0" presId="urn:microsoft.com/office/officeart/2008/layout/RadialCluster"/>
    <dgm:cxn modelId="{D600905E-61B1-4AE1-BE81-25DB08AA0D2D}" type="presParOf" srcId="{333162A0-995A-4704-96BD-EA3336F6DE31}" destId="{904CE5A3-9364-436D-AE24-950F772209C4}" srcOrd="5" destOrd="0" presId="urn:microsoft.com/office/officeart/2008/layout/RadialCluster"/>
    <dgm:cxn modelId="{639CE949-CF57-4AAE-A416-BA857A87CBFC}" type="presParOf" srcId="{333162A0-995A-4704-96BD-EA3336F6DE31}" destId="{1C8C6558-4F3C-4F08-A81D-E41A966DAF3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A76C6-0910-4F52-BD91-15C01BF5DE07}">
      <dsp:nvSpPr>
        <dsp:cNvPr id="0" name=""/>
        <dsp:cNvSpPr/>
      </dsp:nvSpPr>
      <dsp:spPr>
        <a:xfrm>
          <a:off x="436352" y="0"/>
          <a:ext cx="5756335" cy="336855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33933-365D-425E-AA94-66276A0B8808}">
      <dsp:nvSpPr>
        <dsp:cNvPr id="0" name=""/>
        <dsp:cNvSpPr/>
      </dsp:nvSpPr>
      <dsp:spPr>
        <a:xfrm>
          <a:off x="709669" y="2664296"/>
          <a:ext cx="155767" cy="155767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D2B66-AE1B-4F69-969D-ABA99DFC02BB}">
      <dsp:nvSpPr>
        <dsp:cNvPr id="0" name=""/>
        <dsp:cNvSpPr/>
      </dsp:nvSpPr>
      <dsp:spPr>
        <a:xfrm>
          <a:off x="864099" y="2808308"/>
          <a:ext cx="2576404" cy="600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3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развитие творческих качеств личности</a:t>
          </a:r>
          <a:endParaRPr lang="ru-RU" sz="1800" kern="1200" dirty="0"/>
        </a:p>
      </dsp:txBody>
      <dsp:txXfrm>
        <a:off x="864099" y="2808308"/>
        <a:ext cx="2576404" cy="600315"/>
      </dsp:txXfrm>
    </dsp:sp>
    <dsp:sp modelId="{CA556093-48B4-4788-B35F-272401997158}">
      <dsp:nvSpPr>
        <dsp:cNvPr id="0" name=""/>
        <dsp:cNvSpPr/>
      </dsp:nvSpPr>
      <dsp:spPr>
        <a:xfrm>
          <a:off x="2077819" y="1584177"/>
          <a:ext cx="281580" cy="281580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83EC1-B525-495E-9E13-A097B3546DCE}">
      <dsp:nvSpPr>
        <dsp:cNvPr id="0" name=""/>
        <dsp:cNvSpPr/>
      </dsp:nvSpPr>
      <dsp:spPr>
        <a:xfrm>
          <a:off x="0" y="144024"/>
          <a:ext cx="2118795" cy="1135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03" tIns="0" rIns="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развитие способностей к самостоятельным действиям и решениям</a:t>
          </a:r>
          <a:endParaRPr lang="ru-RU" sz="1800" b="1" kern="1200" dirty="0">
            <a:solidFill>
              <a:schemeClr val="tx1"/>
            </a:solidFill>
            <a:latin typeface="+mj-lt"/>
            <a:ea typeface="+mj-ea"/>
            <a:cs typeface="+mj-cs"/>
          </a:endParaRPr>
        </a:p>
      </dsp:txBody>
      <dsp:txXfrm>
        <a:off x="0" y="144024"/>
        <a:ext cx="2118795" cy="1135525"/>
      </dsp:txXfrm>
    </dsp:sp>
    <dsp:sp modelId="{59B907DA-60BA-491F-9792-9AE08A04B13F}">
      <dsp:nvSpPr>
        <dsp:cNvPr id="0" name=""/>
        <dsp:cNvSpPr/>
      </dsp:nvSpPr>
      <dsp:spPr>
        <a:xfrm>
          <a:off x="3807741" y="947337"/>
          <a:ext cx="389419" cy="389419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571DB-E5B0-479B-8D59-383A5834BC40}">
      <dsp:nvSpPr>
        <dsp:cNvPr id="0" name=""/>
        <dsp:cNvSpPr/>
      </dsp:nvSpPr>
      <dsp:spPr>
        <a:xfrm>
          <a:off x="3521583" y="1584189"/>
          <a:ext cx="2671104" cy="1076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34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непрерывное </a:t>
          </a:r>
          <a:br>
            <a:rPr lang="ru-RU" sz="1800" b="1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</a:br>
          <a:r>
            <a:rPr lang="ru-RU" sz="1800" b="1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обновление знаний и совершенствование профессиональной компетенции</a:t>
          </a:r>
          <a:endParaRPr lang="ru-RU" sz="1800" kern="1200" dirty="0"/>
        </a:p>
      </dsp:txBody>
      <dsp:txXfrm>
        <a:off x="3521583" y="1584189"/>
        <a:ext cx="2671104" cy="1076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17759-E325-47B6-9A8E-CCE46697658A}">
      <dsp:nvSpPr>
        <dsp:cNvPr id="0" name=""/>
        <dsp:cNvSpPr/>
      </dsp:nvSpPr>
      <dsp:spPr>
        <a:xfrm>
          <a:off x="2524652" y="1934972"/>
          <a:ext cx="4276067" cy="1419888"/>
        </a:xfrm>
        <a:prstGeom prst="roundRect">
          <a:avLst/>
        </a:prstGeom>
        <a:gradFill rotWithShape="0">
          <a:gsLst>
            <a:gs pos="0">
              <a:srgbClr val="FFCCFF"/>
            </a:gs>
            <a:gs pos="23000">
              <a:srgbClr val="FFFF00"/>
            </a:gs>
            <a:gs pos="69000">
              <a:srgbClr val="FFFF00"/>
            </a:gs>
            <a:gs pos="97000">
              <a:srgbClr val="FFEFFF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balanced" dir="t"/>
        </a:scene3d>
        <a:sp3d contourW="12700" prstMaterial="matte">
          <a:contourClr>
            <a:schemeClr val="tx2">
              <a:lumMod val="5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  <a:latin typeface="Arial Cyr" panose="020B0604020202020204" pitchFamily="34" charset="-52"/>
            </a:rPr>
            <a:t>Компетентностный</a:t>
          </a:r>
          <a:r>
            <a:rPr lang="ru-RU" sz="3200" b="1" kern="1200" dirty="0" smtClean="0">
              <a:solidFill>
                <a:schemeClr val="bg1"/>
              </a:solidFill>
              <a:latin typeface="Arial Cyr" panose="020B0604020202020204" pitchFamily="34" charset="-52"/>
            </a:rPr>
            <a:t> подход</a:t>
          </a:r>
          <a:endParaRPr lang="ru-RU" sz="3200" b="1" kern="1200" dirty="0">
            <a:solidFill>
              <a:schemeClr val="bg1"/>
            </a:solidFill>
            <a:latin typeface="Arial Cyr" panose="020B0604020202020204" pitchFamily="34" charset="-52"/>
          </a:endParaRPr>
        </a:p>
      </dsp:txBody>
      <dsp:txXfrm>
        <a:off x="2593965" y="2004285"/>
        <a:ext cx="4137441" cy="1281262"/>
      </dsp:txXfrm>
    </dsp:sp>
    <dsp:sp modelId="{B6D1199C-9110-4A27-A7A7-CBC738B41A43}">
      <dsp:nvSpPr>
        <dsp:cNvPr id="0" name=""/>
        <dsp:cNvSpPr/>
      </dsp:nvSpPr>
      <dsp:spPr>
        <a:xfrm rot="16134807">
          <a:off x="4313484" y="1605542"/>
          <a:ext cx="6589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8978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8C21E-913A-4886-93D7-B8F8BEC358BA}">
      <dsp:nvSpPr>
        <dsp:cNvPr id="0" name=""/>
        <dsp:cNvSpPr/>
      </dsp:nvSpPr>
      <dsp:spPr>
        <a:xfrm>
          <a:off x="3405435" y="205065"/>
          <a:ext cx="2442265" cy="1071046"/>
        </a:xfrm>
        <a:prstGeom prst="roundRect">
          <a:avLst/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23000">
              <a:srgbClr val="92D050"/>
            </a:gs>
            <a:gs pos="69000">
              <a:srgbClr val="92D050"/>
            </a:gs>
            <a:gs pos="97000">
              <a:schemeClr val="accent3">
                <a:lumMod val="20000"/>
                <a:lumOff val="8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Arial Cyr" panose="020B0604020202020204" pitchFamily="34" charset="-52"/>
            </a:rPr>
            <a:t>Определяет содержание образовательных стандартов </a:t>
          </a:r>
          <a:endParaRPr lang="ru-RU" sz="1600" b="1" kern="1200" dirty="0">
            <a:solidFill>
              <a:schemeClr val="bg1"/>
            </a:solidFill>
            <a:latin typeface="Arial Cyr" panose="020B0604020202020204" pitchFamily="34" charset="-52"/>
          </a:endParaRPr>
        </a:p>
      </dsp:txBody>
      <dsp:txXfrm>
        <a:off x="3457719" y="257349"/>
        <a:ext cx="2337697" cy="966478"/>
      </dsp:txXfrm>
    </dsp:sp>
    <dsp:sp modelId="{6430CD15-20A7-4379-A1C4-B590B9F3B923}">
      <dsp:nvSpPr>
        <dsp:cNvPr id="0" name=""/>
        <dsp:cNvSpPr/>
      </dsp:nvSpPr>
      <dsp:spPr>
        <a:xfrm rot="2365422">
          <a:off x="5458431" y="3544168"/>
          <a:ext cx="5961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619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F8FDF-B90A-4EA8-B797-B87ECED6A8B2}">
      <dsp:nvSpPr>
        <dsp:cNvPr id="0" name=""/>
        <dsp:cNvSpPr/>
      </dsp:nvSpPr>
      <dsp:spPr>
        <a:xfrm>
          <a:off x="4782444" y="3733475"/>
          <a:ext cx="4074530" cy="1369472"/>
        </a:xfrm>
        <a:prstGeom prst="roundRect">
          <a:avLst/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23000">
              <a:srgbClr val="92D050"/>
            </a:gs>
            <a:gs pos="69000">
              <a:srgbClr val="92D050"/>
            </a:gs>
            <a:gs pos="97000">
              <a:schemeClr val="accent3">
                <a:lumMod val="20000"/>
                <a:lumOff val="8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Arial Cyr" panose="020B0604020202020204" pitchFamily="34" charset="-52"/>
            </a:rPr>
            <a:t>Формирует способность к принятию самостоятельных мотивированных решений в нестандартных ситуациях </a:t>
          </a:r>
          <a:br>
            <a:rPr lang="ru-RU" sz="1600" b="1" kern="1200" dirty="0" smtClean="0">
              <a:solidFill>
                <a:schemeClr val="bg1"/>
              </a:solidFill>
              <a:latin typeface="Arial Cyr" panose="020B0604020202020204" pitchFamily="34" charset="-52"/>
            </a:rPr>
          </a:br>
          <a:r>
            <a:rPr lang="ru-RU" sz="1600" b="1" kern="1200" dirty="0" smtClean="0">
              <a:solidFill>
                <a:schemeClr val="bg1"/>
              </a:solidFill>
              <a:latin typeface="Arial Cyr" panose="020B0604020202020204" pitchFamily="34" charset="-52"/>
            </a:rPr>
            <a:t>и готовность нести ответственность </a:t>
          </a:r>
          <a:br>
            <a:rPr lang="ru-RU" sz="1600" b="1" kern="1200" dirty="0" smtClean="0">
              <a:solidFill>
                <a:schemeClr val="bg1"/>
              </a:solidFill>
              <a:latin typeface="Arial Cyr" panose="020B0604020202020204" pitchFamily="34" charset="-52"/>
            </a:rPr>
          </a:br>
          <a:r>
            <a:rPr lang="ru-RU" sz="1600" b="1" kern="1200" dirty="0" smtClean="0">
              <a:solidFill>
                <a:schemeClr val="bg1"/>
              </a:solidFill>
              <a:latin typeface="Arial Cyr" panose="020B0604020202020204" pitchFamily="34" charset="-52"/>
            </a:rPr>
            <a:t>за их последствия</a:t>
          </a:r>
          <a:endParaRPr lang="ru-RU" sz="1600" b="1" kern="1200" dirty="0">
            <a:solidFill>
              <a:schemeClr val="bg1"/>
            </a:solidFill>
            <a:latin typeface="Arial Cyr" panose="020B0604020202020204" pitchFamily="34" charset="-52"/>
          </a:endParaRPr>
        </a:p>
      </dsp:txBody>
      <dsp:txXfrm>
        <a:off x="4849296" y="3800327"/>
        <a:ext cx="3940826" cy="1235768"/>
      </dsp:txXfrm>
    </dsp:sp>
    <dsp:sp modelId="{904CE5A3-9364-436D-AE24-950F772209C4}">
      <dsp:nvSpPr>
        <dsp:cNvPr id="0" name=""/>
        <dsp:cNvSpPr/>
      </dsp:nvSpPr>
      <dsp:spPr>
        <a:xfrm rot="8536734">
          <a:off x="3188161" y="3545021"/>
          <a:ext cx="6216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162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C6558-4F3C-4F08-A81D-E41A966DAF39}">
      <dsp:nvSpPr>
        <dsp:cNvPr id="0" name=""/>
        <dsp:cNvSpPr/>
      </dsp:nvSpPr>
      <dsp:spPr>
        <a:xfrm>
          <a:off x="144015" y="3735181"/>
          <a:ext cx="4427162" cy="1385335"/>
        </a:xfrm>
        <a:prstGeom prst="roundRect">
          <a:avLst/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23000">
              <a:srgbClr val="92D050"/>
            </a:gs>
            <a:gs pos="69000">
              <a:srgbClr val="92D050"/>
            </a:gs>
            <a:gs pos="97000">
              <a:schemeClr val="accent3">
                <a:lumMod val="20000"/>
                <a:lumOff val="8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  <a:latin typeface="Arial Cyr" panose="020B0604020202020204" pitchFamily="34" charset="-52"/>
            </a:rPr>
            <a:t>Формирует способность к критическому анализу и оценке научных достижений, генерированию новых идей при решении исследовательских и практических задач, в том числе в междисциплинарных областях</a:t>
          </a:r>
          <a:endParaRPr lang="ru-RU" sz="1500" b="1" kern="1200" dirty="0">
            <a:solidFill>
              <a:schemeClr val="bg1"/>
            </a:solidFill>
            <a:latin typeface="Arial Cyr" panose="020B0604020202020204" pitchFamily="34" charset="-52"/>
          </a:endParaRPr>
        </a:p>
      </dsp:txBody>
      <dsp:txXfrm>
        <a:off x="211641" y="3802807"/>
        <a:ext cx="4291910" cy="1250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0.17505</cdr:x>
      <cdr:y>0.37753</cdr:y>
    </cdr:from>
    <cdr:to>
      <cdr:x>0.42136</cdr:x>
      <cdr:y>0.54056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1147349" y="1639278"/>
          <a:ext cx="1614481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764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347169" indent="459160" algn="l" rtl="0" fontAlgn="base">
            <a:spcBef>
              <a:spcPct val="0"/>
            </a:spcBef>
            <a:spcAft>
              <a:spcPct val="0"/>
            </a:spcAft>
            <a:defRPr sz="1764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697142" indent="915525" algn="l" rtl="0" fontAlgn="base">
            <a:spcBef>
              <a:spcPct val="0"/>
            </a:spcBef>
            <a:spcAft>
              <a:spcPct val="0"/>
            </a:spcAft>
            <a:defRPr sz="1764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047112" indent="1371884" algn="l" rtl="0" fontAlgn="base">
            <a:spcBef>
              <a:spcPct val="0"/>
            </a:spcBef>
            <a:spcAft>
              <a:spcPct val="0"/>
            </a:spcAft>
            <a:defRPr sz="1764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397081" indent="1828245" algn="l" rtl="0" fontAlgn="base">
            <a:spcBef>
              <a:spcPct val="0"/>
            </a:spcBef>
            <a:spcAft>
              <a:spcPct val="0"/>
            </a:spcAft>
            <a:defRPr sz="1764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4031656" algn="l" defTabSz="1612661" rtl="0" eaLnBrk="1" latinLnBrk="0" hangingPunct="1">
            <a:defRPr sz="1764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4837985" algn="l" defTabSz="1612661" rtl="0" eaLnBrk="1" latinLnBrk="0" hangingPunct="1">
            <a:defRPr sz="1764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5644318" algn="l" defTabSz="1612661" rtl="0" eaLnBrk="1" latinLnBrk="0" hangingPunct="1">
            <a:defRPr sz="1764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6450650" algn="l" defTabSz="1612661" rtl="0" eaLnBrk="1" latinLnBrk="0" hangingPunct="1">
            <a:defRPr sz="1764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algn="ctr"/>
          <a:r>
            <a:rPr lang="ru-RU" sz="2000" b="1" dirty="0" smtClean="0"/>
            <a:t>Кандидаты</a:t>
          </a:r>
        </a:p>
        <a:p xmlns:a="http://schemas.openxmlformats.org/drawingml/2006/main">
          <a:pPr algn="ctr"/>
          <a:r>
            <a:rPr lang="ru-RU" sz="2000" b="1" dirty="0" smtClean="0"/>
            <a:t>наук</a:t>
          </a:r>
          <a:endParaRPr lang="ru-RU" sz="2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F2643E-E24A-4F8C-99F6-FA0A5B3D5C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1771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0688" y="744538"/>
            <a:ext cx="59563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68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68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F80C2C-E5F3-4E00-8ED0-458FFD0FAD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8944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8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7169" algn="l" rtl="0" eaLnBrk="0" fontAlgn="base" hangingPunct="0">
      <a:spcBef>
        <a:spcPct val="30000"/>
      </a:spcBef>
      <a:spcAft>
        <a:spcPct val="0"/>
      </a:spcAft>
      <a:defRPr sz="88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97142" algn="l" rtl="0" eaLnBrk="0" fontAlgn="base" hangingPunct="0">
      <a:spcBef>
        <a:spcPct val="30000"/>
      </a:spcBef>
      <a:spcAft>
        <a:spcPct val="0"/>
      </a:spcAft>
      <a:defRPr sz="88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047112" algn="l" rtl="0" eaLnBrk="0" fontAlgn="base" hangingPunct="0">
      <a:spcBef>
        <a:spcPct val="30000"/>
      </a:spcBef>
      <a:spcAft>
        <a:spcPct val="0"/>
      </a:spcAft>
      <a:defRPr sz="88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397081" algn="l" rtl="0" eaLnBrk="0" fontAlgn="base" hangingPunct="0">
      <a:spcBef>
        <a:spcPct val="30000"/>
      </a:spcBef>
      <a:spcAft>
        <a:spcPct val="0"/>
      </a:spcAft>
      <a:defRPr sz="88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748457" algn="l" defTabSz="699382" rtl="0" eaLnBrk="1" latinLnBrk="0" hangingPunct="1">
      <a:defRPr sz="917" kern="1200">
        <a:solidFill>
          <a:schemeClr val="tx1"/>
        </a:solidFill>
        <a:latin typeface="+mn-lt"/>
        <a:ea typeface="+mn-ea"/>
        <a:cs typeface="+mn-cs"/>
      </a:defRPr>
    </a:lvl6pPr>
    <a:lvl7pPr marL="2098146" algn="l" defTabSz="699382" rtl="0" eaLnBrk="1" latinLnBrk="0" hangingPunct="1">
      <a:defRPr sz="917" kern="1200">
        <a:solidFill>
          <a:schemeClr val="tx1"/>
        </a:solidFill>
        <a:latin typeface="+mn-lt"/>
        <a:ea typeface="+mn-ea"/>
        <a:cs typeface="+mn-cs"/>
      </a:defRPr>
    </a:lvl7pPr>
    <a:lvl8pPr marL="2447838" algn="l" defTabSz="699382" rtl="0" eaLnBrk="1" latinLnBrk="0" hangingPunct="1">
      <a:defRPr sz="917" kern="1200">
        <a:solidFill>
          <a:schemeClr val="tx1"/>
        </a:solidFill>
        <a:latin typeface="+mn-lt"/>
        <a:ea typeface="+mn-ea"/>
        <a:cs typeface="+mn-cs"/>
      </a:defRPr>
    </a:lvl8pPr>
    <a:lvl9pPr marL="2797528" algn="l" defTabSz="699382" rtl="0" eaLnBrk="1" latinLnBrk="0" hangingPunct="1">
      <a:defRPr sz="91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80C2C-E5F3-4E00-8ED0-458FFD0FADE8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61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7108"/>
            <a:ext cx="6858000" cy="1989667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C966-505E-42F2-AF03-6FF8EAD20EB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51175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B405-DAE6-4A46-8DAC-76E2BFDF103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92604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0302"/>
            <a:ext cx="1971675" cy="48431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0302"/>
            <a:ext cx="5800725" cy="48431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96B7-F591-465A-863F-1A7A22CC905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79407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33500"/>
            <a:ext cx="8229600" cy="3771636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4E406394-1959-468B-8A5B-4E8D171B4D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0534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58958" y="739402"/>
            <a:ext cx="15478016" cy="110814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FE4FF-F4FC-40C6-AAE8-718380339B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3348749"/>
      </p:ext>
    </p:extLst>
  </p:cSld>
  <p:clrMapOvr>
    <a:masterClrMapping/>
  </p:clrMapOvr>
  <p:transition advClick="0" advTm="20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7108"/>
            <a:ext cx="6858000" cy="1989667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C966-505E-42F2-AF03-6FF8EAD20EB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74889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41A8-2574-46A4-8E08-3D4C7597BBC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31310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7019"/>
            <a:ext cx="7886700" cy="2376007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93861"/>
            <a:ext cx="7886700" cy="1250156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0060-A604-41D7-B7F9-9B1302135BD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05609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524001"/>
            <a:ext cx="3886200" cy="36261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4001"/>
            <a:ext cx="3886200" cy="36261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D5B2-42E6-4F34-A7AE-CA2E2065F90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4518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401542"/>
            <a:ext cx="3867150" cy="68808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089626"/>
            <a:ext cx="3867150" cy="30671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1542"/>
            <a:ext cx="3886201" cy="68808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9626"/>
            <a:ext cx="3886201" cy="30671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8BAA-1D22-47EA-A73C-8FC4E00C018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661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CD66-DDB8-43C3-A059-033A06AEB80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863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41A8-2574-46A4-8E08-3D4C7597BBC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00375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533E-081C-4A56-B5FD-8AF58D58E86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5982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81000"/>
            <a:ext cx="2948940" cy="133349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5500"/>
            <a:ext cx="4629150" cy="4064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714499"/>
            <a:ext cx="2948940" cy="3175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ECC-283A-43CD-8922-8A16C7246DE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62456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81000"/>
            <a:ext cx="2948940" cy="13335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25500"/>
            <a:ext cx="4629150" cy="4064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714500"/>
            <a:ext cx="2948940" cy="3175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5A5E-721E-4A89-8EEC-551FA037F40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6152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B405-DAE6-4A46-8DAC-76E2BFDF103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4370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0302"/>
            <a:ext cx="1971675" cy="48431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0302"/>
            <a:ext cx="5800725" cy="48431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96B7-F591-465A-863F-1A7A22CC905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58628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33500"/>
            <a:ext cx="8229600" cy="3771636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4E406394-1959-468B-8A5B-4E8D171B4D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522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58958" y="739402"/>
            <a:ext cx="15478016" cy="110814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FE4FF-F4FC-40C6-AAE8-718380339B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4527088"/>
      </p:ext>
    </p:extLst>
  </p:cSld>
  <p:clrMapOvr>
    <a:masterClrMapping/>
  </p:clrMapOvr>
  <p:transition advClick="0" advTm="20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7108"/>
            <a:ext cx="6858000" cy="1989667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C966-505E-42F2-AF03-6FF8EAD20EB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60335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41A8-2574-46A4-8E08-3D4C7597BBC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96480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7019"/>
            <a:ext cx="7886700" cy="2376007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93861"/>
            <a:ext cx="7886700" cy="1250156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0060-A604-41D7-B7F9-9B1302135BD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91214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7019"/>
            <a:ext cx="7886700" cy="2376007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93861"/>
            <a:ext cx="7886700" cy="1250156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0060-A604-41D7-B7F9-9B1302135BD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17905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524001"/>
            <a:ext cx="3886200" cy="36261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4001"/>
            <a:ext cx="3886200" cy="36261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D5B2-42E6-4F34-A7AE-CA2E2065F90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3388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401542"/>
            <a:ext cx="3867150" cy="68808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089626"/>
            <a:ext cx="3867150" cy="30671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1542"/>
            <a:ext cx="3886201" cy="68808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9626"/>
            <a:ext cx="3886201" cy="30671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8BAA-1D22-47EA-A73C-8FC4E00C018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968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CD66-DDB8-43C3-A059-033A06AEB80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154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533E-081C-4A56-B5FD-8AF58D58E86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0352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81000"/>
            <a:ext cx="2948940" cy="133349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5500"/>
            <a:ext cx="4629150" cy="4064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714499"/>
            <a:ext cx="2948940" cy="3175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ECC-283A-43CD-8922-8A16C7246DE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22829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81000"/>
            <a:ext cx="2948940" cy="13335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25500"/>
            <a:ext cx="4629150" cy="4064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714500"/>
            <a:ext cx="2948940" cy="3175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5A5E-721E-4A89-8EEC-551FA037F40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78886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B405-DAE6-4A46-8DAC-76E2BFDF103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56008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0302"/>
            <a:ext cx="1971675" cy="48431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0302"/>
            <a:ext cx="5800725" cy="48431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96B7-F591-465A-863F-1A7A22CC905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12417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33500"/>
            <a:ext cx="8229600" cy="3771636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4E406394-1959-468B-8A5B-4E8D171B4D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7336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58958" y="739402"/>
            <a:ext cx="15478016" cy="110814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FE4FF-F4FC-40C6-AAE8-718380339B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0357132"/>
      </p:ext>
    </p:extLst>
  </p:cSld>
  <p:clrMapOvr>
    <a:masterClrMapping/>
  </p:clrMapOvr>
  <p:transition advClick="0" advTm="2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524001"/>
            <a:ext cx="3886200" cy="36261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4001"/>
            <a:ext cx="3886200" cy="36261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D5B2-42E6-4F34-A7AE-CA2E2065F90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52389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3720024"/>
            <a:ext cx="6858000" cy="1367908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078646"/>
            <a:ext cx="6858000" cy="628354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39658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21548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3720024"/>
            <a:ext cx="6858000" cy="1367908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078062"/>
            <a:ext cx="6858000" cy="62835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46348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521354"/>
            <a:ext cx="3768912" cy="36261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521354"/>
            <a:ext cx="3775470" cy="36261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72197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400969"/>
            <a:ext cx="3768912" cy="686593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087563"/>
            <a:ext cx="3768912" cy="30704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400969"/>
            <a:ext cx="3776661" cy="68659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087563"/>
            <a:ext cx="3776661" cy="30704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00527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0646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48768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714500"/>
            <a:ext cx="2739019" cy="3176323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37606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714500"/>
            <a:ext cx="2739019" cy="3176323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7505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39300"/>
            <a:ext cx="7886700" cy="68279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822855"/>
            <a:ext cx="7886700" cy="281644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322097"/>
            <a:ext cx="7885509" cy="568727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599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401542"/>
            <a:ext cx="3867150" cy="68808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089626"/>
            <a:ext cx="3867150" cy="30671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1542"/>
            <a:ext cx="3886201" cy="68808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9626"/>
            <a:ext cx="3886201" cy="30671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8BAA-1D22-47EA-A73C-8FC4E00C018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080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29452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741166"/>
            <a:ext cx="7885509" cy="1251522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2871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04271"/>
            <a:ext cx="6977064" cy="2494087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804631"/>
            <a:ext cx="6564224" cy="45747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751441"/>
            <a:ext cx="7884318" cy="1241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TextBox 8"/>
          <p:cNvSpPr txBox="1"/>
          <p:nvPr/>
        </p:nvSpPr>
        <p:spPr>
          <a:xfrm>
            <a:off x="833283" y="655687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286000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47910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39140"/>
            <a:ext cx="7886700" cy="209319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042151"/>
            <a:ext cx="7885509" cy="950537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82700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571625"/>
            <a:ext cx="2210150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143125"/>
            <a:ext cx="2195513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571625"/>
            <a:ext cx="2202181" cy="48021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143125"/>
            <a:ext cx="2210096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571625"/>
            <a:ext cx="2199085" cy="48021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143125"/>
            <a:ext cx="2199085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08128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581253"/>
            <a:ext cx="2205038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880295"/>
            <a:ext cx="2205038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061471"/>
            <a:ext cx="2205038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581253"/>
            <a:ext cx="2197894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880295"/>
            <a:ext cx="2197894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061471"/>
            <a:ext cx="2200805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3581253"/>
            <a:ext cx="2199085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1880295"/>
            <a:ext cx="2199085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061469"/>
            <a:ext cx="2201998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75756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76926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88577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58958" y="739402"/>
            <a:ext cx="15478016" cy="110814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FE4FF-F4FC-40C6-AAE8-718380339B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5094693"/>
      </p:ext>
    </p:extLst>
  </p:cSld>
  <p:clrMapOvr>
    <a:masterClrMapping/>
  </p:clrMapOvr>
  <p:transition advClick="0" advTm="2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CD66-DDB8-43C3-A059-033A06AEB80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428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533E-081C-4A56-B5FD-8AF58D58E86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69998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81000"/>
            <a:ext cx="2948940" cy="133349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5500"/>
            <a:ext cx="4629150" cy="4064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714499"/>
            <a:ext cx="2948940" cy="3175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ECC-283A-43CD-8922-8A16C7246DE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62007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81000"/>
            <a:ext cx="2948940" cy="13335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25500"/>
            <a:ext cx="4629150" cy="4064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714500"/>
            <a:ext cx="2948940" cy="3175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5A5E-721E-4A89-8EEC-551FA037F40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28825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70C0"/>
            </a:gs>
            <a:gs pos="23000">
              <a:srgbClr val="002060"/>
            </a:gs>
            <a:gs pos="69000">
              <a:srgbClr val="002060"/>
            </a:gs>
            <a:gs pos="97000">
              <a:srgbClr val="0070C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04800"/>
            <a:ext cx="7886700" cy="1104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524001"/>
            <a:ext cx="7886700" cy="3626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18B01-7170-4293-B7B2-A9A20B0800A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622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3" r:id="rId4"/>
    <p:sldLayoutId id="2147484794" r:id="rId5"/>
    <p:sldLayoutId id="2147484795" r:id="rId6"/>
    <p:sldLayoutId id="2147484796" r:id="rId7"/>
    <p:sldLayoutId id="2147484797" r:id="rId8"/>
    <p:sldLayoutId id="2147484798" r:id="rId9"/>
    <p:sldLayoutId id="2147484799" r:id="rId10"/>
    <p:sldLayoutId id="2147484800" r:id="rId11"/>
    <p:sldLayoutId id="2147484801" r:id="rId12"/>
    <p:sldLayoutId id="2147484802" r:id="rId13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70C0"/>
            </a:gs>
            <a:gs pos="23000">
              <a:srgbClr val="002060"/>
            </a:gs>
            <a:gs pos="69000">
              <a:srgbClr val="002060"/>
            </a:gs>
            <a:gs pos="97000">
              <a:srgbClr val="0070C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04800"/>
            <a:ext cx="7886700" cy="1104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524001"/>
            <a:ext cx="7886700" cy="3626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18B01-7170-4293-B7B2-A9A20B0800A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261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5013" r:id="rId8"/>
    <p:sldLayoutId id="2147485014" r:id="rId9"/>
    <p:sldLayoutId id="2147485015" r:id="rId10"/>
    <p:sldLayoutId id="2147485016" r:id="rId11"/>
    <p:sldLayoutId id="2147485017" r:id="rId12"/>
    <p:sldLayoutId id="2147485018" r:id="rId13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70C0"/>
            </a:gs>
            <a:gs pos="23000">
              <a:srgbClr val="002060"/>
            </a:gs>
            <a:gs pos="69000">
              <a:srgbClr val="002060"/>
            </a:gs>
            <a:gs pos="97000">
              <a:srgbClr val="0070C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04800"/>
            <a:ext cx="7886700" cy="1104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524001"/>
            <a:ext cx="7886700" cy="3626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18B01-7170-4293-B7B2-A9A20B0800A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186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9" r:id="rId1"/>
    <p:sldLayoutId id="2147485230" r:id="rId2"/>
    <p:sldLayoutId id="2147485231" r:id="rId3"/>
    <p:sldLayoutId id="2147485232" r:id="rId4"/>
    <p:sldLayoutId id="2147485233" r:id="rId5"/>
    <p:sldLayoutId id="2147485234" r:id="rId6"/>
    <p:sldLayoutId id="2147485235" r:id="rId7"/>
    <p:sldLayoutId id="2147485236" r:id="rId8"/>
    <p:sldLayoutId id="2147485237" r:id="rId9"/>
    <p:sldLayoutId id="2147485238" r:id="rId10"/>
    <p:sldLayoutId id="2147485239" r:id="rId11"/>
    <p:sldLayoutId id="2147485240" r:id="rId12"/>
    <p:sldLayoutId id="2147485241" r:id="rId13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23000">
              <a:srgbClr val="002060"/>
            </a:gs>
            <a:gs pos="69000">
              <a:srgbClr val="002060"/>
            </a:gs>
            <a:gs pos="97000">
              <a:srgbClr val="0070C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521354"/>
            <a:ext cx="767535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7718B01-7170-4293-B7B2-A9A20B0800A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8603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339" r:id="rId1"/>
    <p:sldLayoutId id="2147485340" r:id="rId2"/>
    <p:sldLayoutId id="2147485341" r:id="rId3"/>
    <p:sldLayoutId id="2147485342" r:id="rId4"/>
    <p:sldLayoutId id="2147485343" r:id="rId5"/>
    <p:sldLayoutId id="2147485344" r:id="rId6"/>
    <p:sldLayoutId id="2147485345" r:id="rId7"/>
    <p:sldLayoutId id="2147485346" r:id="rId8"/>
    <p:sldLayoutId id="2147485347" r:id="rId9"/>
    <p:sldLayoutId id="2147485348" r:id="rId10"/>
    <p:sldLayoutId id="2147485349" r:id="rId11"/>
    <p:sldLayoutId id="2147485350" r:id="rId12"/>
    <p:sldLayoutId id="2147485351" r:id="rId13"/>
    <p:sldLayoutId id="2147485352" r:id="rId14"/>
    <p:sldLayoutId id="2147485353" r:id="rId15"/>
    <p:sldLayoutId id="2147485354" r:id="rId16"/>
    <p:sldLayoutId id="2147485355" r:id="rId17"/>
    <p:sldLayoutId id="2147485357" r:id="rId18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57.xml" Type="http://schemas.openxmlformats.org/officeDocument/2006/relationships/slideLayout"/><Relationship Id="rId5" Target="../media/image23.jpeg" Type="http://schemas.openxmlformats.org/officeDocument/2006/relationships/image"/><Relationship Id="rId4" Target="../media/hdphoto1.wdp" Type="http://schemas.microsoft.com/office/2007/relationships/hdphoto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30.jpeg" Type="http://schemas.openxmlformats.org/officeDocument/2006/relationships/image"/><Relationship Id="rId1" Target="../slideLayouts/slideLayout41.xml" Type="http://schemas.openxmlformats.org/officeDocument/2006/relationships/slideLayout"/><Relationship Id="rId4" Target="../media/image32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40.xml" Type="http://schemas.openxmlformats.org/officeDocument/2006/relationships/slideLayout"/><Relationship Id="rId4" Target="../media/image34.jpeg" Type="http://schemas.openxmlformats.org/officeDocument/2006/relationships/image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37.jpeg" Type="http://schemas.openxmlformats.org/officeDocument/2006/relationships/image"/><Relationship Id="rId1" Target="../slideLayouts/slideLayout41.xml" Type="http://schemas.openxmlformats.org/officeDocument/2006/relationships/slideLayout"/><Relationship Id="rId4" Target="../media/hdphoto2.wdp" Type="http://schemas.microsoft.com/office/2007/relationships/hdphoto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7" Target="../media/image46.jpeg" Type="http://schemas.openxmlformats.org/officeDocument/2006/relationships/image"/><Relationship Id="rId2" Target="../media/image41.jpeg" Type="http://schemas.openxmlformats.org/officeDocument/2006/relationships/image"/><Relationship Id="rId1" Target="../slideLayouts/slideLayout41.xml" Type="http://schemas.openxmlformats.org/officeDocument/2006/relationships/slideLayout"/><Relationship Id="rId6" Target="../media/image45.jpeg" Type="http://schemas.openxmlformats.org/officeDocument/2006/relationships/image"/><Relationship Id="rId5" Target="../media/image44.jpeg" Type="http://schemas.openxmlformats.org/officeDocument/2006/relationships/image"/><Relationship Id="rId4" Target="../media/image43.jpeg" Type="http://schemas.openxmlformats.org/officeDocument/2006/relationships/image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88324" y="265212"/>
            <a:ext cx="7854896" cy="3168352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ВГМУ 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/>
            </a:r>
            <a:b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</a:br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в </a:t>
            </a:r>
            <a:r>
              <a:rPr lang="ru-RU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образовательном процессе: опыт, </a:t>
            </a:r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традиции</a:t>
            </a:r>
            <a:r>
              <a:rPr lang="ru-RU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, инновации</a:t>
            </a:r>
          </a:p>
        </p:txBody>
      </p:sp>
      <p:pic>
        <p:nvPicPr>
          <p:cNvPr id="3076" name="Picture 22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29" y="3736294"/>
            <a:ext cx="2832654" cy="1872208"/>
          </a:xfrm>
          <a:prstGeom prst="rect">
            <a:avLst/>
          </a:prstGeom>
          <a:noFill/>
          <a:ln w="158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25" descr="Эмблема ВГМ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9460"/>
            <a:ext cx="1152128" cy="58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1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26303"/>
            <a:ext cx="2460721" cy="1845541"/>
          </a:xfrm>
          <a:prstGeom prst="rect">
            <a:avLst/>
          </a:prstGeom>
          <a:noFill/>
          <a:ln w="15875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90" y="3736294"/>
            <a:ext cx="2434080" cy="1825560"/>
          </a:xfrm>
          <a:prstGeom prst="rect">
            <a:avLst/>
          </a:prstGeom>
          <a:noFill/>
          <a:ln w="15875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50" name="Rectangle 14"/>
          <p:cNvSpPr>
            <a:spLocks noChangeArrowheads="1"/>
          </p:cNvSpPr>
          <p:nvPr/>
        </p:nvSpPr>
        <p:spPr bwMode="auto">
          <a:xfrm>
            <a:off x="1850087" y="1273324"/>
            <a:ext cx="5400600" cy="51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257" tIns="25628" rIns="51257" bIns="25628" anchor="ctr">
            <a:spAutoFit/>
          </a:bodyPr>
          <a:lstStyle>
            <a:lvl1pPr defTabSz="6159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07975" indent="-192088" defTabSz="6159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615950" indent="-153988" defTabSz="6159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922338" indent="-152400" defTabSz="6159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1230313" indent="-153988" defTabSz="6159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1687513" indent="-153988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144713" indent="-153988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2601913" indent="-153988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059113" indent="-153988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446088" indent="-446088" algn="ctr">
              <a:spcBef>
                <a:spcPct val="0"/>
              </a:spcBef>
              <a:buClr>
                <a:srgbClr val="FFFF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ru-RU" altLang="ru-RU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на базе «Клиника ВГМУ</a:t>
            </a:r>
            <a:r>
              <a:rPr lang="ru-RU" altLang="ru-RU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»</a:t>
            </a:r>
            <a:endParaRPr lang="ru-RU" altLang="ru-RU" sz="30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23955" name="Rectangle 19"/>
          <p:cNvSpPr>
            <a:spLocks noChangeArrowheads="1"/>
          </p:cNvSpPr>
          <p:nvPr/>
        </p:nvSpPr>
        <p:spPr bwMode="auto">
          <a:xfrm>
            <a:off x="179511" y="49188"/>
            <a:ext cx="8741753" cy="11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257" tIns="25628" rIns="51257" bIns="25628">
            <a:spAutoFit/>
          </a:bodyPr>
          <a:lstStyle>
            <a:lvl1pPr defTabSz="6159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07975" indent="-192088" defTabSz="6159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615950" indent="-153988" defTabSz="6159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922338" indent="-152400" defTabSz="6159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1230313" indent="-153988" defTabSz="6159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1687513" indent="-153988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144713" indent="-153988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2601913" indent="-153988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059113" indent="-153988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500" b="1" dirty="0">
                <a:solidFill>
                  <a:srgbClr val="FFFF00"/>
                </a:solidFill>
                <a:latin typeface="Arial Cyr" panose="020B0604020202020204" pitchFamily="34" charset="-52"/>
                <a:ea typeface="+mj-ea"/>
                <a:cs typeface="+mj-cs"/>
              </a:rPr>
              <a:t>Учебно-научно-производственные (клинические) комплексы (УНПК)</a:t>
            </a:r>
          </a:p>
        </p:txBody>
      </p:sp>
      <p:pic>
        <p:nvPicPr>
          <p:cNvPr id="5" name="Picture 5" descr="Изображение 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202565"/>
            <a:ext cx="2952328" cy="2034131"/>
          </a:xfrm>
          <a:prstGeom prst="rect">
            <a:avLst/>
          </a:prstGeom>
          <a:noFill/>
          <a:ln w="1587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IMG_39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747" y="3412781"/>
            <a:ext cx="2869230" cy="1978780"/>
          </a:xfrm>
          <a:prstGeom prst="rect">
            <a:avLst/>
          </a:prstGeom>
          <a:noFill/>
          <a:ln w="1587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0716" y="2606111"/>
            <a:ext cx="3188995" cy="2381904"/>
          </a:xfrm>
          <a:prstGeom prst="rect">
            <a:avLst/>
          </a:prstGeom>
          <a:noFill/>
          <a:ln w="15875" algn="ctr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FE4FF-F4FC-40C6-AAE8-718380339B68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0420243"/>
      </p:ext>
    </p:extLst>
  </p:cSld>
  <p:clrMapOvr>
    <a:masterClrMapping/>
  </p:clrMapOvr>
  <p:transition advClick="0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50" name="Rectangle 14"/>
          <p:cNvSpPr>
            <a:spLocks noChangeArrowheads="1"/>
          </p:cNvSpPr>
          <p:nvPr/>
        </p:nvSpPr>
        <p:spPr bwMode="auto">
          <a:xfrm>
            <a:off x="2123728" y="1277235"/>
            <a:ext cx="4492304" cy="51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257" tIns="25628" rIns="51257" bIns="25628" anchor="ctr">
            <a:spAutoFit/>
          </a:bodyPr>
          <a:lstStyle>
            <a:lvl1pPr defTabSz="6159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07975" indent="-192088" defTabSz="6159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615950" indent="-153988" defTabSz="6159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922338" indent="-152400" defTabSz="6159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1230313" indent="-153988" defTabSz="6159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1687513" indent="-153988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144713" indent="-153988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2601913" indent="-153988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059113" indent="-153988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446088" indent="-446088" algn="ctr">
              <a:spcBef>
                <a:spcPct val="0"/>
              </a:spcBef>
              <a:buClr>
                <a:srgbClr val="FFFF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ru-RU" altLang="ru-RU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«</a:t>
            </a:r>
            <a:r>
              <a:rPr lang="ru-RU" altLang="ru-RU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Стоматология</a:t>
            </a:r>
            <a:r>
              <a:rPr lang="ru-RU" altLang="ru-RU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»</a:t>
            </a:r>
          </a:p>
        </p:txBody>
      </p:sp>
      <p:sp>
        <p:nvSpPr>
          <p:cNvPr id="423955" name="Rectangle 19"/>
          <p:cNvSpPr>
            <a:spLocks noChangeArrowheads="1"/>
          </p:cNvSpPr>
          <p:nvPr/>
        </p:nvSpPr>
        <p:spPr bwMode="auto">
          <a:xfrm>
            <a:off x="179512" y="97194"/>
            <a:ext cx="8784976" cy="11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257" tIns="25628" rIns="51257" bIns="25628">
            <a:spAutoFit/>
          </a:bodyPr>
          <a:lstStyle/>
          <a:p>
            <a:pPr algn="ctr" defTabSz="615950"/>
            <a:r>
              <a:rPr lang="ru-RU" altLang="ru-RU" sz="3500" b="1" dirty="0">
                <a:solidFill>
                  <a:srgbClr val="FFFF00"/>
                </a:solidFill>
                <a:latin typeface="Arial Cyr" panose="020B0604020202020204" pitchFamily="34" charset="-52"/>
                <a:ea typeface="+mj-ea"/>
                <a:cs typeface="+mj-cs"/>
              </a:rPr>
              <a:t>Учебно-научно-производственные (клинические) комплексы (УНПК)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2868565"/>
            <a:ext cx="3625957" cy="2719468"/>
          </a:xfrm>
          <a:prstGeom prst="rect">
            <a:avLst/>
          </a:prstGeom>
          <a:noFill/>
          <a:ln w="15875" algn="ctr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9" y="2065412"/>
            <a:ext cx="3713989" cy="2785492"/>
          </a:xfrm>
          <a:prstGeom prst="rect">
            <a:avLst/>
          </a:prstGeom>
          <a:noFill/>
          <a:ln w="15875" algn="ctr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FE4FF-F4FC-40C6-AAE8-718380339B68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5030874"/>
      </p:ext>
    </p:extLst>
  </p:cSld>
  <p:clrMapOvr>
    <a:masterClrMapping/>
  </p:clrMapOvr>
  <p:transition advClick="0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50" name="Rectangle 14"/>
          <p:cNvSpPr>
            <a:spLocks noChangeArrowheads="1"/>
          </p:cNvSpPr>
          <p:nvPr/>
        </p:nvSpPr>
        <p:spPr bwMode="auto">
          <a:xfrm>
            <a:off x="35496" y="1057300"/>
            <a:ext cx="8963322" cy="51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257" tIns="25628" rIns="51257" bIns="25628" anchor="ctr">
            <a:spAutoFit/>
          </a:bodyPr>
          <a:lstStyle>
            <a:lvl1pPr defTabSz="6159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07975" indent="-192088" defTabSz="6159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615950" indent="-153988" defTabSz="6159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922338" indent="-152400" defTabSz="6159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1230313" indent="-153988" defTabSz="6159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1687513" indent="-153988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144713" indent="-153988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2601913" indent="-153988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059113" indent="-153988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446088" indent="-446088" algn="ctr">
              <a:spcBef>
                <a:spcPct val="0"/>
              </a:spcBef>
              <a:buClr>
                <a:srgbClr val="FFFF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ru-RU" altLang="ru-RU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на </a:t>
            </a:r>
            <a:r>
              <a:rPr lang="ru-RU" altLang="ru-RU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базе кафедры патологической </a:t>
            </a:r>
            <a:r>
              <a:rPr lang="ru-RU" altLang="ru-RU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анатомии</a:t>
            </a:r>
            <a:endParaRPr lang="ru-RU" altLang="ru-RU" sz="30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23955" name="Rectangle 19"/>
          <p:cNvSpPr>
            <a:spLocks noChangeArrowheads="1"/>
          </p:cNvSpPr>
          <p:nvPr/>
        </p:nvSpPr>
        <p:spPr bwMode="auto">
          <a:xfrm>
            <a:off x="251520" y="-22820"/>
            <a:ext cx="8712968" cy="11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257" tIns="25628" rIns="51257" bIns="25628">
            <a:spAutoFit/>
          </a:bodyPr>
          <a:lstStyle/>
          <a:p>
            <a:pPr algn="ctr" defTabSz="615950"/>
            <a:r>
              <a:rPr lang="ru-RU" altLang="ru-RU" sz="3500" b="1" dirty="0">
                <a:solidFill>
                  <a:srgbClr val="FFFF00"/>
                </a:solidFill>
                <a:latin typeface="Arial Cyr" panose="020B0604020202020204" pitchFamily="34" charset="-52"/>
                <a:ea typeface="+mj-ea"/>
                <a:cs typeface="+mj-cs"/>
              </a:rPr>
              <a:t>Учебно-научно-производственные (клинические) комплексы (УНПК)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FE4FF-F4FC-40C6-AAE8-718380339B68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7380"/>
            <a:ext cx="3324348" cy="2489600"/>
          </a:xfrm>
          <a:prstGeom prst="rect">
            <a:avLst/>
          </a:prstGeom>
          <a:noFill/>
          <a:ln w="1587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1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81192"/>
            <a:ext cx="3346698" cy="2510024"/>
          </a:xfrm>
          <a:prstGeom prst="rect">
            <a:avLst/>
          </a:prstGeom>
          <a:noFill/>
          <a:ln w="1587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Documents and Settings\Admin\Рабочий стол\стматологи\DSCN08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02" y="3252916"/>
            <a:ext cx="3191003" cy="2393454"/>
          </a:xfrm>
          <a:prstGeom prst="rect">
            <a:avLst/>
          </a:prstGeom>
          <a:noFill/>
          <a:ln w="1587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030874"/>
      </p:ext>
    </p:extLst>
  </p:cSld>
  <p:clrMapOvr>
    <a:masterClrMapping/>
  </p:clrMapOvr>
  <p:transition advClick="0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50" name="Rectangle 14"/>
          <p:cNvSpPr>
            <a:spLocks noChangeArrowheads="1"/>
          </p:cNvSpPr>
          <p:nvPr/>
        </p:nvSpPr>
        <p:spPr bwMode="auto">
          <a:xfrm>
            <a:off x="2699792" y="1219464"/>
            <a:ext cx="3312368" cy="51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257" tIns="25628" rIns="51257" bIns="25628" anchor="ctr">
            <a:spAutoFit/>
          </a:bodyPr>
          <a:lstStyle>
            <a:lvl1pPr defTabSz="6159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07975" indent="-192088" defTabSz="6159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615950" indent="-153988" defTabSz="6159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922338" indent="-152400" defTabSz="6159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1230313" indent="-153988" defTabSz="6159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1687513" indent="-153988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144713" indent="-153988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2601913" indent="-153988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059113" indent="-153988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446088" indent="-446088" algn="ctr">
              <a:spcBef>
                <a:spcPct val="0"/>
              </a:spcBef>
              <a:buClr>
                <a:srgbClr val="FFFF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ru-RU" altLang="ru-RU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«</a:t>
            </a:r>
            <a:r>
              <a:rPr lang="ru-RU" altLang="ru-RU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Аптека</a:t>
            </a:r>
            <a:r>
              <a:rPr lang="ru-RU" altLang="ru-RU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»</a:t>
            </a:r>
            <a:endParaRPr lang="ru-RU" altLang="ru-RU" sz="30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23955" name="Rectangle 19"/>
          <p:cNvSpPr>
            <a:spLocks noChangeArrowheads="1"/>
          </p:cNvSpPr>
          <p:nvPr/>
        </p:nvSpPr>
        <p:spPr bwMode="auto">
          <a:xfrm>
            <a:off x="179512" y="97194"/>
            <a:ext cx="8784976" cy="11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257" tIns="25628" rIns="51257" bIns="25628">
            <a:spAutoFit/>
          </a:bodyPr>
          <a:lstStyle/>
          <a:p>
            <a:pPr algn="ctr" defTabSz="615950"/>
            <a:r>
              <a:rPr lang="ru-RU" altLang="ru-RU" sz="3500" b="1" dirty="0">
                <a:solidFill>
                  <a:srgbClr val="FFFF00"/>
                </a:solidFill>
                <a:latin typeface="Arial Cyr" panose="020B0604020202020204" pitchFamily="34" charset="-52"/>
                <a:ea typeface="+mj-ea"/>
                <a:cs typeface="+mj-cs"/>
              </a:rPr>
              <a:t>Учебно-научно-производственные (клинические) комплексы (УНПК)</a:t>
            </a:r>
          </a:p>
        </p:txBody>
      </p:sp>
      <p:pic>
        <p:nvPicPr>
          <p:cNvPr id="5127" name="Picture 23" descr="IMG_09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78444"/>
            <a:ext cx="3577155" cy="2392019"/>
          </a:xfrm>
          <a:prstGeom prst="rect">
            <a:avLst/>
          </a:prstGeom>
          <a:noFill/>
          <a:ln w="15875" algn="ctr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55341"/>
            <a:ext cx="3168076" cy="2376057"/>
          </a:xfrm>
          <a:prstGeom prst="rect">
            <a:avLst/>
          </a:prstGeom>
          <a:noFill/>
          <a:ln w="15875" algn="ctr">
            <a:solidFill>
              <a:srgbClr val="FFFF99"/>
            </a:solidFill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FE4FF-F4FC-40C6-AAE8-718380339B68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7" name="Рисунок 4" descr="IMG_099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369" y="3217539"/>
            <a:ext cx="3186660" cy="2389995"/>
          </a:xfrm>
          <a:prstGeom prst="rect">
            <a:avLst/>
          </a:prstGeom>
          <a:noFill/>
          <a:ln w="15875" algn="ctr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030874"/>
      </p:ext>
    </p:extLst>
  </p:cSld>
  <p:clrMapOvr>
    <a:masterClrMapping/>
  </p:clrMapOvr>
  <p:transition advClick="0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50" name="Rectangle 14"/>
          <p:cNvSpPr>
            <a:spLocks noChangeArrowheads="1"/>
          </p:cNvSpPr>
          <p:nvPr/>
        </p:nvSpPr>
        <p:spPr bwMode="auto">
          <a:xfrm>
            <a:off x="251520" y="1268388"/>
            <a:ext cx="8640960" cy="91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257" tIns="25628" rIns="51257" bIns="25628" anchor="ctr">
            <a:spAutoFit/>
          </a:bodyPr>
          <a:lstStyle>
            <a:lvl1pPr defTabSz="6159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07975" indent="-192088" defTabSz="6159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615950" indent="-153988" defTabSz="6159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922338" indent="-152400" defTabSz="6159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1230313" indent="-153988" defTabSz="6159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1687513" indent="-153988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144713" indent="-153988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2601913" indent="-153988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059113" indent="-153988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60363" indent="-360363" algn="ctr">
              <a:spcBef>
                <a:spcPct val="0"/>
              </a:spcBef>
              <a:buClr>
                <a:srgbClr val="FFFF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на </a:t>
            </a:r>
            <a:r>
              <a:rPr lang="ru-RU" alt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базе кафедры «Стандартизация и контроль качества лекарственных средств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»</a:t>
            </a:r>
            <a:endParaRPr lang="ru-RU" altLang="ru-RU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23955" name="Rectangle 19"/>
          <p:cNvSpPr>
            <a:spLocks noChangeArrowheads="1"/>
          </p:cNvSpPr>
          <p:nvPr/>
        </p:nvSpPr>
        <p:spPr bwMode="auto">
          <a:xfrm>
            <a:off x="251520" y="97194"/>
            <a:ext cx="8712968" cy="11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257" tIns="25628" rIns="51257" bIns="25628">
            <a:spAutoFit/>
          </a:bodyPr>
          <a:lstStyle/>
          <a:p>
            <a:pPr algn="ctr" defTabSz="615950"/>
            <a:r>
              <a:rPr lang="ru-RU" altLang="ru-RU" sz="3500" b="1" dirty="0">
                <a:solidFill>
                  <a:srgbClr val="FFFF00"/>
                </a:solidFill>
                <a:latin typeface="Arial Cyr" panose="020B0604020202020204" pitchFamily="34" charset="-52"/>
                <a:ea typeface="+mj-ea"/>
                <a:cs typeface="+mj-cs"/>
              </a:rPr>
              <a:t>Учебно-научно-производственные (клинические) комплексы (УНПК)</a:t>
            </a:r>
          </a:p>
        </p:txBody>
      </p:sp>
      <p:pic>
        <p:nvPicPr>
          <p:cNvPr id="5125" name="Picture 21" descr="DSCN07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32549"/>
            <a:ext cx="3923698" cy="2736304"/>
          </a:xfrm>
          <a:prstGeom prst="rect">
            <a:avLst/>
          </a:prstGeom>
          <a:noFill/>
          <a:ln w="15875" algn="ctr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FE4FF-F4FC-40C6-AAE8-718380339B68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51944"/>
            <a:ext cx="3671771" cy="2753828"/>
          </a:xfrm>
          <a:prstGeom prst="rect">
            <a:avLst/>
          </a:prstGeom>
          <a:noFill/>
          <a:ln w="15875" algn="ctr">
            <a:solidFill>
              <a:srgbClr val="FFFF99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030874"/>
      </p:ext>
    </p:extLst>
  </p:cSld>
  <p:clrMapOvr>
    <a:masterClrMapping/>
  </p:clrMapOvr>
  <p:transition advClick="0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140" y="207899"/>
            <a:ext cx="7200800" cy="102125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257" tIns="25628" rIns="51257" bIns="25628">
            <a:spAutoFit/>
          </a:bodyPr>
          <a:lstStyle/>
          <a:p>
            <a:pPr algn="ctr" defTabSz="615950" fontAlgn="base">
              <a:spcAft>
                <a:spcPct val="0"/>
              </a:spcAft>
            </a:pPr>
            <a:r>
              <a:rPr lang="ru-RU" sz="3500" b="1" dirty="0">
                <a:solidFill>
                  <a:srgbClr val="FFFF00"/>
                </a:solidFill>
                <a:latin typeface="Arial Cyr" panose="020B0604020202020204" pitchFamily="34" charset="-52"/>
              </a:rPr>
              <a:t>Система дистанционного обучения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79512" y="1201316"/>
            <a:ext cx="4608512" cy="3888432"/>
          </a:xfrm>
        </p:spPr>
        <p:txBody>
          <a:bodyPr>
            <a:noAutofit/>
          </a:bodyPr>
          <a:lstStyle/>
          <a:p>
            <a:pPr marL="360363" indent="-360363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2016 г. посещаемость do.vsmu.by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1500 до 3500 посещений. </a:t>
            </a:r>
          </a:p>
          <a:p>
            <a:pPr marL="360363" indent="-360363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Рекорд посещаемости составил 6817 посещений</a:t>
            </a:r>
            <a:r>
              <a:rPr lang="ru-RU" sz="2800" dirty="0"/>
              <a:t>. </a:t>
            </a:r>
            <a:endParaRPr lang="ru-RU" sz="2800" dirty="0" smtClean="0"/>
          </a:p>
          <a:p>
            <a:pPr marL="360363" indent="-360363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Размещено более 7600 текстовых </a:t>
            </a:r>
            <a:r>
              <a:rPr lang="ru-RU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документов и около 530 презентаций.</a:t>
            </a:r>
          </a:p>
          <a:p>
            <a:pPr marL="0" indent="0" algn="ctr"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795BA-FCCC-480A-9B35-7C7326C70FA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6" name="Picture 2" descr="http://csumoodle.remote-learner.net/pluginfile.php/2/course/section/1/Moodle_Clou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934"/>
            <a:ext cx="1535569" cy="106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876291"/>
              </p:ext>
            </p:extLst>
          </p:nvPr>
        </p:nvGraphicFramePr>
        <p:xfrm>
          <a:off x="5004048" y="1739552"/>
          <a:ext cx="3973700" cy="2990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542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00" y="66291"/>
            <a:ext cx="9001000" cy="50880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257" tIns="25628" rIns="51257" bIns="25628">
            <a:spAutoFit/>
          </a:bodyPr>
          <a:lstStyle/>
          <a:p>
            <a:pPr algn="ctr" defTabSz="615950" fontAlgn="base">
              <a:spcAft>
                <a:spcPct val="0"/>
              </a:spcAft>
            </a:pPr>
            <a:r>
              <a:rPr lang="ru-RU" altLang="ru-RU" sz="3300" b="1" dirty="0">
                <a:solidFill>
                  <a:srgbClr val="FFFF00"/>
                </a:solidFill>
                <a:latin typeface="Arial Cyr" panose="020B0604020202020204" pitchFamily="34" charset="-52"/>
              </a:rPr>
              <a:t>Лаборатория инновационной педагогики</a:t>
            </a:r>
            <a:endParaRPr lang="ru-RU" sz="3300" b="1" dirty="0">
              <a:solidFill>
                <a:srgbClr val="FFFF00"/>
              </a:solidFill>
              <a:latin typeface="Arial Cyr" panose="020B0604020202020204" pitchFamily="34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271964" y="5296959"/>
            <a:ext cx="2057400" cy="304271"/>
          </a:xfrm>
        </p:spPr>
        <p:txBody>
          <a:bodyPr/>
          <a:lstStyle/>
          <a:p>
            <a:fld id="{77718B01-7170-4293-B7B2-A9A20B0800AC}" type="slidenum">
              <a:rPr lang="ru-RU" altLang="ru-RU" smtClean="0"/>
              <a:pPr/>
              <a:t>16</a:t>
            </a:fld>
            <a:endParaRPr lang="ru-RU" altLang="ru-RU"/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442664" y="856589"/>
            <a:ext cx="8305800" cy="4719638"/>
            <a:chOff x="113" y="1026"/>
            <a:chExt cx="5232" cy="2973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gray">
            <a:xfrm rot="39573186">
              <a:off x="2907" y="1686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 rot="3465783">
              <a:off x="2907" y="3049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gray">
            <a:xfrm rot="35969022">
              <a:off x="2139" y="1734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 rot="7535209">
              <a:off x="2115" y="302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gray">
            <a:xfrm>
              <a:off x="3272" y="2396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gray">
            <a:xfrm rot="-10800000">
              <a:off x="1754" y="2392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1578" y="1289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2058" y="1319"/>
              <a:ext cx="227" cy="227"/>
              <a:chOff x="1973" y="1706"/>
              <a:chExt cx="227" cy="227"/>
            </a:xfrm>
          </p:grpSpPr>
          <p:sp>
            <p:nvSpPr>
              <p:cNvPr id="44" name="Oval 11"/>
              <p:cNvSpPr>
                <a:spLocks noChangeArrowheads="1"/>
              </p:cNvSpPr>
              <p:nvPr/>
            </p:nvSpPr>
            <p:spPr bwMode="gray">
              <a:xfrm>
                <a:off x="1973" y="1706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Oval 12"/>
              <p:cNvSpPr>
                <a:spLocks noChangeArrowheads="1"/>
              </p:cNvSpPr>
              <p:nvPr/>
            </p:nvSpPr>
            <p:spPr bwMode="gray">
              <a:xfrm>
                <a:off x="1983" y="1725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463" y="2362"/>
              <a:ext cx="227" cy="227"/>
              <a:chOff x="1565" y="2659"/>
              <a:chExt cx="227" cy="227"/>
            </a:xfrm>
          </p:grpSpPr>
          <p:sp>
            <p:nvSpPr>
              <p:cNvPr id="42" name="Oval 14"/>
              <p:cNvSpPr>
                <a:spLocks noChangeArrowheads="1"/>
              </p:cNvSpPr>
              <p:nvPr/>
            </p:nvSpPr>
            <p:spPr bwMode="gray">
              <a:xfrm>
                <a:off x="1565" y="2659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Oval 15"/>
              <p:cNvSpPr>
                <a:spLocks noChangeArrowheads="1"/>
              </p:cNvSpPr>
              <p:nvPr/>
            </p:nvSpPr>
            <p:spPr bwMode="gray">
              <a:xfrm>
                <a:off x="1575" y="2678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" name="Group 16"/>
            <p:cNvGrpSpPr>
              <a:grpSpLocks/>
            </p:cNvGrpSpPr>
            <p:nvPr/>
          </p:nvGrpSpPr>
          <p:grpSpPr bwMode="auto">
            <a:xfrm>
              <a:off x="2007" y="3334"/>
              <a:ext cx="227" cy="227"/>
              <a:chOff x="2109" y="3612"/>
              <a:chExt cx="227" cy="227"/>
            </a:xfrm>
          </p:grpSpPr>
          <p:sp>
            <p:nvSpPr>
              <p:cNvPr id="40" name="Oval 17"/>
              <p:cNvSpPr>
                <a:spLocks noChangeArrowheads="1"/>
              </p:cNvSpPr>
              <p:nvPr/>
            </p:nvSpPr>
            <p:spPr bwMode="gray">
              <a:xfrm>
                <a:off x="2109" y="3612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Oval 18"/>
              <p:cNvSpPr>
                <a:spLocks noChangeArrowheads="1"/>
              </p:cNvSpPr>
              <p:nvPr/>
            </p:nvSpPr>
            <p:spPr bwMode="gray">
              <a:xfrm>
                <a:off x="2119" y="3631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" name="Group 19"/>
            <p:cNvGrpSpPr>
              <a:grpSpLocks/>
            </p:cNvGrpSpPr>
            <p:nvPr/>
          </p:nvGrpSpPr>
          <p:grpSpPr bwMode="auto">
            <a:xfrm>
              <a:off x="3223" y="1306"/>
              <a:ext cx="227" cy="227"/>
              <a:chOff x="3470" y="1706"/>
              <a:chExt cx="227" cy="227"/>
            </a:xfrm>
          </p:grpSpPr>
          <p:sp>
            <p:nvSpPr>
              <p:cNvPr id="38" name="Oval 20"/>
              <p:cNvSpPr>
                <a:spLocks noChangeArrowheads="1"/>
              </p:cNvSpPr>
              <p:nvPr/>
            </p:nvSpPr>
            <p:spPr bwMode="gray">
              <a:xfrm>
                <a:off x="3470" y="1706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Oval 21"/>
              <p:cNvSpPr>
                <a:spLocks noChangeArrowheads="1"/>
              </p:cNvSpPr>
              <p:nvPr/>
            </p:nvSpPr>
            <p:spPr bwMode="gray">
              <a:xfrm>
                <a:off x="3480" y="1725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7" name="Group 22"/>
            <p:cNvGrpSpPr>
              <a:grpSpLocks/>
            </p:cNvGrpSpPr>
            <p:nvPr/>
          </p:nvGrpSpPr>
          <p:grpSpPr bwMode="auto">
            <a:xfrm>
              <a:off x="3821" y="2362"/>
              <a:ext cx="227" cy="227"/>
              <a:chOff x="3923" y="2659"/>
              <a:chExt cx="227" cy="227"/>
            </a:xfrm>
          </p:grpSpPr>
          <p:sp>
            <p:nvSpPr>
              <p:cNvPr id="36" name="Oval 23"/>
              <p:cNvSpPr>
                <a:spLocks noChangeArrowheads="1"/>
              </p:cNvSpPr>
              <p:nvPr/>
            </p:nvSpPr>
            <p:spPr bwMode="gray">
              <a:xfrm>
                <a:off x="3923" y="2659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Oval 24"/>
              <p:cNvSpPr>
                <a:spLocks noChangeArrowheads="1"/>
              </p:cNvSpPr>
              <p:nvPr/>
            </p:nvSpPr>
            <p:spPr bwMode="gray">
              <a:xfrm>
                <a:off x="3933" y="2678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" name="Group 25"/>
            <p:cNvGrpSpPr>
              <a:grpSpLocks/>
            </p:cNvGrpSpPr>
            <p:nvPr/>
          </p:nvGrpSpPr>
          <p:grpSpPr bwMode="auto">
            <a:xfrm>
              <a:off x="3258" y="3370"/>
              <a:ext cx="227" cy="227"/>
              <a:chOff x="3515" y="3521"/>
              <a:chExt cx="227" cy="227"/>
            </a:xfrm>
          </p:grpSpPr>
          <p:sp>
            <p:nvSpPr>
              <p:cNvPr id="34" name="Oval 26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Oval 27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9" name="Oval 28"/>
            <p:cNvSpPr>
              <a:spLocks noChangeArrowheads="1"/>
            </p:cNvSpPr>
            <p:nvPr/>
          </p:nvSpPr>
          <p:spPr bwMode="gray">
            <a:xfrm>
              <a:off x="2181" y="1882"/>
              <a:ext cx="1225" cy="122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0" name="Oval 29"/>
            <p:cNvSpPr>
              <a:spLocks noChangeArrowheads="1"/>
            </p:cNvSpPr>
            <p:nvPr/>
          </p:nvSpPr>
          <p:spPr bwMode="gray">
            <a:xfrm>
              <a:off x="2177" y="1872"/>
              <a:ext cx="1225" cy="122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1" name="Oval 30"/>
            <p:cNvSpPr>
              <a:spLocks noChangeArrowheads="1"/>
            </p:cNvSpPr>
            <p:nvPr/>
          </p:nvSpPr>
          <p:spPr bwMode="gray">
            <a:xfrm>
              <a:off x="2261" y="1962"/>
              <a:ext cx="1065" cy="10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2" name="Oval 31"/>
            <p:cNvSpPr>
              <a:spLocks noChangeArrowheads="1"/>
            </p:cNvSpPr>
            <p:nvPr/>
          </p:nvSpPr>
          <p:spPr bwMode="gray">
            <a:xfrm>
              <a:off x="2250" y="1945"/>
              <a:ext cx="1065" cy="10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3" name="Oval 32"/>
            <p:cNvSpPr>
              <a:spLocks noChangeArrowheads="1"/>
            </p:cNvSpPr>
            <p:nvPr/>
          </p:nvSpPr>
          <p:spPr bwMode="gray">
            <a:xfrm>
              <a:off x="2314" y="2015"/>
              <a:ext cx="959" cy="95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4" name="Oval 33"/>
            <p:cNvSpPr>
              <a:spLocks noChangeArrowheads="1"/>
            </p:cNvSpPr>
            <p:nvPr/>
          </p:nvSpPr>
          <p:spPr bwMode="gray">
            <a:xfrm>
              <a:off x="2328" y="2027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5" name="Oval 34"/>
            <p:cNvSpPr>
              <a:spLocks noChangeArrowheads="1"/>
            </p:cNvSpPr>
            <p:nvPr/>
          </p:nvSpPr>
          <p:spPr bwMode="gray">
            <a:xfrm>
              <a:off x="2339" y="2033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6" name="Oval 35"/>
            <p:cNvSpPr>
              <a:spLocks noChangeArrowheads="1"/>
            </p:cNvSpPr>
            <p:nvPr/>
          </p:nvSpPr>
          <p:spPr bwMode="gray">
            <a:xfrm>
              <a:off x="2349" y="2042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" name="Oval 36"/>
            <p:cNvSpPr>
              <a:spLocks noChangeArrowheads="1"/>
            </p:cNvSpPr>
            <p:nvPr/>
          </p:nvSpPr>
          <p:spPr bwMode="gray">
            <a:xfrm>
              <a:off x="2400" y="2065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8" name="Text Box 37"/>
            <p:cNvSpPr txBox="1">
              <a:spLocks noChangeArrowheads="1"/>
            </p:cNvSpPr>
            <p:nvPr/>
          </p:nvSpPr>
          <p:spPr bwMode="gray">
            <a:xfrm>
              <a:off x="2109" y="2244"/>
              <a:ext cx="1380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Лаборатория инновационной педагогики</a:t>
              </a:r>
              <a:endParaRPr lang="en-US" altLang="ru-RU" sz="1400" b="1">
                <a:solidFill>
                  <a:srgbClr val="000000"/>
                </a:solidFill>
              </a:endParaRPr>
            </a:p>
          </p:txBody>
        </p:sp>
        <p:sp>
          <p:nvSpPr>
            <p:cNvPr id="29" name="Text Box 38"/>
            <p:cNvSpPr txBox="1">
              <a:spLocks noChangeArrowheads="1"/>
            </p:cNvSpPr>
            <p:nvPr/>
          </p:nvSpPr>
          <p:spPr bwMode="auto">
            <a:xfrm>
              <a:off x="3152" y="1026"/>
              <a:ext cx="19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/>
              <a:r>
                <a:rPr lang="ru-RU" altLang="ru-RU" b="1" dirty="0"/>
                <a:t>Нравственно-этические проблемы обучения</a:t>
              </a:r>
              <a:endParaRPr lang="en-US" altLang="ru-RU" b="1" dirty="0"/>
            </a:p>
          </p:txBody>
        </p:sp>
        <p:sp>
          <p:nvSpPr>
            <p:cNvPr id="30" name="Text Box 39"/>
            <p:cNvSpPr txBox="1">
              <a:spLocks noChangeArrowheads="1"/>
            </p:cNvSpPr>
            <p:nvPr/>
          </p:nvSpPr>
          <p:spPr bwMode="auto">
            <a:xfrm>
              <a:off x="793" y="1026"/>
              <a:ext cx="149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b="1" dirty="0"/>
                <a:t>Информационное обеспечение</a:t>
              </a:r>
              <a:endParaRPr lang="en-US" altLang="ru-RU" b="1" dirty="0"/>
            </a:p>
            <a:p>
              <a:endParaRPr lang="en-US" altLang="ru-RU" b="1" dirty="0"/>
            </a:p>
          </p:txBody>
        </p:sp>
        <p:sp>
          <p:nvSpPr>
            <p:cNvPr id="31" name="Text Box 40"/>
            <p:cNvSpPr txBox="1">
              <a:spLocks noChangeArrowheads="1"/>
            </p:cNvSpPr>
            <p:nvPr/>
          </p:nvSpPr>
          <p:spPr bwMode="auto">
            <a:xfrm>
              <a:off x="3833" y="2115"/>
              <a:ext cx="1512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/>
              <a:r>
                <a:rPr lang="ru-RU" altLang="ru-RU" b="1" dirty="0"/>
                <a:t>Внедрение инновационных педагогических технологий</a:t>
              </a:r>
              <a:endParaRPr lang="en-US" altLang="ru-RU" b="1" dirty="0"/>
            </a:p>
          </p:txBody>
        </p:sp>
        <p:sp>
          <p:nvSpPr>
            <p:cNvPr id="32" name="Text Box 41"/>
            <p:cNvSpPr txBox="1">
              <a:spLocks noChangeArrowheads="1"/>
            </p:cNvSpPr>
            <p:nvPr/>
          </p:nvSpPr>
          <p:spPr bwMode="auto">
            <a:xfrm>
              <a:off x="2925" y="3249"/>
              <a:ext cx="1689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/>
              <a:r>
                <a:rPr lang="ru-RU" altLang="ru-RU" b="1" dirty="0"/>
                <a:t>Разработка методических пособий нового поколения </a:t>
              </a:r>
              <a:endParaRPr lang="en-US" altLang="ru-RU" b="1" dirty="0"/>
            </a:p>
          </p:txBody>
        </p:sp>
        <p:sp>
          <p:nvSpPr>
            <p:cNvPr id="33" name="Text Box 42"/>
            <p:cNvSpPr txBox="1">
              <a:spLocks noChangeArrowheads="1"/>
            </p:cNvSpPr>
            <p:nvPr/>
          </p:nvSpPr>
          <p:spPr bwMode="auto">
            <a:xfrm>
              <a:off x="113" y="2115"/>
              <a:ext cx="1451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ru-RU" altLang="ru-RU" b="1"/>
                <a:t>Создание авторского мультимедийного контента</a:t>
              </a:r>
              <a:endParaRPr lang="en-US" altLang="ru-RU"/>
            </a:p>
          </p:txBody>
        </p:sp>
      </p:grp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395536" y="4655609"/>
            <a:ext cx="274032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ru-RU" altLang="ru-RU" b="1" dirty="0"/>
              <a:t>Работа студенческого сектора лаборатории</a:t>
            </a:r>
            <a:r>
              <a:rPr lang="ru-RU" altLang="ru-RU" dirty="0"/>
              <a:t> 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00856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17</a:t>
            </a:fld>
            <a:endParaRPr lang="ru-RU" altLang="ru-RU"/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gray">
          <a:xfrm>
            <a:off x="1417340" y="1181625"/>
            <a:ext cx="6248400" cy="4114800"/>
          </a:xfrm>
          <a:prstGeom prst="upArrow">
            <a:avLst>
              <a:gd name="adj1" fmla="val 73769"/>
              <a:gd name="adj2" fmla="val 32588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151606" y="125700"/>
            <a:ext cx="46805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3000" b="1" dirty="0"/>
              <a:t>КАЧЕСТВО ОБРАЗОВАНИЯ</a:t>
            </a:r>
            <a:endParaRPr lang="en-US" altLang="ru-RU" sz="3000" b="1" dirty="0"/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gray">
          <a:xfrm>
            <a:off x="2407940" y="2400825"/>
            <a:ext cx="4267200" cy="3086100"/>
          </a:xfrm>
          <a:prstGeom prst="upArrow">
            <a:avLst>
              <a:gd name="adj1" fmla="val 72694"/>
              <a:gd name="adj2" fmla="val 33931"/>
            </a:avLst>
          </a:prstGeom>
          <a:gradFill rotWithShape="1">
            <a:gsLst>
              <a:gs pos="0">
                <a:srgbClr val="FF5050"/>
              </a:gs>
              <a:gs pos="100000">
                <a:srgbClr val="FF9999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gray">
          <a:xfrm>
            <a:off x="3676353" y="3313638"/>
            <a:ext cx="1709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000" b="1" dirty="0" err="1">
                <a:solidFill>
                  <a:schemeClr val="bg1"/>
                </a:solidFill>
              </a:rPr>
              <a:t>Студ.сектор</a:t>
            </a:r>
            <a:endParaRPr lang="en-US" altLang="ru-RU" sz="2000" b="1" dirty="0">
              <a:solidFill>
                <a:schemeClr val="bg1"/>
              </a:solidFill>
            </a:endParaRP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gray">
          <a:xfrm>
            <a:off x="3159953" y="1468964"/>
            <a:ext cx="2663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000" b="1" dirty="0">
                <a:solidFill>
                  <a:schemeClr val="bg1"/>
                </a:solidFill>
              </a:rPr>
              <a:t>Лаборатория инновационной педагогики</a:t>
            </a:r>
            <a:endParaRPr lang="en-US" altLang="ru-RU" sz="2000" b="1" dirty="0">
              <a:solidFill>
                <a:schemeClr val="bg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50919" y="3860950"/>
            <a:ext cx="7292870" cy="1622426"/>
            <a:chOff x="850919" y="3860950"/>
            <a:chExt cx="7292870" cy="1622426"/>
          </a:xfrm>
        </p:grpSpPr>
        <p:sp>
          <p:nvSpPr>
            <p:cNvPr id="24" name="AutoShape 6"/>
            <p:cNvSpPr>
              <a:spLocks noChangeArrowheads="1"/>
            </p:cNvSpPr>
            <p:nvPr/>
          </p:nvSpPr>
          <p:spPr bwMode="gray">
            <a:xfrm>
              <a:off x="850919" y="3867301"/>
              <a:ext cx="2438400" cy="1616075"/>
            </a:xfrm>
            <a:prstGeom prst="upArrow">
              <a:avLst>
                <a:gd name="adj1" fmla="val 78306"/>
                <a:gd name="adj2" fmla="val 48213"/>
              </a:avLst>
            </a:prstGeom>
            <a:gradFill rotWithShape="1">
              <a:gsLst>
                <a:gs pos="0">
                  <a:srgbClr val="92D050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9" name="AutoShape 6"/>
            <p:cNvSpPr>
              <a:spLocks noChangeArrowheads="1"/>
            </p:cNvSpPr>
            <p:nvPr/>
          </p:nvSpPr>
          <p:spPr bwMode="gray">
            <a:xfrm>
              <a:off x="3274715" y="3867301"/>
              <a:ext cx="2438400" cy="1616075"/>
            </a:xfrm>
            <a:prstGeom prst="upArrow">
              <a:avLst>
                <a:gd name="adj1" fmla="val 78306"/>
                <a:gd name="adj2" fmla="val 48213"/>
              </a:avLst>
            </a:prstGeom>
            <a:gradFill rotWithShape="1">
              <a:gsLst>
                <a:gs pos="0">
                  <a:srgbClr val="92D050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3" name="Text Box 15"/>
            <p:cNvSpPr txBox="1">
              <a:spLocks noChangeArrowheads="1"/>
            </p:cNvSpPr>
            <p:nvPr/>
          </p:nvSpPr>
          <p:spPr bwMode="gray">
            <a:xfrm>
              <a:off x="1417340" y="4419530"/>
              <a:ext cx="127650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0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1600" b="1" dirty="0">
                  <a:solidFill>
                    <a:schemeClr val="bg1"/>
                  </a:solidFill>
                </a:rPr>
                <a:t>Лечебный </a:t>
              </a:r>
              <a:endParaRPr lang="ru-RU" altLang="ru-RU" sz="1600" b="1" dirty="0" smtClean="0">
                <a:solidFill>
                  <a:schemeClr val="bg1"/>
                </a:solidFill>
              </a:endParaRPr>
            </a:p>
            <a:p>
              <a:pPr algn="ctr" eaLnBrk="0" hangingPunct="0"/>
              <a:r>
                <a:rPr lang="ru-RU" altLang="ru-RU" sz="1600" b="1" dirty="0" smtClean="0">
                  <a:solidFill>
                    <a:schemeClr val="bg1"/>
                  </a:solidFill>
                </a:rPr>
                <a:t>факультет</a:t>
              </a:r>
              <a:endParaRPr lang="en-US" alt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AutoShape 6"/>
            <p:cNvSpPr>
              <a:spLocks noChangeArrowheads="1"/>
            </p:cNvSpPr>
            <p:nvPr/>
          </p:nvSpPr>
          <p:spPr bwMode="gray">
            <a:xfrm>
              <a:off x="5705389" y="3860950"/>
              <a:ext cx="2438400" cy="1616075"/>
            </a:xfrm>
            <a:prstGeom prst="upArrow">
              <a:avLst>
                <a:gd name="adj1" fmla="val 78306"/>
                <a:gd name="adj2" fmla="val 48213"/>
              </a:avLst>
            </a:prstGeom>
            <a:gradFill rotWithShape="1">
              <a:gsLst>
                <a:gs pos="0">
                  <a:srgbClr val="92D050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1" name="Text Box 15"/>
            <p:cNvSpPr txBox="1">
              <a:spLocks noChangeArrowheads="1"/>
            </p:cNvSpPr>
            <p:nvPr/>
          </p:nvSpPr>
          <p:spPr bwMode="gray">
            <a:xfrm>
              <a:off x="3416668" y="4431675"/>
              <a:ext cx="215039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0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1600" b="1" dirty="0" smtClean="0">
                  <a:solidFill>
                    <a:schemeClr val="bg1"/>
                  </a:solidFill>
                </a:rPr>
                <a:t>Фармацевтический</a:t>
              </a:r>
            </a:p>
            <a:p>
              <a:pPr algn="ctr" eaLnBrk="0" hangingPunct="0"/>
              <a:r>
                <a:rPr lang="ru-RU" altLang="ru-RU" sz="1600" b="1" dirty="0" smtClean="0">
                  <a:solidFill>
                    <a:schemeClr val="bg1"/>
                  </a:solidFill>
                </a:rPr>
                <a:t>факультет</a:t>
              </a:r>
              <a:endParaRPr lang="en-US" alt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Text Box 15"/>
            <p:cNvSpPr txBox="1">
              <a:spLocks noChangeArrowheads="1"/>
            </p:cNvSpPr>
            <p:nvPr/>
          </p:nvSpPr>
          <p:spPr bwMode="gray">
            <a:xfrm>
              <a:off x="5846915" y="4431675"/>
              <a:ext cx="2075248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0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1500" b="1" dirty="0" smtClean="0">
                  <a:solidFill>
                    <a:schemeClr val="bg1"/>
                  </a:solidFill>
                </a:rPr>
                <a:t>Стоматологический</a:t>
              </a:r>
            </a:p>
            <a:p>
              <a:pPr algn="ctr" eaLnBrk="0" hangingPunct="0"/>
              <a:r>
                <a:rPr lang="ru-RU" altLang="ru-RU" sz="1500" b="1" dirty="0" smtClean="0">
                  <a:solidFill>
                    <a:schemeClr val="bg1"/>
                  </a:solidFill>
                </a:rPr>
                <a:t>факультет</a:t>
              </a:r>
              <a:endParaRPr lang="en-US" altLang="ru-RU" sz="15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Text Box 15"/>
            <p:cNvSpPr txBox="1">
              <a:spLocks noChangeArrowheads="1"/>
            </p:cNvSpPr>
            <p:nvPr/>
          </p:nvSpPr>
          <p:spPr bwMode="gray">
            <a:xfrm>
              <a:off x="4074974" y="5056712"/>
              <a:ext cx="7713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0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1600" b="1" dirty="0" smtClean="0">
                  <a:solidFill>
                    <a:schemeClr val="bg1"/>
                  </a:solidFill>
                </a:rPr>
                <a:t>ФПИГ</a:t>
              </a:r>
              <a:endParaRPr lang="en-US" altLang="ru-RU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266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61407"/>
            <a:ext cx="86413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1. </a:t>
            </a: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Оценить эффективность использования инновационных педагогических технологий в повышении качества образования в медицинском университете.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4738" y="265212"/>
            <a:ext cx="8954526" cy="5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257" tIns="25628" rIns="51257" bIns="25628">
            <a:spAutoFit/>
          </a:bodyPr>
          <a:lstStyle/>
          <a:p>
            <a:pPr algn="ctr" defTabSz="615950"/>
            <a:r>
              <a:rPr lang="ru-RU" altLang="ru-RU" sz="3300" b="1" dirty="0">
                <a:solidFill>
                  <a:srgbClr val="FFFF00"/>
                </a:solidFill>
                <a:latin typeface="Arial Cyr" panose="020B0604020202020204" pitchFamily="34" charset="-52"/>
                <a:ea typeface="+mj-ea"/>
                <a:cs typeface="+mj-cs"/>
              </a:rPr>
              <a:t>Лаборатория инновационной педагогики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18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29063" y="3213484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/>
              <a:t>2. Установить влияние рейтинга здоровья студентов на рейтинг их успеваемости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065166"/>
            <a:ext cx="89644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/>
              <a:t>В 2016 году в </a:t>
            </a:r>
            <a:r>
              <a:rPr lang="ru-RU" sz="2500" dirty="0" err="1"/>
              <a:t>БелИСА</a:t>
            </a:r>
            <a:r>
              <a:rPr lang="ru-RU" sz="2500" dirty="0"/>
              <a:t> зарегистрированы 3 научные темы: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88036" y="4335824"/>
            <a:ext cx="74768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3. Разработать программу формирования конкурентоспособности выпускника медицинского университета.</a:t>
            </a:r>
          </a:p>
        </p:txBody>
      </p:sp>
    </p:spTree>
    <p:extLst>
      <p:ext uri="{BB962C8B-B14F-4D97-AF65-F5344CB8AC3E}">
        <p14:creationId xmlns:p14="http://schemas.microsoft.com/office/powerpoint/2010/main" val="16293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3662"/>
            <a:ext cx="9144000" cy="96585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257" tIns="25628" rIns="51257" bIns="25628">
            <a:spAutoFit/>
          </a:bodyPr>
          <a:lstStyle/>
          <a:p>
            <a:pPr algn="ctr" defTabSz="615950" fontAlgn="base">
              <a:spcAft>
                <a:spcPct val="0"/>
              </a:spcAft>
            </a:pPr>
            <a:r>
              <a:rPr lang="ru-RU" sz="3300" b="1" dirty="0">
                <a:solidFill>
                  <a:srgbClr val="FFFF00"/>
                </a:solidFill>
                <a:latin typeface="Arial Cyr" panose="020B0604020202020204" pitchFamily="34" charset="-52"/>
              </a:rPr>
              <a:t>Учебный центр практической подготовки </a:t>
            </a:r>
            <a:r>
              <a:rPr lang="ru-RU" sz="3300" b="1" dirty="0" smtClean="0">
                <a:solidFill>
                  <a:srgbClr val="FFFF00"/>
                </a:solidFill>
                <a:latin typeface="Arial Cyr" panose="020B0604020202020204" pitchFamily="34" charset="-52"/>
              </a:rPr>
              <a:t/>
            </a:r>
            <a:br>
              <a:rPr lang="ru-RU" sz="3300" b="1" dirty="0" smtClean="0">
                <a:solidFill>
                  <a:srgbClr val="FFFF00"/>
                </a:solidFill>
                <a:latin typeface="Arial Cyr" panose="020B0604020202020204" pitchFamily="34" charset="-52"/>
              </a:rPr>
            </a:br>
            <a:r>
              <a:rPr lang="ru-RU" sz="3300" b="1" dirty="0" smtClean="0">
                <a:solidFill>
                  <a:srgbClr val="FFFF00"/>
                </a:solidFill>
                <a:latin typeface="Arial Cyr" panose="020B0604020202020204" pitchFamily="34" charset="-52"/>
              </a:rPr>
              <a:t>и </a:t>
            </a:r>
            <a:r>
              <a:rPr lang="ru-RU" sz="3300" b="1" dirty="0">
                <a:solidFill>
                  <a:srgbClr val="FFFF00"/>
                </a:solidFill>
                <a:latin typeface="Arial Cyr" panose="020B0604020202020204" pitchFamily="34" charset="-52"/>
              </a:rPr>
              <a:t>симуляционного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503" y="1466663"/>
            <a:ext cx="8312985" cy="167887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 23 августа 2016 г.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 в клинике ВГМУ.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в себя 12 учебных аудиторий, оснащенных современным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симуляционным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оборудованием.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584" y="3064377"/>
            <a:ext cx="3026389" cy="2232582"/>
          </a:xfrm>
          <a:prstGeom prst="rect">
            <a:avLst/>
          </a:prstGeom>
          <a:noFill/>
          <a:ln w="15875" algn="ctr">
            <a:solidFill>
              <a:srgbClr val="FFFF99"/>
            </a:solidFill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2800" y="3216512"/>
            <a:ext cx="3026389" cy="2232582"/>
          </a:xfrm>
          <a:prstGeom prst="rect">
            <a:avLst/>
          </a:prstGeom>
          <a:noFill/>
          <a:ln w="15875" algn="ctr">
            <a:solidFill>
              <a:srgbClr val="FFFF99"/>
            </a:solidFill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3455" y="3064377"/>
            <a:ext cx="3026389" cy="2232582"/>
          </a:xfrm>
          <a:prstGeom prst="rect">
            <a:avLst/>
          </a:prstGeom>
          <a:noFill/>
          <a:ln w="15875" algn="ctr">
            <a:solidFill>
              <a:srgbClr val="FFFF99"/>
            </a:solidFill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795BA-FCCC-480A-9B35-7C7326C70FA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20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0495"/>
            <a:ext cx="8064896" cy="4176464"/>
          </a:xfrm>
        </p:spPr>
        <p:txBody>
          <a:bodyPr>
            <a:noAutofit/>
          </a:bodyPr>
          <a:lstStyle/>
          <a:p>
            <a:pPr marL="0" indent="446088">
              <a:buNone/>
            </a:pPr>
            <a:r>
              <a:rPr lang="ru-RU" sz="4400" b="1" i="1" dirty="0">
                <a:latin typeface="Arial Cyr" panose="020B0604020202020204" pitchFamily="34" charset="-52"/>
              </a:rPr>
              <a:t>«Качество оказываемой медицинской помощи не может быть выше уровня полученного </a:t>
            </a:r>
            <a:r>
              <a:rPr lang="ru-RU" sz="4400" b="1" i="1" dirty="0" smtClean="0">
                <a:latin typeface="Arial Cyr" panose="020B0604020202020204" pitchFamily="34" charset="-52"/>
              </a:rPr>
              <a:t>медицинского </a:t>
            </a:r>
            <a:r>
              <a:rPr lang="ru-RU" sz="4400" b="1" i="1" dirty="0">
                <a:latin typeface="Arial Cyr" panose="020B0604020202020204" pitchFamily="34" charset="-52"/>
              </a:rPr>
              <a:t>образования</a:t>
            </a:r>
            <a:r>
              <a:rPr lang="ru-RU" sz="4400" b="1" i="1" dirty="0" smtClean="0">
                <a:latin typeface="Arial Cyr" panose="020B0604020202020204" pitchFamily="34" charset="-52"/>
              </a:rPr>
              <a:t>»</a:t>
            </a:r>
          </a:p>
          <a:p>
            <a:pPr marL="0" indent="0" algn="r">
              <a:buNone/>
            </a:pPr>
            <a:r>
              <a:rPr lang="ru-RU" sz="2500" b="1" i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> Всемирная</a:t>
            </a:r>
            <a:br>
              <a:rPr lang="ru-RU" sz="2500" b="1" i="1" dirty="0" smtClean="0">
                <a:solidFill>
                  <a:schemeClr val="tx1"/>
                </a:solidFill>
                <a:latin typeface="Arial Cyr" panose="020B0604020202020204" pitchFamily="34" charset="-52"/>
              </a:rPr>
            </a:br>
            <a:r>
              <a:rPr lang="ru-RU" sz="2500" b="1" i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>организация </a:t>
            </a:r>
            <a:br>
              <a:rPr lang="ru-RU" sz="2500" b="1" i="1" dirty="0" smtClean="0">
                <a:solidFill>
                  <a:schemeClr val="tx1"/>
                </a:solidFill>
                <a:latin typeface="Arial Cyr" panose="020B0604020202020204" pitchFamily="34" charset="-52"/>
              </a:rPr>
            </a:br>
            <a:r>
              <a:rPr lang="ru-RU" sz="2500" b="1" i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>здравоохранения</a:t>
            </a:r>
            <a:endParaRPr lang="ru-RU" sz="2500" b="1" dirty="0">
              <a:solidFill>
                <a:schemeClr val="tx1"/>
              </a:solidFill>
              <a:latin typeface="Arial Cyr" panose="020B0604020202020204" pitchFamily="34" charset="-52"/>
            </a:endParaRPr>
          </a:p>
          <a:p>
            <a:pPr marL="0" indent="0">
              <a:buNone/>
            </a:pPr>
            <a:endParaRPr lang="ru-RU" sz="3000" b="1" dirty="0">
              <a:latin typeface="Arial Cyr" panose="020B0604020202020204" pitchFamily="34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2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"/>
            <a:ext cx="1669188" cy="125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4842">
              <a:defRPr sz="330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0927" indent="-184809" defTabSz="814842">
              <a:defRPr sz="330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1339" indent="-149109" defTabSz="814842">
              <a:defRPr sz="330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37454" indent="-149109" defTabSz="814842">
              <a:defRPr sz="330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33571" indent="-147007" defTabSz="814842">
              <a:defRPr sz="330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38402" indent="-147007" defTabSz="814842" eaLnBrk="0" fontAlgn="base" hangingPunct="0">
              <a:spcBef>
                <a:spcPct val="0"/>
              </a:spcBef>
              <a:spcAft>
                <a:spcPct val="0"/>
              </a:spcAft>
              <a:defRPr sz="330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43233" indent="-147007" defTabSz="814842" eaLnBrk="0" fontAlgn="base" hangingPunct="0">
              <a:spcBef>
                <a:spcPct val="0"/>
              </a:spcBef>
              <a:spcAft>
                <a:spcPct val="0"/>
              </a:spcAft>
              <a:defRPr sz="330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48065" indent="-147007" defTabSz="814842" eaLnBrk="0" fontAlgn="base" hangingPunct="0">
              <a:spcBef>
                <a:spcPct val="0"/>
              </a:spcBef>
              <a:spcAft>
                <a:spcPct val="0"/>
              </a:spcAft>
              <a:defRPr sz="330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52897" indent="-147007" defTabSz="814842" eaLnBrk="0" fontAlgn="base" hangingPunct="0">
              <a:spcBef>
                <a:spcPct val="0"/>
              </a:spcBef>
              <a:spcAft>
                <a:spcPct val="0"/>
              </a:spcAft>
              <a:defRPr sz="330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6B8EDA-B270-46D0-B438-0BBC75BBCDC2}" type="slidenum">
              <a:rPr lang="ru-RU" altLang="ru-RU" sz="1189"/>
              <a:pPr/>
              <a:t>20</a:t>
            </a:fld>
            <a:endParaRPr lang="ru-RU" altLang="ru-RU" sz="1189"/>
          </a:p>
        </p:txBody>
      </p:sp>
      <p:grpSp>
        <p:nvGrpSpPr>
          <p:cNvPr id="2" name="Группа 1"/>
          <p:cNvGrpSpPr/>
          <p:nvPr/>
        </p:nvGrpSpPr>
        <p:grpSpPr>
          <a:xfrm>
            <a:off x="6040000" y="1489348"/>
            <a:ext cx="2887690" cy="4032448"/>
            <a:chOff x="6040000" y="1489348"/>
            <a:chExt cx="2887690" cy="4032448"/>
          </a:xfrm>
        </p:grpSpPr>
        <p:pic>
          <p:nvPicPr>
            <p:cNvPr id="10243" name="Picture 2" descr="кишечный шов цвет-2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0000" y="3779617"/>
              <a:ext cx="2887690" cy="1742179"/>
            </a:xfrm>
            <a:prstGeom prst="rect">
              <a:avLst/>
            </a:prstGeom>
            <a:noFill/>
            <a:ln w="15875" algn="ctr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3" descr="Иммобилизация шейного отдела_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0000" y="1489348"/>
              <a:ext cx="2887690" cy="2020245"/>
            </a:xfrm>
            <a:prstGeom prst="rect">
              <a:avLst/>
            </a:prstGeom>
            <a:noFill/>
            <a:ln w="15875" algn="ctr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0" y="193204"/>
            <a:ext cx="9144000" cy="106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257" tIns="25628" rIns="51257" bIns="25628">
            <a:spAutoFit/>
          </a:bodyPr>
          <a:lstStyle>
            <a:defPPr>
              <a:defRPr lang="ru-RU"/>
            </a:defPPr>
            <a:lvl1pPr algn="ctr" defTabSz="615950" eaLnBrk="1" hangingPunct="1">
              <a:buClrTx/>
              <a:buSzTx/>
              <a:buFontTx/>
              <a:buNone/>
              <a:defRPr sz="3000" b="1">
                <a:solidFill>
                  <a:srgbClr val="FFFF00"/>
                </a:solidFill>
                <a:latin typeface="Arial Cyr" panose="020B0604020202020204" pitchFamily="34" charset="-52"/>
                <a:ea typeface="+mj-ea"/>
                <a:cs typeface="+mj-cs"/>
              </a:defRPr>
            </a:lvl1pPr>
            <a:lvl2pPr marL="307975" indent="-192088" defTabSz="6159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1900">
                <a:latin typeface="Tahoma" panose="020B0604030504040204" pitchFamily="34" charset="0"/>
              </a:defRPr>
            </a:lvl2pPr>
            <a:lvl3pPr marL="615950" indent="-153988" defTabSz="6159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600">
                <a:latin typeface="Tahoma" panose="020B0604030504040204" pitchFamily="34" charset="0"/>
              </a:defRPr>
            </a:lvl3pPr>
            <a:lvl4pPr marL="922338" indent="-152400" defTabSz="6159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1300">
                <a:latin typeface="Tahoma" panose="020B0604030504040204" pitchFamily="34" charset="0"/>
              </a:defRPr>
            </a:lvl4pPr>
            <a:lvl5pPr marL="1230313" indent="-153988" defTabSz="6159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latin typeface="Tahoma" panose="020B0604030504040204" pitchFamily="34" charset="0"/>
              </a:defRPr>
            </a:lvl5pPr>
            <a:lvl6pPr marL="1687513" indent="-153988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latin typeface="Tahoma" panose="020B0604030504040204" pitchFamily="34" charset="0"/>
              </a:defRPr>
            </a:lvl6pPr>
            <a:lvl7pPr marL="2144713" indent="-153988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latin typeface="Tahoma" panose="020B0604030504040204" pitchFamily="34" charset="0"/>
              </a:defRPr>
            </a:lvl7pPr>
            <a:lvl8pPr marL="2601913" indent="-153988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latin typeface="Tahoma" panose="020B0604030504040204" pitchFamily="34" charset="0"/>
              </a:defRPr>
            </a:lvl8pPr>
            <a:lvl9pPr marL="3059113" indent="-153988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300">
                <a:latin typeface="Tahoma" panose="020B0604030504040204" pitchFamily="34" charset="0"/>
              </a:defRPr>
            </a:lvl9pPr>
          </a:lstStyle>
          <a:p>
            <a:r>
              <a:rPr lang="ru-RU" altLang="ru-RU" sz="3300" dirty="0"/>
              <a:t>Учебный центр практической подготовки </a:t>
            </a:r>
            <a:br>
              <a:rPr lang="ru-RU" altLang="ru-RU" sz="3300" dirty="0"/>
            </a:br>
            <a:r>
              <a:rPr lang="ru-RU" altLang="ru-RU" sz="3300" dirty="0"/>
              <a:t>и </a:t>
            </a:r>
            <a:r>
              <a:rPr lang="ru-RU" altLang="ru-RU" sz="3300" dirty="0" err="1"/>
              <a:t>симуляционного</a:t>
            </a:r>
            <a:r>
              <a:rPr lang="ru-RU" altLang="ru-RU" sz="3300" dirty="0"/>
              <a:t> обучения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96662"/>
            <a:ext cx="520283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Arial Cyr" panose="020B0604020202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200" b="1" dirty="0">
                <a:latin typeface="Arial Cyr" panose="020B0604020202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со ступенчатым построением </a:t>
            </a:r>
            <a:r>
              <a:rPr lang="ru-RU" sz="2200" b="1" dirty="0" err="1">
                <a:latin typeface="Arial Cyr" panose="020B0604020202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симуляционного</a:t>
            </a:r>
            <a:r>
              <a:rPr lang="ru-RU" sz="2200" b="1" dirty="0">
                <a:latin typeface="Arial Cyr" panose="020B0604020202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обучения </a:t>
            </a:r>
            <a:r>
              <a:rPr lang="ru-RU" sz="2200" b="1" dirty="0" smtClean="0">
                <a:latin typeface="Arial Cyr" panose="020B0604020202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b="1" dirty="0">
                <a:latin typeface="Arial Cyr" panose="020B0604020202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нарастанием уровня сложности </a:t>
            </a:r>
            <a:r>
              <a:rPr lang="ru-RU" sz="2200" b="1" dirty="0" smtClean="0">
                <a:latin typeface="Arial Cyr" panose="020B0604020202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навыков.</a:t>
            </a:r>
            <a:endParaRPr lang="ru-RU" sz="2200" b="1" dirty="0">
              <a:latin typeface="Arial Cyr" panose="020B0604020202020204" pitchFamily="34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6088" indent="-446088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b="1" dirty="0">
                <a:latin typeface="Arial Cyr" panose="020B0604020202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b="1" dirty="0" smtClean="0">
                <a:latin typeface="Arial Cyr" panose="020B0604020202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истема </a:t>
            </a:r>
            <a:r>
              <a:rPr lang="ru-RU" sz="2200" b="1" dirty="0">
                <a:latin typeface="Arial Cyr" panose="020B0604020202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подготовки </a:t>
            </a:r>
            <a:r>
              <a:rPr lang="ru-RU" sz="2200" b="1" dirty="0" smtClean="0">
                <a:latin typeface="Arial Cyr" panose="020B0604020202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персонала, </a:t>
            </a:r>
            <a:r>
              <a:rPr lang="ru-RU" sz="2200" b="1" dirty="0">
                <a:latin typeface="Arial Cyr" panose="020B0604020202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проводящего </a:t>
            </a:r>
            <a:r>
              <a:rPr lang="ru-RU" sz="2200" b="1" dirty="0" err="1">
                <a:latin typeface="Arial Cyr" panose="020B0604020202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симуляционное</a:t>
            </a:r>
            <a:r>
              <a:rPr lang="ru-RU" sz="2200" b="1" dirty="0">
                <a:latin typeface="Arial Cyr" panose="020B0604020202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обучение</a:t>
            </a:r>
            <a:r>
              <a:rPr lang="ru-RU" sz="2200" b="1" dirty="0" smtClean="0">
                <a:latin typeface="Arial Cyr" panose="020B0604020202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>
              <a:latin typeface="Arial Cyr" panose="020B0604020202020204" pitchFamily="34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6088" indent="-446088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Arial Cyr" panose="020B0604020202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200" b="1" dirty="0" err="1">
                <a:latin typeface="Arial Cyr" panose="020B0604020202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тьюторства</a:t>
            </a:r>
            <a:r>
              <a:rPr lang="ru-RU" sz="2200" b="1" dirty="0">
                <a:latin typeface="Arial Cyr" panose="020B0604020202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для совершенствования практической подготовки студентов. </a:t>
            </a:r>
            <a:endParaRPr lang="ru-RU" sz="2200" b="1" dirty="0">
              <a:effectLst/>
              <a:latin typeface="Arial Cyr" panose="020B0604020202020204" pitchFamily="34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258515"/>
            <a:ext cx="2672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Разработаны: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4509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625252"/>
            <a:ext cx="6175598" cy="4455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chemeClr val="tx1"/>
                </a:solidFill>
                <a:latin typeface="Arial Cyr" panose="020B0604020202020204" pitchFamily="34" charset="-52"/>
              </a:rPr>
              <a:t>С 6 по 17 июня 2016 года прошли повышение квалификации на выездном курсе РИВШ «Реализация </a:t>
            </a:r>
            <a:r>
              <a:rPr lang="ru-RU" sz="3000" b="1" dirty="0" err="1">
                <a:solidFill>
                  <a:schemeClr val="tx1"/>
                </a:solidFill>
                <a:latin typeface="Arial Cyr" panose="020B0604020202020204" pitchFamily="34" charset="-52"/>
              </a:rPr>
              <a:t>компетентностных</a:t>
            </a:r>
            <a:r>
              <a:rPr lang="ru-RU" sz="3000" b="1" dirty="0">
                <a:solidFill>
                  <a:schemeClr val="tx1"/>
                </a:solidFill>
                <a:latin typeface="Arial Cyr" panose="020B0604020202020204" pitchFamily="34" charset="-52"/>
              </a:rPr>
              <a:t> моделей обучения в учреждениях высшего образования: Болонский контекст и белорусский опыт» 25 сотрудников университета.</a:t>
            </a:r>
          </a:p>
          <a:p>
            <a:pPr marL="0" indent="0">
              <a:buNone/>
            </a:pPr>
            <a:endParaRPr lang="ru-RU" sz="3000" b="1" dirty="0">
              <a:solidFill>
                <a:schemeClr val="tx1"/>
              </a:solidFill>
              <a:latin typeface="Arial Cyr" panose="020B0604020202020204" pitchFamily="34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21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7261"/>
            <a:ext cx="2083313" cy="286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9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54275"/>
            <a:ext cx="8928992" cy="2275677"/>
          </a:xfrm>
        </p:spPr>
        <p:txBody>
          <a:bodyPr>
            <a:noAutofit/>
          </a:bodyPr>
          <a:lstStyle/>
          <a:p>
            <a:pPr algn="ctr" indent="0" marL="0">
              <a:buNone/>
            </a:pPr>
            <a:r>
              <a:rPr b="1" dirty="0" lang="ru-RU" sz="2300">
                <a:solidFill>
                  <a:schemeClr val="tx1"/>
                </a:solidFill>
                <a:latin charset="-52" panose="020B0604020202020204" pitchFamily="34" typeface="Arial Cyr"/>
              </a:rPr>
              <a:t>В ходе выполнения образовательной программы для преподавателей и студентов фармацевтического факультета в рамках Союза (кластера) </a:t>
            </a:r>
            <a:r>
              <a:rPr b="1" dirty="0" lang="ru-RU" smtClean="0" sz="2300">
                <a:solidFill>
                  <a:schemeClr val="tx1"/>
                </a:solidFill>
                <a:latin charset="-52" panose="020B0604020202020204" pitchFamily="34" typeface="Arial Cyr"/>
              </a:rPr>
              <a:t/>
            </a:r>
            <a:br>
              <a:rPr b="1" dirty="0" lang="ru-RU" smtClean="0" sz="2300">
                <a:solidFill>
                  <a:schemeClr val="tx1"/>
                </a:solidFill>
                <a:latin charset="-52" panose="020B0604020202020204" pitchFamily="34" typeface="Arial Cyr"/>
              </a:rPr>
            </a:br>
            <a:r>
              <a:rPr b="1" dirty="0" lang="ru-RU" smtClean="0" sz="2300">
                <a:solidFill>
                  <a:schemeClr val="tx1"/>
                </a:solidFill>
                <a:latin charset="-52" panose="020B0604020202020204" pitchFamily="34" typeface="Arial Cyr"/>
              </a:rPr>
              <a:t>«</a:t>
            </a:r>
            <a:r>
              <a:rPr b="1" dirty="0" lang="ru-RU" sz="2300">
                <a:solidFill>
                  <a:schemeClr val="tx1"/>
                </a:solidFill>
                <a:latin charset="-52" panose="020B0604020202020204" pitchFamily="34" typeface="Arial Cyr"/>
              </a:rPr>
              <a:t>Медицина и фармацевтика – инновационные проекты» организован семинар по вопросам соблюдения патентного законодательства при регистрации лекарственных средств и использования </a:t>
            </a:r>
            <a:r>
              <a:rPr b="1" dirty="0" err="1" lang="ru-RU" sz="2300">
                <a:solidFill>
                  <a:schemeClr val="tx1"/>
                </a:solidFill>
                <a:latin charset="-52" panose="020B0604020202020204" pitchFamily="34" typeface="Arial Cyr"/>
              </a:rPr>
              <a:t>микрофлюидных</a:t>
            </a:r>
            <a:r>
              <a:rPr b="1" dirty="0" lang="ru-RU" sz="2300">
                <a:solidFill>
                  <a:schemeClr val="tx1"/>
                </a:solidFill>
                <a:latin charset="-52" panose="020B0604020202020204" pitchFamily="34" typeface="Arial Cyr"/>
              </a:rPr>
              <a:t> систем </a:t>
            </a:r>
            <a:r>
              <a:rPr b="1" dirty="0" lang="ru-RU" smtClean="0" sz="2300">
                <a:solidFill>
                  <a:schemeClr val="tx1"/>
                </a:solidFill>
                <a:latin charset="-52" panose="020B0604020202020204" pitchFamily="34" typeface="Arial Cyr"/>
              </a:rPr>
              <a:t/>
            </a:r>
            <a:br>
              <a:rPr b="1" dirty="0" lang="ru-RU" smtClean="0" sz="2300">
                <a:solidFill>
                  <a:schemeClr val="tx1"/>
                </a:solidFill>
                <a:latin charset="-52" panose="020B0604020202020204" pitchFamily="34" typeface="Arial Cyr"/>
              </a:rPr>
            </a:br>
            <a:r>
              <a:rPr b="1" dirty="0" lang="ru-RU" smtClean="0" sz="2300">
                <a:solidFill>
                  <a:schemeClr val="tx1"/>
                </a:solidFill>
                <a:latin charset="-52" panose="020B0604020202020204" pitchFamily="34" typeface="Arial Cyr"/>
              </a:rPr>
              <a:t>в </a:t>
            </a:r>
            <a:r>
              <a:rPr b="1" dirty="0" lang="ru-RU" sz="2300">
                <a:solidFill>
                  <a:schemeClr val="tx1"/>
                </a:solidFill>
                <a:latin charset="-52" panose="020B0604020202020204" pitchFamily="34" typeface="Arial Cyr"/>
              </a:rPr>
              <a:t>медицине и фармации.</a:t>
            </a:r>
          </a:p>
          <a:p>
            <a:pPr algn="ctr" indent="0" marL="0">
              <a:buNone/>
            </a:pPr>
            <a:endParaRPr dirty="0" lang="ru-RU" sz="23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4" r="-51"/>
          <a:stretch/>
        </p:blipFill>
        <p:spPr>
          <a:xfrm>
            <a:off x="2483768" y="2939305"/>
            <a:ext cx="4248472" cy="2661925"/>
          </a:xfrm>
          <a:prstGeom prst="rect">
            <a:avLst/>
          </a:prstGeom>
          <a:noFill/>
          <a:ln algn="ctr" w="15875">
            <a:solidFill>
              <a:srgbClr val="FFFF99"/>
            </a:solidFill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77718B01-7170-4293-B7B2-A9A20B0800AC}" type="slidenum">
              <a:rPr altLang="ru-RU" lang="ru-RU" smtClean="0"/>
              <a:pPr/>
              <a:t>22</a:t>
            </a:fld>
            <a:endParaRPr altLang="ru-RU" lang="ru-RU"/>
          </a:p>
        </p:txBody>
      </p:sp>
    </p:spTree>
    <p:extLst>
      <p:ext uri="{BB962C8B-B14F-4D97-AF65-F5344CB8AC3E}">
        <p14:creationId xmlns:p14="http://schemas.microsoft.com/office/powerpoint/2010/main" val="2788563764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145532"/>
            <a:ext cx="8568951" cy="1728192"/>
          </a:xfrm>
        </p:spPr>
        <p:txBody>
          <a:bodyPr>
            <a:noAutofit/>
          </a:bodyPr>
          <a:lstStyle/>
          <a:p>
            <a:pPr algn="ctr" indent="0" marL="0">
              <a:lnSpc>
                <a:spcPct val="120000"/>
              </a:lnSpc>
              <a:spcBef>
                <a:spcPts val="0"/>
              </a:spcBef>
              <a:buNone/>
            </a:pPr>
            <a:r>
              <a:rPr b="1" dirty="0" lang="ru-RU" sz="2300">
                <a:solidFill>
                  <a:schemeClr val="tx1"/>
                </a:solidFill>
                <a:latin charset="-52" panose="020B0604020202020204" pitchFamily="34" typeface="Arial Cyr"/>
              </a:rPr>
              <a:t>Организовано 3 образовательных модуля (</a:t>
            </a:r>
            <a:r>
              <a:rPr b="1" dirty="0" err="1" lang="ru-RU" sz="2300">
                <a:solidFill>
                  <a:schemeClr val="tx1"/>
                </a:solidFill>
                <a:latin charset="-52" panose="020B0604020202020204" pitchFamily="34" typeface="Arial Cyr"/>
              </a:rPr>
              <a:t>вебинара</a:t>
            </a:r>
            <a:r>
              <a:rPr b="1" dirty="0" lang="ru-RU" sz="2300">
                <a:solidFill>
                  <a:schemeClr val="tx1"/>
                </a:solidFill>
                <a:latin charset="-52" panose="020B0604020202020204" pitchFamily="34" typeface="Arial Cyr"/>
              </a:rPr>
              <a:t>) для студентов и сотрудников фармацевтического факультета, проводимых компанией </a:t>
            </a:r>
            <a:r>
              <a:rPr b="1" dirty="0" err="1" lang="ru-RU" sz="2300">
                <a:solidFill>
                  <a:schemeClr val="tx1"/>
                </a:solidFill>
                <a:latin charset="-52" panose="020B0604020202020204" pitchFamily="34" typeface="Arial Cyr"/>
              </a:rPr>
              <a:t>Pfizer</a:t>
            </a:r>
            <a:r>
              <a:rPr b="1" dirty="0" lang="ru-RU" sz="2300">
                <a:solidFill>
                  <a:schemeClr val="tx1"/>
                </a:solidFill>
                <a:latin charset="-52" panose="020B0604020202020204" pitchFamily="34" typeface="Arial Cyr"/>
              </a:rPr>
              <a:t> и Санкт-Петербургской химико-фармацевтической </a:t>
            </a:r>
            <a:r>
              <a:rPr b="1" dirty="0" lang="ru-RU" smtClean="0" sz="2300">
                <a:solidFill>
                  <a:schemeClr val="tx1"/>
                </a:solidFill>
                <a:latin charset="-52" panose="020B0604020202020204" pitchFamily="34" typeface="Arial Cyr"/>
              </a:rPr>
              <a:t>академией.</a:t>
            </a:r>
            <a:endParaRPr b="1" dirty="0" lang="ru-RU" sz="2300">
              <a:solidFill>
                <a:schemeClr val="tx1"/>
              </a:solidFill>
              <a:latin charset="-52" panose="020B0604020202020204" pitchFamily="34" typeface="Arial Cyr"/>
            </a:endParaRPr>
          </a:p>
          <a:p>
            <a:pPr algn="ctr" indent="0" marL="0">
              <a:lnSpc>
                <a:spcPct val="120000"/>
              </a:lnSpc>
              <a:spcBef>
                <a:spcPts val="0"/>
              </a:spcBef>
              <a:buNone/>
            </a:pPr>
            <a:endParaRPr dirty="0" lang="ru-RU" sz="2300"/>
          </a:p>
        </p:txBody>
      </p:sp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77718B01-7170-4293-B7B2-A9A20B0800AC}" type="slidenum">
              <a:rPr altLang="ru-RU" lang="ru-RU" smtClean="0"/>
              <a:pPr/>
              <a:t>23</a:t>
            </a:fld>
            <a:endParaRPr altLang="ru-RU"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"/>
          <a:stretch/>
        </p:blipFill>
        <p:spPr>
          <a:xfrm>
            <a:off x="5165642" y="359550"/>
            <a:ext cx="3854937" cy="2569958"/>
          </a:xfrm>
          <a:prstGeom prst="rect">
            <a:avLst/>
          </a:prstGeom>
          <a:noFill/>
          <a:ln algn="ctr" w="15875">
            <a:solidFill>
              <a:srgbClr val="FFFF99"/>
            </a:solidFill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21" y="337220"/>
            <a:ext cx="4608512" cy="2592288"/>
          </a:xfrm>
          <a:prstGeom prst="rect">
            <a:avLst/>
          </a:prstGeom>
          <a:noFill/>
          <a:ln algn="ctr" w="15875">
            <a:solidFill>
              <a:srgbClr val="FFFF99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9995504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65589"/>
            <a:ext cx="6804248" cy="1104636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 err="1">
                <a:solidFill>
                  <a:srgbClr val="FFFF00"/>
                </a:solidFill>
                <a:latin typeface="Arial Cyr" panose="020B0604020202020204" pitchFamily="34" charset="-52"/>
                <a:ea typeface="+mn-ea"/>
                <a:cs typeface="+mn-cs"/>
              </a:rPr>
              <a:t>Репозиторий</a:t>
            </a:r>
            <a:r>
              <a:rPr lang="ru-RU" sz="3500" b="1" dirty="0">
                <a:solidFill>
                  <a:srgbClr val="FFFF00"/>
                </a:solidFill>
                <a:latin typeface="Arial Cyr" panose="020B0604020202020204" pitchFamily="34" charset="-52"/>
                <a:ea typeface="+mn-ea"/>
                <a:cs typeface="+mn-cs"/>
              </a:rPr>
              <a:t> открытого доступа (</a:t>
            </a:r>
            <a:r>
              <a:rPr lang="en-US" sz="3500" b="1" dirty="0" err="1">
                <a:solidFill>
                  <a:srgbClr val="FFFF00"/>
                </a:solidFill>
                <a:latin typeface="Arial Cyr" panose="020B0604020202020204" pitchFamily="34" charset="-52"/>
                <a:ea typeface="+mn-ea"/>
                <a:cs typeface="+mn-cs"/>
              </a:rPr>
              <a:t>elib</a:t>
            </a:r>
            <a:r>
              <a:rPr lang="ru-RU" sz="3500" b="1" dirty="0">
                <a:solidFill>
                  <a:srgbClr val="FFFF00"/>
                </a:solidFill>
                <a:latin typeface="Arial Cyr" panose="020B0604020202020204" pitchFamily="34" charset="-52"/>
                <a:ea typeface="+mn-ea"/>
                <a:cs typeface="+mn-cs"/>
              </a:rPr>
              <a:t>.</a:t>
            </a:r>
            <a:r>
              <a:rPr lang="en-US" sz="3500" b="1" dirty="0" err="1">
                <a:solidFill>
                  <a:srgbClr val="FFFF00"/>
                </a:solidFill>
                <a:latin typeface="Arial Cyr" panose="020B0604020202020204" pitchFamily="34" charset="-52"/>
                <a:ea typeface="+mn-ea"/>
                <a:cs typeface="+mn-cs"/>
              </a:rPr>
              <a:t>vsmu</a:t>
            </a:r>
            <a:r>
              <a:rPr lang="ru-RU" sz="3500" b="1" dirty="0">
                <a:solidFill>
                  <a:srgbClr val="FFFF00"/>
                </a:solidFill>
                <a:latin typeface="Arial Cyr" panose="020B0604020202020204" pitchFamily="34" charset="-52"/>
                <a:ea typeface="+mn-ea"/>
                <a:cs typeface="+mn-cs"/>
              </a:rPr>
              <a:t>.</a:t>
            </a:r>
            <a:r>
              <a:rPr lang="en-US" sz="3500" b="1" dirty="0">
                <a:solidFill>
                  <a:srgbClr val="FFFF00"/>
                </a:solidFill>
                <a:latin typeface="Arial Cyr" panose="020B0604020202020204" pitchFamily="34" charset="-52"/>
                <a:ea typeface="+mn-ea"/>
                <a:cs typeface="+mn-cs"/>
              </a:rPr>
              <a:t>by</a:t>
            </a:r>
            <a:r>
              <a:rPr lang="ru-RU" sz="3500" b="1" dirty="0">
                <a:solidFill>
                  <a:srgbClr val="FFFF00"/>
                </a:solidFill>
                <a:latin typeface="Arial Cyr" panose="020B0604020202020204" pitchFamily="34" charset="-52"/>
                <a:ea typeface="+mn-ea"/>
                <a:cs typeface="+mn-cs"/>
              </a:rPr>
              <a:t>)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139952" y="2457948"/>
            <a:ext cx="4752528" cy="252028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500" b="1" dirty="0">
                <a:solidFill>
                  <a:schemeClr val="tx1"/>
                </a:solidFill>
                <a:latin typeface="Arial Cyr" panose="020B0604020202020204" pitchFamily="34" charset="-52"/>
              </a:rPr>
              <a:t>3000 названий учебно-методических материалов, </a:t>
            </a:r>
            <a:r>
              <a:rPr lang="ru-RU" sz="2500" b="1" dirty="0" err="1">
                <a:solidFill>
                  <a:schemeClr val="tx1"/>
                </a:solidFill>
                <a:latin typeface="Arial Cyr" panose="020B0604020202020204" pitchFamily="34" charset="-52"/>
              </a:rPr>
              <a:t>видеолекций</a:t>
            </a:r>
            <a:r>
              <a:rPr lang="ru-RU" sz="2500" b="1" dirty="0">
                <a:solidFill>
                  <a:schemeClr val="tx1"/>
                </a:solidFill>
                <a:latin typeface="Arial Cyr" panose="020B0604020202020204" pitchFamily="34" charset="-52"/>
              </a:rPr>
              <a:t>, статей из научных журналов, сборников научных конференций.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24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88620"/>
            <a:ext cx="3810000" cy="2857499"/>
          </a:xfrm>
          <a:prstGeom prst="rect">
            <a:avLst/>
          </a:prstGeom>
          <a:noFill/>
          <a:ln w="15875" algn="ctr">
            <a:solidFill>
              <a:srgbClr val="FFFF99"/>
            </a:solidFill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107" y="49188"/>
            <a:ext cx="2057400" cy="2219325"/>
          </a:xfrm>
          <a:prstGeom prst="rect">
            <a:avLst/>
          </a:prstGeom>
          <a:noFill/>
          <a:ln w="15875" algn="ctr">
            <a:solidFill>
              <a:srgbClr val="FFFF99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295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" y="121196"/>
            <a:ext cx="9143999" cy="46725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bIns="25628" lIns="51257" rIns="51257" tIns="25628" wrap="square">
            <a:spAutoFit/>
          </a:bodyPr>
          <a:lstStyle/>
          <a:p>
            <a:pPr algn="ctr" defTabSz="615950" fontAlgn="base">
              <a:spcAft>
                <a:spcPct val="0"/>
              </a:spcAft>
            </a:pPr>
            <a:r>
              <a:rPr altLang="ru-RU" b="1" dirty="0" lang="ru-RU" sz="3000">
                <a:solidFill>
                  <a:srgbClr val="FFFF00"/>
                </a:solidFill>
                <a:latin charset="-52" panose="020B0604020202020204" pitchFamily="34" typeface="Arial Cyr"/>
              </a:rPr>
              <a:t>Народный факультет «</a:t>
            </a:r>
            <a:r>
              <a:rPr altLang="ru-RU" b="1" dirty="0" err="1" lang="ru-RU" sz="3000">
                <a:solidFill>
                  <a:srgbClr val="FFFF00"/>
                </a:solidFill>
                <a:latin charset="-52" panose="020B0604020202020204" pitchFamily="34" typeface="Arial Cyr"/>
              </a:rPr>
              <a:t>Здоровьесбережение</a:t>
            </a:r>
            <a:r>
              <a:rPr altLang="ru-RU" b="1" dirty="0" lang="ru-RU" sz="3000">
                <a:solidFill>
                  <a:srgbClr val="FFFF00"/>
                </a:solidFill>
                <a:latin charset="-52" panose="020B0604020202020204" pitchFamily="34" typeface="Arial Cyr"/>
              </a:rPr>
              <a:t>»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66361" y="1178569"/>
            <a:ext cx="4981703" cy="4343228"/>
          </a:xfrm>
        </p:spPr>
        <p:txBody>
          <a:bodyPr>
            <a:noAutofit/>
          </a:bodyPr>
          <a:lstStyle/>
          <a:p>
            <a:pPr algn="r" indent="0" marL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b="1" dirty="0" lang="ru-RU" sz="2200">
                <a:solidFill>
                  <a:schemeClr val="tx1"/>
                </a:solidFill>
                <a:latin charset="-52" panose="020B0604020202020204" pitchFamily="34" typeface="Arial Cyr"/>
              </a:rPr>
              <a:t>Направление работы – формирование у населения мотивации на здоровый образ жизни, практическое ознакомление с современными диагностическими и восстановительными технологиями. На сегодняшний день практическое обучение проходит группа людей старшего возраста и разрабатывается программа для слушателей трудоспособного возраста</a:t>
            </a:r>
            <a:r>
              <a:rPr dirty="0" lang="ru-RU" sz="2200"/>
              <a:t>.</a:t>
            </a:r>
            <a:endParaRPr altLang="ru-RU" b="1" dirty="0" lang="ru-RU" sz="2200">
              <a:solidFill>
                <a:schemeClr val="tx1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421" y="1178569"/>
            <a:ext cx="1784859" cy="1318326"/>
          </a:xfrm>
          <a:prstGeom prst="rect">
            <a:avLst/>
          </a:prstGeom>
          <a:noFill/>
          <a:ln algn="ctr" w="15875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3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84411"/>
            <a:ext cx="1758472" cy="1313049"/>
          </a:xfrm>
          <a:prstGeom prst="rect">
            <a:avLst/>
          </a:prstGeom>
          <a:noFill/>
          <a:ln algn="ctr" w="15875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86" y="2713485"/>
            <a:ext cx="1753193" cy="1281382"/>
          </a:xfrm>
          <a:prstGeom prst="rect">
            <a:avLst/>
          </a:prstGeom>
          <a:noFill/>
          <a:ln algn="ctr" w="15875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2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421" y="4235287"/>
            <a:ext cx="1784859" cy="1308826"/>
          </a:xfrm>
          <a:prstGeom prst="rect">
            <a:avLst/>
          </a:prstGeom>
          <a:noFill/>
          <a:ln algn="ctr" w="15875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421" y="2713484"/>
            <a:ext cx="1784859" cy="1298271"/>
          </a:xfrm>
          <a:prstGeom prst="rect">
            <a:avLst/>
          </a:prstGeom>
          <a:noFill/>
          <a:ln algn="ctr" w="15875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"/>
          <a:stretch>
            <a:fillRect/>
          </a:stretch>
        </p:blipFill>
        <p:spPr bwMode="auto">
          <a:xfrm>
            <a:off x="7236296" y="4225652"/>
            <a:ext cx="1758472" cy="1284550"/>
          </a:xfrm>
          <a:prstGeom prst="rect">
            <a:avLst/>
          </a:prstGeom>
          <a:noFill/>
          <a:ln algn="ctr" w="15875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300795BA-FCCC-480A-9B35-7C7326C70FA1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54079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indent="357188" marL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altLang="ru-RU" b="1" dirty="0" lang="ru-RU" sz="2400"/>
              <a:t>С</a:t>
            </a:r>
            <a:r>
              <a:rPr altLang="ru-RU" b="1" dirty="0" lang="ru-RU" smtClean="0" sz="2400"/>
              <a:t>оздан 1 </a:t>
            </a:r>
            <a:r>
              <a:rPr altLang="ru-RU" b="1" dirty="0" lang="ru-RU" sz="2400"/>
              <a:t>марта 2016 г</a:t>
            </a:r>
            <a:r>
              <a:rPr altLang="ru-RU" b="1" dirty="0" lang="ru-RU" smtClean="0" sz="2400"/>
              <a:t>.</a:t>
            </a:r>
            <a:endParaRPr altLang="ru-RU" b="1" dirty="0" lang="ru-RU" sz="2400"/>
          </a:p>
        </p:txBody>
      </p:sp>
    </p:spTree>
    <p:extLst>
      <p:ext uri="{BB962C8B-B14F-4D97-AF65-F5344CB8AC3E}">
        <p14:creationId xmlns:p14="http://schemas.microsoft.com/office/powerpoint/2010/main" val="816642905"/>
      </p:ext>
    </p:extLst>
  </p:cSld>
  <p:clrMapOvr>
    <a:masterClrMapping/>
  </p:clrMapOvr>
  <p:transition spd="med">
    <p:pull/>
  </p:transition>
  <p:timing>
    <p:tnLst>
      <p:par>
        <p:cTn dur="indefinite" id="1" nodeType="tmRoot" restart="never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795" y="217267"/>
            <a:ext cx="8352928" cy="102125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257" tIns="25628" rIns="51257" bIns="25628">
            <a:spAutoFit/>
          </a:bodyPr>
          <a:lstStyle/>
          <a:p>
            <a:pPr algn="ctr" defTabSz="615950" fontAlgn="base">
              <a:spcAft>
                <a:spcPct val="0"/>
              </a:spcAft>
            </a:pPr>
            <a:r>
              <a:rPr lang="ru-RU" sz="3500" b="1" dirty="0" smtClean="0">
                <a:solidFill>
                  <a:srgbClr val="FFFF00"/>
                </a:solidFill>
                <a:latin typeface="Arial Cyr" panose="020B0604020202020204" pitchFamily="34" charset="-52"/>
              </a:rPr>
              <a:t>Стратегические направления развития высшего образования</a:t>
            </a:r>
            <a:endParaRPr lang="ru-RU" sz="3500" b="1" dirty="0">
              <a:solidFill>
                <a:srgbClr val="FFFF00"/>
              </a:solidFill>
              <a:latin typeface="Arial Cyr" panose="020B0604020202020204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803" y="1374560"/>
            <a:ext cx="8538692" cy="76008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dirty="0">
                <a:solidFill>
                  <a:schemeClr val="tx1"/>
                </a:solidFill>
                <a:latin typeface="Arial Cyr" panose="020B0604020202020204" pitchFamily="34" charset="-52"/>
                <a:cs typeface="Arial" panose="020B0604020202020204" pitchFamily="34" charset="0"/>
              </a:rPr>
              <a:t>1.</a:t>
            </a:r>
            <a:r>
              <a:rPr lang="ru-RU" sz="2400" b="1" dirty="0">
                <a:latin typeface="Arial Cyr" panose="020B0604020202020204" pitchFamily="34" charset="-52"/>
              </a:rPr>
              <a:t> </a:t>
            </a:r>
            <a:r>
              <a:rPr lang="ru-RU" sz="2400" b="1" dirty="0">
                <a:solidFill>
                  <a:schemeClr val="tx1"/>
                </a:solidFill>
                <a:latin typeface="Arial Cyr" panose="020B0604020202020204" pitchFamily="34" charset="-52"/>
                <a:cs typeface="Arial" panose="020B0604020202020204" pitchFamily="34" charset="0"/>
              </a:rPr>
              <a:t>Совершенствование содержания и технологий образовательной деятельности.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26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7803" y="4651589"/>
            <a:ext cx="8538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Arial Cyr" panose="020B0604020202020204" pitchFamily="34" charset="-52"/>
              </a:rPr>
              <a:t>5</a:t>
            </a:r>
            <a:r>
              <a:rPr lang="ru-RU" sz="2400" b="1" dirty="0">
                <a:latin typeface="Arial Cyr" panose="020B0604020202020204" pitchFamily="34" charset="-52"/>
              </a:rPr>
              <a:t>. Развитие материально-технической базы университета</a:t>
            </a:r>
            <a:r>
              <a:rPr lang="ru-RU" sz="2400" b="1" dirty="0" smtClean="0">
                <a:latin typeface="Arial Cyr" panose="020B0604020202020204" pitchFamily="34" charset="-52"/>
              </a:rPr>
              <a:t>.</a:t>
            </a:r>
            <a:endParaRPr lang="ru-RU" sz="2400" b="1" dirty="0">
              <a:latin typeface="Arial Cyr" panose="020B0604020202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7802" y="2238137"/>
            <a:ext cx="8646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dirty="0">
                <a:latin typeface="Arial Cyr" panose="020B0604020202020204" pitchFamily="34" charset="-52"/>
              </a:rPr>
              <a:t>2. Интеграция университета в мировое образовательное, научное и культурное пространство.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7803" y="3172629"/>
            <a:ext cx="8538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dirty="0">
                <a:latin typeface="Arial Cyr" panose="020B0604020202020204" pitchFamily="34" charset="-52"/>
              </a:rPr>
              <a:t>3. Развитие современных информационных технологий.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7802" y="4083106"/>
            <a:ext cx="8538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dirty="0">
                <a:latin typeface="Arial Cyr" panose="020B0604020202020204" pitchFamily="34" charset="-52"/>
              </a:rPr>
              <a:t>4. Развитие кадрового потенциала университета.</a:t>
            </a:r>
          </a:p>
        </p:txBody>
      </p:sp>
    </p:spTree>
    <p:extLst>
      <p:ext uri="{BB962C8B-B14F-4D97-AF65-F5344CB8AC3E}">
        <p14:creationId xmlns:p14="http://schemas.microsoft.com/office/powerpoint/2010/main" val="371247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180362"/>
            <a:ext cx="8784976" cy="102125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257" tIns="25628" rIns="51257" bIns="25628">
            <a:spAutoFit/>
          </a:bodyPr>
          <a:lstStyle/>
          <a:p>
            <a:pPr algn="ctr" defTabSz="615950" fontAlgn="base">
              <a:spcAft>
                <a:spcPct val="0"/>
              </a:spcAft>
            </a:pPr>
            <a:r>
              <a:rPr lang="ru-RU" sz="3500" b="1" dirty="0">
                <a:solidFill>
                  <a:srgbClr val="FFFF00"/>
                </a:solidFill>
                <a:latin typeface="Arial Cyr" panose="020B0604020202020204" pitchFamily="34" charset="-52"/>
              </a:rPr>
              <a:t>Основные направления деятельности университета на 2017 год: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27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38230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b="1" dirty="0"/>
              <a:t>1) работа по совершенствованию образовательных технологий, развитие дистанционных интерактивных форм и методов обучения;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088970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b="1" dirty="0"/>
              <a:t>2) активизация взаимодействия с организациями – заказчиками кадров и формирование долгосрочных взаимовыгодных отношений;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795632"/>
            <a:ext cx="86026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b="1" dirty="0"/>
              <a:t>3) обеспечение свободного доступа обучающихся и педагогических кадров к международным образовательным и интеллектуальным ресурсам;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651329"/>
            <a:ext cx="8602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b="1" dirty="0"/>
              <a:t>4) расширение рынка образовательных услуг, академической мобильности обучающихся и педагогических кадров, их участие в международных образовательных, научно-исследовательских программах, профессиональных семинарах;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875914"/>
            <a:ext cx="8424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b="1" dirty="0"/>
              <a:t>5) проведение регулярных мониторингов качества 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50578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56688"/>
            <a:ext cx="8534772" cy="825037"/>
          </a:xfrm>
        </p:spPr>
        <p:txBody>
          <a:bodyPr/>
          <a:lstStyle/>
          <a:p>
            <a:pPr algn="ctr"/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28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4389"/>
            <a:ext cx="6555157" cy="4369668"/>
          </a:xfrm>
          <a:prstGeom prst="rect">
            <a:avLst/>
          </a:prstGeom>
          <a:noFill/>
          <a:ln w="15875" algn="ctr">
            <a:solidFill>
              <a:srgbClr val="FFFF99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586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996" y="193204"/>
            <a:ext cx="8856984" cy="110463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Arial Cyr" panose="020B0604020202020204" pitchFamily="34" charset="-52"/>
              </a:rPr>
              <a:t>П</a:t>
            </a:r>
            <a:r>
              <a:rPr lang="ru-RU" sz="32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>риоритет образовательной политики государства - повышение качества высшего образования </a:t>
            </a:r>
            <a:endParaRPr lang="ru-RU" sz="3200" b="1" dirty="0">
              <a:latin typeface="Arial Cyr" panose="020B0604020202020204" pitchFamily="34" charset="-52"/>
            </a:endParaRPr>
          </a:p>
        </p:txBody>
      </p:sp>
      <p:pic>
        <p:nvPicPr>
          <p:cNvPr id="4" name="Picture 2" descr="Картинки по запросу Качество услу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07434"/>
            <a:ext cx="2112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64161565"/>
              </p:ext>
            </p:extLst>
          </p:nvPr>
        </p:nvGraphicFramePr>
        <p:xfrm>
          <a:off x="395536" y="1705372"/>
          <a:ext cx="619268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3686" y="5048591"/>
            <a:ext cx="44718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rgbClr val="FFFF00"/>
                </a:solidFill>
              </a:rPr>
              <a:t>Содержание обучения</a:t>
            </a:r>
            <a:endParaRPr lang="ru-RU" sz="3000" b="1" dirty="0">
              <a:solidFill>
                <a:srgbClr val="FFFF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76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7A76C6-0910-4F52-BD91-15C01BF5D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C07A76C6-0910-4F52-BD91-15C01BF5D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C33933-365D-425E-AA94-66276A0B8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3CC33933-365D-425E-AA94-66276A0B8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9D2B66-AE1B-4F69-969D-ABA99DFC0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D59D2B66-AE1B-4F69-969D-ABA99DFC0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556093-48B4-4788-B35F-272401997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CA556093-48B4-4788-B35F-2724019971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E83EC1-B525-495E-9E13-A097B3546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67E83EC1-B525-495E-9E13-A097B3546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B907DA-60BA-491F-9792-9AE08A04B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59B907DA-60BA-491F-9792-9AE08A04B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9571DB-E5B0-479B-8D59-383A5834B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609571DB-E5B0-479B-8D59-383A5834B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2868"/>
            <a:ext cx="8568952" cy="585782"/>
          </a:xfrm>
        </p:spPr>
        <p:txBody>
          <a:bodyPr>
            <a:noAutofit/>
          </a:bodyPr>
          <a:lstStyle/>
          <a:p>
            <a:pPr algn="ctr"/>
            <a:r>
              <a:rPr lang="ru-RU" sz="4500" b="1" dirty="0" smtClean="0">
                <a:solidFill>
                  <a:srgbClr val="FFFF00"/>
                </a:solidFill>
                <a:latin typeface="Arial Cyr" panose="020B0604020202020204" pitchFamily="34" charset="-52"/>
              </a:rPr>
              <a:t>Кадровый потенциал ВГМУ</a:t>
            </a:r>
            <a:endParaRPr lang="ru-RU" sz="4500" b="1" dirty="0">
              <a:solidFill>
                <a:srgbClr val="FFFF00"/>
              </a:solidFill>
              <a:latin typeface="Arial Cyr" panose="020B0604020202020204" pitchFamily="34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240" y="5296959"/>
            <a:ext cx="2057400" cy="304271"/>
          </a:xfrm>
        </p:spPr>
        <p:txBody>
          <a:bodyPr/>
          <a:lstStyle/>
          <a:p>
            <a:fld id="{77718B01-7170-4293-B7B2-A9A20B0800AC}" type="slidenum">
              <a:rPr lang="ru-RU" altLang="ru-RU" smtClean="0"/>
              <a:pPr/>
              <a:t>4</a:t>
            </a:fld>
            <a:endParaRPr lang="ru-RU" altLang="ru-RU" dirty="0"/>
          </a:p>
        </p:txBody>
      </p:sp>
      <p:graphicFrame>
        <p:nvGraphicFramePr>
          <p:cNvPr id="6" name="Object 16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188268"/>
              </p:ext>
            </p:extLst>
          </p:nvPr>
        </p:nvGraphicFramePr>
        <p:xfrm>
          <a:off x="1115616" y="1259165"/>
          <a:ext cx="6554563" cy="4342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13924" y="905222"/>
            <a:ext cx="1271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 smtClean="0"/>
              <a:t>Профес</a:t>
            </a:r>
            <a:r>
              <a:rPr lang="ru-RU" sz="2000" b="1" dirty="0" smtClean="0"/>
              <a:t>-</a:t>
            </a:r>
          </a:p>
          <a:p>
            <a:pPr algn="ctr"/>
            <a:r>
              <a:rPr lang="ru-RU" sz="2000" b="1" dirty="0" smtClean="0"/>
              <a:t>сора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62965" y="1072511"/>
            <a:ext cx="1327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Доценты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35236" y="2899283"/>
            <a:ext cx="1304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Доктора </a:t>
            </a:r>
          </a:p>
          <a:p>
            <a:pPr algn="ctr"/>
            <a:r>
              <a:rPr lang="ru-RU" sz="2000" b="1" dirty="0" smtClean="0"/>
              <a:t>наук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66780" y="1020638"/>
            <a:ext cx="34228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>
                <a:latin typeface="Arial Cyr" panose="020B0604020202020204" pitchFamily="34" charset="-52"/>
              </a:rPr>
              <a:t>667 преподавателей</a:t>
            </a:r>
            <a:endParaRPr lang="ru-RU" sz="2500" dirty="0">
              <a:latin typeface="Arial Cyr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112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4271"/>
            <a:ext cx="7056784" cy="11046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Arial Cyr" panose="020B0604020202020204" pitchFamily="34" charset="-52"/>
              </a:rPr>
              <a:t>Государственные награды сотрудников университета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70844"/>
            <a:ext cx="8424936" cy="3626115"/>
          </a:xfrm>
        </p:spPr>
        <p:txBody>
          <a:bodyPr>
            <a:noAutofit/>
          </a:bodyPr>
          <a:lstStyle/>
          <a:p>
            <a:pPr marL="360363" indent="-360363">
              <a:buFont typeface="Wingdings" panose="05000000000000000000" pitchFamily="2" charset="2"/>
              <a:buChar char="§"/>
            </a:pPr>
            <a:r>
              <a:rPr lang="ru-RU" sz="23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>Почётные </a:t>
            </a:r>
            <a:r>
              <a:rPr lang="ru-RU" sz="2300" b="1" dirty="0">
                <a:solidFill>
                  <a:schemeClr val="tx1"/>
                </a:solidFill>
                <a:latin typeface="Arial Cyr" panose="020B0604020202020204" pitchFamily="34" charset="-52"/>
              </a:rPr>
              <a:t>звания «Заслуженный деятель науки БССР» </a:t>
            </a:r>
            <a:r>
              <a:rPr lang="ru-RU" sz="23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>и </a:t>
            </a:r>
            <a:r>
              <a:rPr lang="ru-RU" sz="2300" b="1" dirty="0">
                <a:solidFill>
                  <a:schemeClr val="tx1"/>
                </a:solidFill>
                <a:latin typeface="Arial Cyr" panose="020B0604020202020204" pitchFamily="34" charset="-52"/>
              </a:rPr>
              <a:t>«Заслуженный деятель науки РБ» присвоены </a:t>
            </a:r>
            <a:r>
              <a:rPr lang="ru-RU" sz="23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>6 </a:t>
            </a:r>
            <a:r>
              <a:rPr lang="ru-RU" sz="2300" b="1" dirty="0">
                <a:solidFill>
                  <a:schemeClr val="tx1"/>
                </a:solidFill>
                <a:latin typeface="Arial Cyr" panose="020B0604020202020204" pitchFamily="34" charset="-52"/>
              </a:rPr>
              <a:t>сотрудникам, </a:t>
            </a:r>
            <a:endParaRPr lang="ru-RU" sz="2300" b="1" dirty="0" smtClean="0">
              <a:solidFill>
                <a:schemeClr val="tx1"/>
              </a:solidFill>
              <a:latin typeface="Arial Cyr" panose="020B0604020202020204" pitchFamily="34" charset="-52"/>
            </a:endParaRP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ru-RU" sz="23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>орден </a:t>
            </a:r>
            <a:r>
              <a:rPr lang="ru-RU" sz="2300" b="1" dirty="0">
                <a:solidFill>
                  <a:schemeClr val="tx1"/>
                </a:solidFill>
                <a:latin typeface="Arial Cyr" panose="020B0604020202020204" pitchFamily="34" charset="-52"/>
              </a:rPr>
              <a:t>Знак Почёта – 1 </a:t>
            </a:r>
            <a:r>
              <a:rPr lang="ru-RU" sz="23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>сотрудника, 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ru-RU" sz="23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>медаль </a:t>
            </a:r>
            <a:r>
              <a:rPr lang="ru-RU" sz="2300" b="1" dirty="0" err="1">
                <a:solidFill>
                  <a:schemeClr val="tx1"/>
                </a:solidFill>
                <a:latin typeface="Arial Cyr" panose="020B0604020202020204" pitchFamily="34" charset="-52"/>
              </a:rPr>
              <a:t>Ф.Скорины</a:t>
            </a:r>
            <a:r>
              <a:rPr lang="ru-RU" sz="2300" b="1" dirty="0">
                <a:solidFill>
                  <a:schemeClr val="tx1"/>
                </a:solidFill>
                <a:latin typeface="Arial Cyr" panose="020B0604020202020204" pitchFamily="34" charset="-52"/>
              </a:rPr>
              <a:t> – </a:t>
            </a:r>
            <a:r>
              <a:rPr lang="ru-RU" sz="23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>4 сотрудника, 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ru-RU" sz="23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>медаль </a:t>
            </a:r>
            <a:r>
              <a:rPr lang="ru-RU" sz="2300" b="1" dirty="0">
                <a:solidFill>
                  <a:schemeClr val="tx1"/>
                </a:solidFill>
                <a:latin typeface="Arial Cyr" panose="020B0604020202020204" pitchFamily="34" charset="-52"/>
              </a:rPr>
              <a:t>«За трудовые заслуги» – </a:t>
            </a:r>
            <a:r>
              <a:rPr lang="ru-RU" sz="23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>3 сотрудника, 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ru-RU" sz="23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>Почётная грамота </a:t>
            </a:r>
            <a:r>
              <a:rPr lang="ru-RU" sz="2300" b="1" dirty="0">
                <a:solidFill>
                  <a:schemeClr val="tx1"/>
                </a:solidFill>
                <a:latin typeface="Arial Cyr" panose="020B0604020202020204" pitchFamily="34" charset="-52"/>
              </a:rPr>
              <a:t>Совета Министров Республики Беларусь – </a:t>
            </a:r>
            <a:r>
              <a:rPr lang="ru-RU" sz="23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>3 сотрудника, 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ru-RU" sz="23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>Почётная грамота </a:t>
            </a:r>
            <a:r>
              <a:rPr lang="ru-RU" sz="2300" b="1" dirty="0">
                <a:solidFill>
                  <a:schemeClr val="tx1"/>
                </a:solidFill>
                <a:latin typeface="Arial Cyr" panose="020B0604020202020204" pitchFamily="34" charset="-52"/>
              </a:rPr>
              <a:t>Национального собрания Республики Беларусь – 2 сотрудника университета.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300" b="1" dirty="0">
              <a:solidFill>
                <a:schemeClr val="tx1"/>
              </a:solidFill>
              <a:latin typeface="Arial Cyr" panose="020B0604020202020204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26" y="0"/>
            <a:ext cx="1568174" cy="156135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429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2555776" y="330468"/>
            <a:ext cx="6336704" cy="74625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noAutofit/>
          </a:bodyPr>
          <a:lstStyle/>
          <a:p>
            <a:pPr algn="ctr">
              <a:defRPr/>
            </a:pPr>
            <a:r>
              <a:rPr lang="ru-RU" alt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Витебский медицинский университет:</a:t>
            </a:r>
            <a:endParaRPr lang="ru-RU" altLang="ru-RU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Grp="1"/>
          </p:cNvSpPr>
          <p:nvPr>
            <p:ph idx="1"/>
          </p:nvPr>
        </p:nvSpPr>
        <p:spPr>
          <a:xfrm>
            <a:off x="4427984" y="1561356"/>
            <a:ext cx="4896544" cy="2573178"/>
          </a:xfrm>
        </p:spPr>
        <p:txBody>
          <a:bodyPr>
            <a:noAutofit/>
          </a:bodyPr>
          <a:lstStyle/>
          <a:p>
            <a:pPr marL="360363" indent="-360363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2400" b="1" dirty="0">
                <a:latin typeface="Arial Cyr" panose="020B0604020202020204" pitchFamily="34" charset="0"/>
                <a:cs typeface="Arial Cyr" panose="020B0604020202020204" pitchFamily="34" charset="0"/>
              </a:rPr>
              <a:t>7 факультетов, </a:t>
            </a:r>
            <a:endParaRPr lang="ru-RU" altLang="ru-RU" sz="2400" b="1" dirty="0" smtClean="0"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marL="360363" indent="-360363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24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64 </a:t>
            </a:r>
            <a:r>
              <a:rPr lang="ru-RU" altLang="ru-RU" sz="2400" b="1" dirty="0">
                <a:latin typeface="Arial Cyr" panose="020B0604020202020204" pitchFamily="34" charset="0"/>
                <a:cs typeface="Arial Cyr" panose="020B0604020202020204" pitchFamily="34" charset="0"/>
              </a:rPr>
              <a:t>кафедры </a:t>
            </a:r>
            <a:br>
              <a:rPr lang="ru-RU" altLang="ru-RU" sz="2400" b="1" dirty="0">
                <a:latin typeface="Arial Cyr" panose="020B0604020202020204" pitchFamily="34" charset="0"/>
                <a:cs typeface="Arial Cyr" panose="020B0604020202020204" pitchFamily="34" charset="0"/>
              </a:rPr>
            </a:br>
            <a:r>
              <a:rPr lang="ru-RU" altLang="ru-RU" sz="24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(</a:t>
            </a:r>
            <a:r>
              <a:rPr lang="ru-RU" altLang="ru-RU" sz="2400" b="1" dirty="0">
                <a:latin typeface="Arial Cyr" panose="020B0604020202020204" pitchFamily="34" charset="0"/>
                <a:cs typeface="Arial Cyr" panose="020B0604020202020204" pitchFamily="34" charset="0"/>
              </a:rPr>
              <a:t>из них </a:t>
            </a:r>
            <a:r>
              <a:rPr lang="ru-RU" altLang="ru-RU" sz="24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36 </a:t>
            </a:r>
            <a:r>
              <a:rPr lang="ru-RU" altLang="ru-RU" sz="2400" b="1" dirty="0">
                <a:latin typeface="Arial Cyr" panose="020B0604020202020204" pitchFamily="34" charset="0"/>
                <a:cs typeface="Arial Cyr" panose="020B0604020202020204" pitchFamily="34" charset="0"/>
              </a:rPr>
              <a:t>клинических), </a:t>
            </a:r>
            <a:endParaRPr lang="ru-RU" altLang="ru-RU" sz="2400" b="1" dirty="0" smtClean="0"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marL="360363" indent="-360363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24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более 7 </a:t>
            </a:r>
            <a:r>
              <a:rPr lang="ru-RU" altLang="ru-RU" sz="2400" b="1" dirty="0" err="1">
                <a:latin typeface="Arial Cyr" panose="020B0604020202020204" pitchFamily="34" charset="0"/>
                <a:cs typeface="Arial Cyr" panose="020B0604020202020204" pitchFamily="34" charset="0"/>
              </a:rPr>
              <a:t>тыс</a:t>
            </a:r>
            <a:r>
              <a:rPr lang="en-US" altLang="ru-RU" sz="2400" b="1" dirty="0">
                <a:latin typeface="Arial Cyr" panose="020B0604020202020204" pitchFamily="34" charset="0"/>
                <a:cs typeface="Arial Cyr" panose="020B0604020202020204" pitchFamily="34" charset="0"/>
              </a:rPr>
              <a:t>.</a:t>
            </a:r>
            <a:r>
              <a:rPr lang="ru-RU" altLang="ru-RU" sz="2400" b="1" dirty="0">
                <a:latin typeface="Arial Cyr" panose="020B0604020202020204" pitchFamily="34" charset="0"/>
                <a:cs typeface="Arial Cyr" panose="020B0604020202020204" pitchFamily="34" charset="0"/>
              </a:rPr>
              <a:t> студентов </a:t>
            </a:r>
            <a:r>
              <a:rPr lang="ru-RU" altLang="ru-RU" sz="24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/>
            </a:r>
            <a:br>
              <a:rPr lang="ru-RU" altLang="ru-RU" sz="24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</a:br>
            <a:r>
              <a:rPr lang="ru-RU" altLang="ru-RU" sz="24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и </a:t>
            </a:r>
            <a:r>
              <a:rPr lang="ru-RU" altLang="ru-RU" sz="2400" b="1" dirty="0">
                <a:latin typeface="Arial Cyr" panose="020B0604020202020204" pitchFamily="34" charset="0"/>
                <a:cs typeface="Arial Cyr" panose="020B0604020202020204" pitchFamily="34" charset="0"/>
              </a:rPr>
              <a:t>слушателей</a:t>
            </a:r>
            <a:r>
              <a:rPr lang="ru-RU" altLang="ru-RU" sz="24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.</a:t>
            </a:r>
            <a:endParaRPr lang="ru-RU" altLang="ru-RU" sz="24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6150" name="Picture 6" descr="IMG_33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7" y="263961"/>
            <a:ext cx="2159773" cy="1625528"/>
          </a:xfrm>
          <a:prstGeom prst="rect">
            <a:avLst/>
          </a:prstGeom>
          <a:noFill/>
          <a:ln w="15875" algn="ctr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IMG_33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5" y="2677176"/>
            <a:ext cx="2164837" cy="1628058"/>
          </a:xfrm>
          <a:prstGeom prst="rect">
            <a:avLst/>
          </a:prstGeom>
          <a:noFill/>
          <a:ln w="15875" algn="ctr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G_91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434" y="1441262"/>
            <a:ext cx="2177494" cy="1628058"/>
          </a:xfrm>
          <a:prstGeom prst="rect">
            <a:avLst/>
          </a:prstGeom>
          <a:noFill/>
          <a:ln w="15875" algn="ctr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IMG_32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097" y="3948673"/>
            <a:ext cx="2164837" cy="1628058"/>
          </a:xfrm>
          <a:prstGeom prst="rect">
            <a:avLst/>
          </a:prstGeom>
          <a:noFill/>
          <a:ln w="15875" algn="ctr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95437475"/>
              </p:ext>
            </p:extLst>
          </p:nvPr>
        </p:nvGraphicFramePr>
        <p:xfrm>
          <a:off x="35496" y="132141"/>
          <a:ext cx="9001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492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3205"/>
            <a:ext cx="7975798" cy="9361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Arial Cyr" panose="020B0604020202020204" pitchFamily="34" charset="-52"/>
              </a:rPr>
              <a:t>Практико-ориентированное обучение </a:t>
            </a:r>
            <a:endParaRPr lang="ru-RU" sz="4000" b="1" dirty="0">
              <a:solidFill>
                <a:srgbClr val="FFFF00"/>
              </a:solidFill>
              <a:latin typeface="Arial Cyr" panose="020B0604020202020204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18" y="3631413"/>
            <a:ext cx="2674561" cy="976106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>Курсы </a:t>
            </a:r>
            <a:r>
              <a:rPr lang="ru-RU" sz="1600" b="1" dirty="0">
                <a:solidFill>
                  <a:schemeClr val="tx1"/>
                </a:solidFill>
                <a:latin typeface="Arial Cyr" panose="020B0604020202020204" pitchFamily="34" charset="-52"/>
              </a:rPr>
              <a:t>УВО «Отработка практических навыков </a:t>
            </a:r>
            <a:r>
              <a:rPr lang="ru-RU" sz="16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>и </a:t>
            </a:r>
            <a:r>
              <a:rPr lang="ru-RU" sz="1600" b="1" dirty="0">
                <a:solidFill>
                  <a:schemeClr val="tx1"/>
                </a:solidFill>
                <a:latin typeface="Arial Cyr" panose="020B0604020202020204" pitchFamily="34" charset="-52"/>
              </a:rPr>
              <a:t>умений» начиная </a:t>
            </a:r>
            <a:r>
              <a:rPr lang="ru-RU" sz="16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>с </a:t>
            </a:r>
            <a:r>
              <a:rPr lang="ru-RU" sz="1600" b="1" dirty="0">
                <a:solidFill>
                  <a:schemeClr val="tx1"/>
                </a:solidFill>
                <a:latin typeface="Arial Cyr" panose="020B0604020202020204" pitchFamily="34" charset="-52"/>
              </a:rPr>
              <a:t>3 курса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1600" b="1" dirty="0">
              <a:solidFill>
                <a:schemeClr val="tx1"/>
              </a:solidFill>
              <a:latin typeface="Arial Cyr" panose="020B0604020202020204" pitchFamily="34" charset="-52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300807" y="4513684"/>
            <a:ext cx="2639345" cy="976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>Профилактическая стоматологическая программа «</a:t>
            </a:r>
            <a:r>
              <a:rPr lang="ru-RU" sz="1600" b="1" dirty="0">
                <a:solidFill>
                  <a:schemeClr val="tx1"/>
                </a:solidFill>
                <a:latin typeface="Arial Cyr" panose="020B0604020202020204" pitchFamily="34" charset="-52"/>
              </a:rPr>
              <a:t>Здоровую улыбку детям»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300192" y="3603858"/>
            <a:ext cx="2723888" cy="1773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>Занятия в </a:t>
            </a:r>
            <a:r>
              <a:rPr lang="ru-RU" sz="1600" b="1" dirty="0">
                <a:solidFill>
                  <a:schemeClr val="tx1"/>
                </a:solidFill>
                <a:latin typeface="Arial Cyr" panose="020B0604020202020204" pitchFamily="34" charset="-52"/>
              </a:rPr>
              <a:t>аптеке ВГМУ, аптеках, контрольно-аналитической лаборатории и аптечном складе Витебского РУП «Фармация»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98" y="2416665"/>
            <a:ext cx="3008358" cy="2000238"/>
          </a:xfrm>
          <a:prstGeom prst="rect">
            <a:avLst/>
          </a:prstGeom>
          <a:noFill/>
          <a:ln w="15875" algn="ctr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8" y="1375800"/>
            <a:ext cx="2775638" cy="2081729"/>
          </a:xfrm>
          <a:prstGeom prst="rect">
            <a:avLst/>
          </a:prstGeom>
          <a:noFill/>
          <a:ln w="15875" algn="ctr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8</a:t>
            </a:fld>
            <a:endParaRPr lang="ru-RU" altLang="ru-RU" dirty="0"/>
          </a:p>
        </p:txBody>
      </p:sp>
      <p:pic>
        <p:nvPicPr>
          <p:cNvPr id="11" name="Рисунок 4" descr="IMG_100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76" y="1304591"/>
            <a:ext cx="2819089" cy="2114510"/>
          </a:xfrm>
          <a:prstGeom prst="rect">
            <a:avLst/>
          </a:prstGeom>
          <a:noFill/>
          <a:ln w="1587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60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97356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 Cyr" panose="020B0604020202020204" pitchFamily="34" charset="-52"/>
              </a:rPr>
              <a:t>Инновационные технологии</a:t>
            </a:r>
            <a:endParaRPr lang="ru-RU" b="1" dirty="0">
              <a:solidFill>
                <a:srgbClr val="FFFF00"/>
              </a:solidFill>
              <a:latin typeface="Arial Cyr" panose="020B0604020202020204" pitchFamily="34" charset="-52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79512" y="1539874"/>
            <a:ext cx="7675350" cy="3626115"/>
          </a:xfrm>
        </p:spPr>
        <p:txBody>
          <a:bodyPr>
            <a:normAutofit lnSpcReduction="10000"/>
          </a:bodyPr>
          <a:lstStyle/>
          <a:p>
            <a:pPr marL="538163" indent="-538163">
              <a:buFont typeface="Wingdings" panose="05000000000000000000" pitchFamily="2" charset="2"/>
              <a:buChar char="v"/>
              <a:tabLst>
                <a:tab pos="538163" algn="l"/>
              </a:tabLst>
            </a:pPr>
            <a:r>
              <a:rPr lang="ru-RU" sz="2500" b="1" dirty="0">
                <a:solidFill>
                  <a:schemeClr val="tx1"/>
                </a:solidFill>
                <a:latin typeface="Arial Cyr" panose="020B0604020202020204" pitchFamily="34" charset="-52"/>
              </a:rPr>
              <a:t>мультимедийные презентации лекций и занятий, </a:t>
            </a:r>
            <a:endParaRPr lang="ru-RU" sz="2500" b="1" dirty="0" smtClean="0">
              <a:solidFill>
                <a:schemeClr val="tx1"/>
              </a:solidFill>
              <a:latin typeface="Arial Cyr" panose="020B0604020202020204" pitchFamily="34" charset="-52"/>
            </a:endParaRPr>
          </a:p>
          <a:p>
            <a:pPr marL="538163" indent="-538163">
              <a:buFont typeface="Wingdings" panose="05000000000000000000" pitchFamily="2" charset="2"/>
              <a:buChar char="v"/>
              <a:tabLst>
                <a:tab pos="538163" algn="l"/>
              </a:tabLst>
            </a:pPr>
            <a:r>
              <a:rPr lang="ru-RU" sz="25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>дистанционное </a:t>
            </a:r>
            <a:r>
              <a:rPr lang="ru-RU" sz="2500" b="1" dirty="0">
                <a:solidFill>
                  <a:schemeClr val="tx1"/>
                </a:solidFill>
                <a:latin typeface="Arial Cyr" panose="020B0604020202020204" pitchFamily="34" charset="-52"/>
              </a:rPr>
              <a:t>обучение</a:t>
            </a:r>
            <a:r>
              <a:rPr lang="ru-RU" sz="25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>,</a:t>
            </a:r>
          </a:p>
          <a:p>
            <a:pPr marL="538163" indent="-538163">
              <a:buFont typeface="Wingdings" panose="05000000000000000000" pitchFamily="2" charset="2"/>
              <a:buChar char="v"/>
              <a:tabLst>
                <a:tab pos="538163" algn="l"/>
              </a:tabLst>
            </a:pPr>
            <a:r>
              <a:rPr lang="ru-RU" sz="25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>виртуальные </a:t>
            </a:r>
            <a:r>
              <a:rPr lang="ru-RU" sz="2500" b="1" dirty="0">
                <a:solidFill>
                  <a:schemeClr val="tx1"/>
                </a:solidFill>
                <a:latin typeface="Arial Cyr" panose="020B0604020202020204" pitchFamily="34" charset="-52"/>
              </a:rPr>
              <a:t>практикумы, </a:t>
            </a:r>
            <a:endParaRPr lang="ru-RU" sz="2500" b="1" dirty="0" smtClean="0">
              <a:solidFill>
                <a:schemeClr val="tx1"/>
              </a:solidFill>
              <a:latin typeface="Arial Cyr" panose="020B0604020202020204" pitchFamily="34" charset="-52"/>
            </a:endParaRPr>
          </a:p>
          <a:p>
            <a:pPr marL="538163" indent="-538163">
              <a:buFont typeface="Wingdings" panose="05000000000000000000" pitchFamily="2" charset="2"/>
              <a:buChar char="v"/>
              <a:tabLst>
                <a:tab pos="538163" algn="l"/>
              </a:tabLst>
            </a:pPr>
            <a:r>
              <a:rPr lang="ru-RU" sz="25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>трехступенчатый </a:t>
            </a:r>
            <a:r>
              <a:rPr lang="ru-RU" sz="2500" b="1" dirty="0">
                <a:solidFill>
                  <a:schemeClr val="tx1"/>
                </a:solidFill>
                <a:latin typeface="Arial Cyr" panose="020B0604020202020204" pitchFamily="34" charset="-52"/>
              </a:rPr>
              <a:t>экзамен, </a:t>
            </a:r>
            <a:endParaRPr lang="ru-RU" sz="2500" b="1" dirty="0" smtClean="0">
              <a:solidFill>
                <a:schemeClr val="tx1"/>
              </a:solidFill>
              <a:latin typeface="Arial Cyr" panose="020B0604020202020204" pitchFamily="34" charset="-52"/>
            </a:endParaRPr>
          </a:p>
          <a:p>
            <a:pPr marL="538163" indent="-538163">
              <a:buFont typeface="Wingdings" panose="05000000000000000000" pitchFamily="2" charset="2"/>
              <a:buChar char="v"/>
              <a:tabLst>
                <a:tab pos="538163" algn="l"/>
              </a:tabLst>
            </a:pPr>
            <a:r>
              <a:rPr lang="ru-RU" sz="25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>рейтинговая </a:t>
            </a:r>
            <a:r>
              <a:rPr lang="ru-RU" sz="2500" b="1" dirty="0">
                <a:solidFill>
                  <a:schemeClr val="tx1"/>
                </a:solidFill>
                <a:latin typeface="Arial Cyr" panose="020B0604020202020204" pitchFamily="34" charset="-52"/>
              </a:rPr>
              <a:t>система оценки знаний, </a:t>
            </a:r>
            <a:endParaRPr lang="ru-RU" sz="2500" b="1" dirty="0" smtClean="0">
              <a:solidFill>
                <a:schemeClr val="tx1"/>
              </a:solidFill>
              <a:latin typeface="Arial Cyr" panose="020B0604020202020204" pitchFamily="34" charset="-52"/>
            </a:endParaRPr>
          </a:p>
          <a:p>
            <a:pPr marL="538163" indent="-538163">
              <a:buFont typeface="Wingdings" panose="05000000000000000000" pitchFamily="2" charset="2"/>
              <a:buChar char="v"/>
              <a:tabLst>
                <a:tab pos="538163" algn="l"/>
              </a:tabLst>
            </a:pPr>
            <a:r>
              <a:rPr lang="ru-RU" sz="25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>ситуационные </a:t>
            </a:r>
            <a:r>
              <a:rPr lang="ru-RU" sz="2500" b="1" dirty="0">
                <a:solidFill>
                  <a:schemeClr val="tx1"/>
                </a:solidFill>
                <a:latin typeface="Arial Cyr" panose="020B0604020202020204" pitchFamily="34" charset="-52"/>
              </a:rPr>
              <a:t>задачи, </a:t>
            </a:r>
            <a:endParaRPr lang="ru-RU" sz="2500" b="1" dirty="0" smtClean="0">
              <a:solidFill>
                <a:schemeClr val="tx1"/>
              </a:solidFill>
              <a:latin typeface="Arial Cyr" panose="020B0604020202020204" pitchFamily="34" charset="-52"/>
            </a:endParaRPr>
          </a:p>
          <a:p>
            <a:pPr marL="538163" indent="-538163">
              <a:buFont typeface="Wingdings" panose="05000000000000000000" pitchFamily="2" charset="2"/>
              <a:buChar char="v"/>
              <a:tabLst>
                <a:tab pos="538163" algn="l"/>
              </a:tabLst>
            </a:pPr>
            <a:r>
              <a:rPr lang="ru-RU" sz="25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>деловые </a:t>
            </a:r>
            <a:r>
              <a:rPr lang="ru-RU" sz="2500" b="1" dirty="0">
                <a:solidFill>
                  <a:schemeClr val="tx1"/>
                </a:solidFill>
                <a:latin typeface="Arial Cyr" panose="020B0604020202020204" pitchFamily="34" charset="-52"/>
              </a:rPr>
              <a:t>игры</a:t>
            </a:r>
            <a:r>
              <a:rPr lang="ru-RU" sz="25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>,</a:t>
            </a:r>
          </a:p>
          <a:p>
            <a:pPr marL="538163" indent="-538163">
              <a:buFont typeface="Wingdings" panose="05000000000000000000" pitchFamily="2" charset="2"/>
              <a:buChar char="v"/>
              <a:tabLst>
                <a:tab pos="538163" algn="l"/>
              </a:tabLst>
            </a:pPr>
            <a:r>
              <a:rPr lang="ru-RU" sz="2500" b="1" dirty="0" smtClean="0">
                <a:solidFill>
                  <a:schemeClr val="tx1"/>
                </a:solidFill>
                <a:latin typeface="Arial Cyr" panose="020B0604020202020204" pitchFamily="34" charset="-52"/>
              </a:rPr>
              <a:t>метод </a:t>
            </a:r>
            <a:r>
              <a:rPr lang="ru-RU" sz="2500" b="1" dirty="0">
                <a:solidFill>
                  <a:schemeClr val="tx1"/>
                </a:solidFill>
                <a:latin typeface="Arial Cyr" panose="020B0604020202020204" pitchFamily="34" charset="-52"/>
              </a:rPr>
              <a:t>портфолио и др.</a:t>
            </a:r>
          </a:p>
        </p:txBody>
      </p:sp>
      <p:pic>
        <p:nvPicPr>
          <p:cNvPr id="6" name="Picture 6" descr="Картинки по запросу автоматизация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01910"/>
            <a:ext cx="2892657" cy="310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B01-7170-4293-B7B2-A9A20B0800AC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13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3335</TotalTime>
  <Words>767</Words>
  <Application>Microsoft Office PowerPoint</Application>
  <PresentationFormat>Экран (16:10)</PresentationFormat>
  <Paragraphs>141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Arial</vt:lpstr>
      <vt:lpstr>Arial Cyr</vt:lpstr>
      <vt:lpstr>Calibri</vt:lpstr>
      <vt:lpstr>Calibri Light</vt:lpstr>
      <vt:lpstr>Corbel</vt:lpstr>
      <vt:lpstr>Times New Roman</vt:lpstr>
      <vt:lpstr>Wingdings</vt:lpstr>
      <vt:lpstr>Wingdings 2</vt:lpstr>
      <vt:lpstr>HDOfficeLightV0</vt:lpstr>
      <vt:lpstr>1_HDOfficeLightV0</vt:lpstr>
      <vt:lpstr>2_HDOfficeLightV0</vt:lpstr>
      <vt:lpstr>Глубина</vt:lpstr>
      <vt:lpstr>Презентация PowerPoint</vt:lpstr>
      <vt:lpstr>Презентация PowerPoint</vt:lpstr>
      <vt:lpstr>Приоритет образовательной политики государства - повышение качества высшего образования </vt:lpstr>
      <vt:lpstr>Кадровый потенциал ВГМУ</vt:lpstr>
      <vt:lpstr>Государственные награды сотрудников университета</vt:lpstr>
      <vt:lpstr>Витебский медицинский университет:</vt:lpstr>
      <vt:lpstr>Презентация PowerPoint</vt:lpstr>
      <vt:lpstr>Практико-ориентированное обучение </vt:lpstr>
      <vt:lpstr>Инновационные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дистанционного обучения</vt:lpstr>
      <vt:lpstr>Лаборатория инновационной педагогики</vt:lpstr>
      <vt:lpstr>Презентация PowerPoint</vt:lpstr>
      <vt:lpstr>Презентация PowerPoint</vt:lpstr>
      <vt:lpstr>Учебный центр практической подготовки  и симуляционного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Репозиторий открытого доступа (elib.vsmu.by)</vt:lpstr>
      <vt:lpstr>Народный факультет «Здоровьесбережение»</vt:lpstr>
      <vt:lpstr>Стратегические направления развития высшего образования</vt:lpstr>
      <vt:lpstr>Основные направления деятельности университета на 2017 год:</vt:lpstr>
      <vt:lpstr>Спасибо за внимание!</vt:lpstr>
    </vt:vector>
  </TitlesOfParts>
  <Company>UMIC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Фармацевтическое образование в Беларуси</dc:title>
  <dc:creator>INNA</dc:creator>
  <cp:lastModifiedBy>Пользователь Windows</cp:lastModifiedBy>
  <cp:revision>712</cp:revision>
  <cp:lastPrinted>2017-06-01T07:55:10Z</cp:lastPrinted>
  <dcterms:created xsi:type="dcterms:W3CDTF">2005-09-26T05:59:49Z</dcterms:created>
  <dcterms:modified xsi:type="dcterms:W3CDTF">2017-06-01T14:10:43Z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1293189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D6.2.12</vt:lpwstr>
  </property>
  <property fmtid="{D5CDD505-2E9C-101B-9397-08002B2CF9AE}" name="Version" pid="5">
    <vt:i4>8</vt:i4>
  </property>
</Properties>
</file>