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</p:sldMasterIdLst>
  <p:sldIdLst>
    <p:sldId id="256" r:id="rId2"/>
    <p:sldId id="257" r:id="rId3"/>
    <p:sldId id="270" r:id="rId4"/>
    <p:sldId id="259" r:id="rId5"/>
    <p:sldId id="269" r:id="rId6"/>
    <p:sldId id="260" r:id="rId7"/>
    <p:sldId id="273" r:id="rId8"/>
    <p:sldId id="274" r:id="rId9"/>
    <p:sldId id="262" r:id="rId10"/>
    <p:sldId id="275" r:id="rId11"/>
    <p:sldId id="265" r:id="rId12"/>
    <p:sldId id="266" r:id="rId13"/>
    <p:sldId id="267" r:id="rId14"/>
    <p:sldId id="268" r:id="rId15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-9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141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278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96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059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672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139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064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8594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4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11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1810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1B94534-DDFD-4A58-B38A-31066F654E5B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E65D4934-82E9-430B-ACB1-C690A09C4AB0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82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493262CF-60AA-4F1D-9687-7BB36F60E484}" type="datetime">
              <a:rPr lang="ru-RU" sz="9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27.02.2018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0534B7EB-166D-41EB-924D-AE002AA96401}" type="slidenum">
              <a:rPr lang="ru-RU" sz="2000" b="0" strike="noStrike" spc="-1" smtClean="0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92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527718" y="2683506"/>
            <a:ext cx="11770920" cy="19566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8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Международные</a:t>
            </a:r>
            <a:r>
              <a:rPr lang="en-US" sz="5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
ХИМИКО-ОЛИМПИЙСКИЕ ИГРЫ – </a:t>
            </a:r>
            <a:r>
              <a:rPr lang="en-US" sz="5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возможность</a:t>
            </a:r>
            <a:r>
              <a:rPr lang="en-US" sz="5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5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самореализации</a:t>
            </a:r>
            <a:r>
              <a:rPr lang="en-US" sz="5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5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студентов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6782043" y="5138856"/>
            <a:ext cx="5159235" cy="6527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Баран А.В., </a:t>
            </a:r>
            <a:endParaRPr lang="ru-RU" sz="2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</a:t>
            </a:r>
            <a:r>
              <a:rPr lang="ru-R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курса </a:t>
            </a:r>
            <a:endParaRPr lang="ru-RU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фармацевтического </a:t>
            </a:r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endParaRPr lang="ru-RU" sz="2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2018 </a:t>
            </a:r>
            <a:r>
              <a:rPr lang="ru-RU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8753760" y="5581800"/>
            <a:ext cx="12297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2707574" y="297967"/>
            <a:ext cx="9322130" cy="5225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7000"/>
              </a:lnSpc>
            </a:pP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Заключительный день Игр начался со спортивных состязаний. 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3" name="Рисунок 2"/>
          <p:cNvPicPr/>
          <p:nvPr/>
        </p:nvPicPr>
        <p:blipFill>
          <a:blip r:embed="rId2"/>
          <a:stretch/>
        </p:blipFill>
        <p:spPr>
          <a:xfrm>
            <a:off x="6159333" y="1038841"/>
            <a:ext cx="5462650" cy="3079934"/>
          </a:xfrm>
          <a:prstGeom prst="rect">
            <a:avLst/>
          </a:prstGeom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563300" y="916112"/>
            <a:ext cx="4892635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Организаторы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Игр подготовили разнообразные задания: </a:t>
            </a: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забежать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на скользкую деревянную горку, держась за канат; </a:t>
            </a: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проползти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через окоп в противогазах; </a:t>
            </a:r>
            <a:endParaRPr lang="ru-RU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выстрелить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по мишени из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винтовки и пр.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42658" y="459839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Одним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из самых сложных заданий был "куб", в который сначала нужно было забросить всех членов команды, а потом выбраться из него. Команда работала очень дружно и слаженно.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13" y="3037716"/>
            <a:ext cx="4660840" cy="312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04152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142504" y="95003"/>
            <a:ext cx="11899075" cy="1527704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ctr" lvl="0">
              <a:lnSpc>
                <a:spcPct val="107000"/>
              </a:lnSpc>
            </a:pP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</a:t>
            </a:r>
            <a:r>
              <a:rPr dirty="0" lang="ru-RU" spc="-1" sz="2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Самое долгожданное событие Игр – подведение итогов</a:t>
            </a:r>
          </a:p>
          <a:p>
            <a:pPr algn="just">
              <a:lnSpc>
                <a:spcPct val="107000"/>
              </a:lnSpc>
            </a:pP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Всего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победителями  ХОИ-VII стали пять команд. </a:t>
            </a:r>
            <a:endParaRPr b="0" dirty="0" lang="ru-RU" smtClean="0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algn="just" indent="-285750" lvl="1" marL="742950">
              <a:lnSpc>
                <a:spcPct val="107000"/>
              </a:lnSpc>
              <a:buFont charset="2" panose="05000000000000000000" pitchFamily="2" typeface="Wingdings"/>
              <a:buChar char="Ø"/>
            </a:pP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Третье место разделили 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команда «Розовый слоник» (Санкт-Петербург) и команда гостей из Пятигорска «Белка». </a:t>
            </a:r>
            <a:endParaRPr dirty="0" lang="ru-RU" smtClean="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Calibri"/>
            </a:endParaRPr>
          </a:p>
          <a:p>
            <a:pPr algn="just" indent="-285750" lvl="1" marL="742950">
              <a:lnSpc>
                <a:spcPct val="107000"/>
              </a:lnSpc>
              <a:buFont charset="2" panose="05000000000000000000" pitchFamily="2" typeface="Wingdings"/>
              <a:buChar char="Ø"/>
            </a:pP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На втором месте – команда </a:t>
            </a:r>
            <a:r>
              <a:rPr dirty="0" err="1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Firefox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» (Санкт-Петербург).</a:t>
            </a:r>
            <a:endParaRPr dirty="0"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7000"/>
              </a:lnSpc>
            </a:pPr>
            <a:endParaRPr dirty="0"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7000"/>
              </a:lnSpc>
            </a:pP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0" name="Рисунок 3"/>
          <p:cNvPicPr/>
          <p:nvPr/>
        </p:nvPicPr>
        <p:blipFill>
          <a:blip r:embed="rId2"/>
          <a:srcRect b="10"/>
          <a:stretch/>
        </p:blipFill>
        <p:spPr>
          <a:xfrm>
            <a:off x="855023" y="1729585"/>
            <a:ext cx="10675917" cy="501559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0" y="373297"/>
            <a:ext cx="11892923" cy="42235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marL="342900">
              <a:lnSpc>
                <a:spcPct val="107000"/>
              </a:lnSpc>
              <a:buFont charset="2" panose="05000000000000000000" pitchFamily="2" typeface="Wingdings"/>
              <a:buChar char="Ø"/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	Первое место досталось двум командам – нашей команде "Желток" и команде "Рассол" из Санкт-Петербурга.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8467480" y="1009403"/>
            <a:ext cx="3253465" cy="5023261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>
              <a:lnSpc>
                <a:spcPct val="107000"/>
              </a:lnSpc>
            </a:pP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В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момент объявления победителей в зале погас свет, организаторы включили видео "Витебск", с которым в прошлом году выступала команда ВГМУ. 	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Команда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из Республики Беларусь снова победила! ВГМУ 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– двукратный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чемпион Международных Химико-олимпийских игр! 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7000"/>
              </a:lnSpc>
            </a:pP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Когда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команда стояла на сцене, зал скандировал: "ВИТЕБСК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!".</a:t>
            </a:r>
          </a:p>
          <a:p>
            <a:pPr algn="just">
              <a:lnSpc>
                <a:spcPct val="107000"/>
              </a:lnSpc>
            </a:pP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Этот момент останется в памяти у каждого участника навсегда!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3" name="Рисунок 3"/>
          <p:cNvPicPr/>
          <p:nvPr/>
        </p:nvPicPr>
        <p:blipFill rotWithShape="1">
          <a:blip r:embed="rId2"/>
          <a:srcRect b="27"/>
          <a:stretch/>
        </p:blipFill>
        <p:spPr>
          <a:xfrm>
            <a:off x="178129" y="1235032"/>
            <a:ext cx="7908966" cy="465512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1258784" y="154378"/>
            <a:ext cx="11966129" cy="1163553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>
              <a:lnSpc>
                <a:spcPct val="100000"/>
              </a:lnSpc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Потом было много фотографий, поздравлений, рукопожатий и обмена контактами. 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CustomShape 2"/>
          <p:cNvSpPr/>
          <p:nvPr/>
        </p:nvSpPr>
        <p:spPr>
          <a:xfrm>
            <a:off x="348583" y="480949"/>
            <a:ext cx="3681350" cy="589610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/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На 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Химико-олимпийских играх мы приобрели много нового опыта, в очередной раз убедились, какие разносторонние знания и навыки даёт нам ВГМУ. </a:t>
            </a:r>
            <a:endParaRPr dirty="0" lang="ru-RU" smtClean="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/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Отправляя 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нас на химико-олимпийские игры,  университет дал нам отличную возможность профессионально-личностной самореализации. </a:t>
            </a:r>
            <a:endParaRPr dirty="0"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Всего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за 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несколько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дней мы проявили себя не только в области 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профессиональных компетенций по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фармакологии, организации 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и экономике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фармации, биотехнологии, органической и фармацевтической 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химии, </a:t>
            </a: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но и в области творчества, спорта и коммуникабельности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 нас появились друзья в Питере, Перми и Пятигорске.</a:t>
            </a:r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</a:p>
        </p:txBody>
      </p:sp>
      <p:pic>
        <p:nvPicPr>
          <p:cNvPr id="236" name="Рисунок 3"/>
          <p:cNvPicPr/>
          <p:nvPr/>
        </p:nvPicPr>
        <p:blipFill>
          <a:blip r:embed="rId2"/>
          <a:srcRect b="56"/>
          <a:stretch/>
        </p:blipFill>
        <p:spPr>
          <a:xfrm>
            <a:off x="4239491" y="914400"/>
            <a:ext cx="7790213" cy="534389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stomShape 1"/>
          <p:cNvSpPr/>
          <p:nvPr/>
        </p:nvSpPr>
        <p:spPr>
          <a:xfrm>
            <a:off x="3757680" y="227880"/>
            <a:ext cx="59342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Спасибо за внимание!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8" name="Рисунок 3"/>
          <p:cNvPicPr/>
          <p:nvPr/>
        </p:nvPicPr>
        <p:blipFill>
          <a:blip r:embed="rId2"/>
          <a:stretch/>
        </p:blipFill>
        <p:spPr>
          <a:xfrm>
            <a:off x="2889000" y="1285200"/>
            <a:ext cx="7671240" cy="4949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1069485" y="356723"/>
            <a:ext cx="10544760" cy="878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7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С 27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по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29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октября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в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городе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Зеленогорске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под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Санкт-Петербургом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проходили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VII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Международные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Химико-олимпийские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игры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(ХОИ),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организатором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которых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традиционно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является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Санкт-Петербургская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государственная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химико-фармацевтическая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академия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(СПХФА).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
	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00" name="TextShape 2"/>
          <p:cNvSpPr txBox="1"/>
          <p:nvPr/>
        </p:nvSpPr>
        <p:spPr>
          <a:xfrm>
            <a:off x="764275" y="3210259"/>
            <a:ext cx="3506266" cy="394158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  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	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Нашу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команду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представляли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10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студентов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2-5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курсов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фармацевтического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факультета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под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руководством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магистранта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кафедры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ru-RU" sz="20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О</a:t>
            </a:r>
            <a:r>
              <a:rPr lang="en-US" sz="20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рганизации</a:t>
            </a:r>
            <a:r>
              <a:rPr lang="en-US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и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экономики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фармации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с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курсом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ФПК и ПК,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Давидович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Елены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Игоревны</a:t>
            </a:r>
            <a:r>
              <a:rPr lang="en-US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.</a:t>
            </a:r>
            <a:endParaRPr lang="en-US" sz="20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just">
              <a:lnSpc>
                <a:spcPct val="10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
</a:t>
            </a:r>
            <a:endParaRPr lang="en-US" sz="1800" b="0" strike="noStrike" spc="-1" dirty="0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201" name="Рисунок 3"/>
          <p:cNvPicPr/>
          <p:nvPr/>
        </p:nvPicPr>
        <p:blipFill>
          <a:blip r:embed="rId2"/>
          <a:stretch/>
        </p:blipFill>
        <p:spPr>
          <a:xfrm>
            <a:off x="4639417" y="1665027"/>
            <a:ext cx="6974828" cy="4808198"/>
          </a:xfrm>
          <a:prstGeom prst="rect">
            <a:avLst/>
          </a:prstGeom>
          <a:ln>
            <a:noFill/>
          </a:ln>
        </p:spPr>
      </p:pic>
      <p:sp>
        <p:nvSpPr>
          <p:cNvPr id="202" name="CustomShape 3"/>
          <p:cNvSpPr/>
          <p:nvPr/>
        </p:nvSpPr>
        <p:spPr>
          <a:xfrm>
            <a:off x="900752" y="1801504"/>
            <a:ext cx="3369789" cy="11543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	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Calibri"/>
              </a:rPr>
              <a:t>Второй год подряд для участия в ХОИ организаторы приглашают команду ВГМУ. </a:t>
            </a:r>
            <a:endParaRPr lang="ru-R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79"/>
          <a:stretch/>
        </p:blipFill>
        <p:spPr>
          <a:xfrm>
            <a:off x="510639" y="1303336"/>
            <a:ext cx="11192653" cy="50143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639" y="201881"/>
            <a:ext cx="11275780" cy="1472540"/>
          </a:xfrm>
        </p:spPr>
        <p:txBody>
          <a:bodyPr>
            <a:normAutofit fontScale="90000"/>
          </a:bodyPr>
          <a:lstStyle/>
          <a:p>
            <a:pPr algn="just" lvl="0">
              <a:lnSpc>
                <a:spcPct val="100000"/>
              </a:lnSpc>
              <a:spcBef>
                <a:spcPts val="0"/>
              </a:spcBef>
            </a:pPr>
            <a:r>
              <a:rPr dirty="0" lang="ru-RU" smtClean="0" spc="-1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r>
              <a:rPr dirty="0" lang="ru-RU" smtClean="0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Всего </a:t>
            </a:r>
            <a:r>
              <a:rPr dirty="0" lang="ru-RU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 ХОИ-VII  участвовало 14 команд: 11 команд из СПХФА, по одной команде из Перми, Пятигорска и Витебска. </a:t>
            </a:r>
            <a:r>
              <a:rPr dirty="0" lang="ru-RU" smtClean="0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Нашей </a:t>
            </a:r>
            <a:r>
              <a:rPr dirty="0" lang="ru-RU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команде </a:t>
            </a:r>
            <a:r>
              <a:rPr dirty="0" lang="ru-RU" smtClean="0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 жеребьевке достался </a:t>
            </a:r>
            <a:r>
              <a:rPr dirty="0" lang="ru-RU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желтый цвет футболок. Исходя из этого мы должны были придумать название команды, девиз, нарисовать флаг</a:t>
            </a:r>
            <a:r>
              <a:rPr dirty="0" lang="ru-RU" smtClean="0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  <a:r>
              <a:rPr dirty="0" lang="ru-RU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dirty="0" lang="ru-RU" spc="-1" sz="22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xmlns="" val="388091457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519920" y="129240"/>
            <a:ext cx="9666000" cy="14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6" name="Рисунок 7"/>
          <p:cNvPicPr/>
          <p:nvPr/>
        </p:nvPicPr>
        <p:blipFill>
          <a:blip r:embed="rId2"/>
          <a:stretch/>
        </p:blipFill>
        <p:spPr>
          <a:xfrm>
            <a:off x="7687196" y="3669475"/>
            <a:ext cx="4164378" cy="3085636"/>
          </a:xfrm>
          <a:prstGeom prst="rect">
            <a:avLst/>
          </a:prstGeom>
          <a:ln>
            <a:noFill/>
          </a:ln>
        </p:spPr>
      </p:pic>
      <p:sp>
        <p:nvSpPr>
          <p:cNvPr id="207" name="CustomShape 2"/>
          <p:cNvSpPr/>
          <p:nvPr/>
        </p:nvSpPr>
        <p:spPr>
          <a:xfrm>
            <a:off x="490051" y="129240"/>
            <a:ext cx="11400312" cy="8787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Весь остаток вечера мы провели за подготовкой, только после двух часов ночи у нас было готово все: название – "Желток", сходу придуманный девиз – "Будь всегда вкрутую", нарисован флаг, отрепетирован номер для приветствия.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8" name="Рисунок 10"/>
          <p:cNvPicPr/>
          <p:nvPr/>
        </p:nvPicPr>
        <p:blipFill>
          <a:blip r:embed="rId3"/>
          <a:stretch/>
        </p:blipFill>
        <p:spPr>
          <a:xfrm>
            <a:off x="490051" y="1211282"/>
            <a:ext cx="7027030" cy="4916385"/>
          </a:xfrm>
          <a:prstGeom prst="rect">
            <a:avLst/>
          </a:prstGeom>
          <a:ln>
            <a:noFill/>
          </a:ln>
        </p:spPr>
      </p:pic>
      <p:sp>
        <p:nvSpPr>
          <p:cNvPr id="209" name="CustomShape 3"/>
          <p:cNvSpPr/>
          <p:nvPr/>
        </p:nvSpPr>
        <p:spPr>
          <a:xfrm>
            <a:off x="1652040" y="5966640"/>
            <a:ext cx="964908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" r="22"/>
          <a:stretch/>
        </p:blipFill>
        <p:spPr>
          <a:xfrm>
            <a:off x="2446318" y="1089665"/>
            <a:ext cx="7909260" cy="55995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3804" y="166255"/>
            <a:ext cx="8075220" cy="1077790"/>
          </a:xfrm>
        </p:spPr>
        <p:txBody>
          <a:bodyPr/>
          <a:lstStyle/>
          <a:p>
            <a:pPr algn="ctr"/>
            <a:r>
              <a:rPr b="0" dirty="0" lang="ru-RU" smtClean="0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charset="0" panose="02020603050405020304" pitchFamily="18" typeface="Times New Roman"/>
                <a:cs charset="0" panose="02020603050405020304" pitchFamily="18" typeface="Times New Roman"/>
              </a:rPr>
              <a:t>	Второй день начался с представления команд. Наша визитка о продуктах питания понравился всем – и членам жюри, и зрителям.</a:t>
            </a:r>
            <a:r>
              <a:rPr dirty="0" lang="ru-RU" spc="-1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charset="0" panose="02020603050405020304" pitchFamily="18" typeface="Times New Roman"/>
                <a:cs charset="0" panose="02020603050405020304" pitchFamily="18" typeface="Times New Roman"/>
              </a:rPr>
              <a:t/>
            </a:r>
            <a:br>
              <a:rPr dirty="0" lang="ru-RU" spc="-1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charset="0" panose="02020603050405020304" pitchFamily="18" typeface="Times New Roman"/>
                <a:cs charset="0" panose="02020603050405020304" pitchFamily="18" typeface="Times New Roman"/>
              </a:rPr>
            </a:br>
            <a:endParaRPr dirty="0" lang="ru-RU" sz="1800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872887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344383" y="46440"/>
            <a:ext cx="11590317" cy="89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7000"/>
              </a:lnSpc>
            </a:pPr>
            <a:r>
              <a:rPr lang="ru-RU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Далее 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фармацевтические компании-спонсоры предоставили возможность командам поучаствовать в различных конкурсах.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5411404" y="1117529"/>
            <a:ext cx="6278516" cy="18513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880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Биотехнологическая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компания </a:t>
            </a:r>
            <a:r>
              <a:rPr lang="ru-RU" sz="1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«BIOCAD»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выдала участникам карточки с механизмами химических реакций, которые необходимо было обыграть на сцене.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indent="288000" algn="just">
              <a:lnSpc>
                <a:spcPct val="107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этом конкурсе мы стали 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неоспоримыми победителями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, а нашу интерпретацию нуклеофильного присоединения разобрали на цитаты.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2" name="Рисунок 6"/>
          <p:cNvPicPr/>
          <p:nvPr/>
        </p:nvPicPr>
        <p:blipFill>
          <a:blip r:embed="rId2"/>
          <a:stretch/>
        </p:blipFill>
        <p:spPr>
          <a:xfrm>
            <a:off x="558270" y="939960"/>
            <a:ext cx="4639245" cy="2965984"/>
          </a:xfrm>
          <a:prstGeom prst="rect">
            <a:avLst/>
          </a:prstGeom>
          <a:ln>
            <a:noFill/>
          </a:ln>
        </p:spPr>
      </p:pic>
      <p:sp>
        <p:nvSpPr>
          <p:cNvPr id="213" name="CustomShape 3"/>
          <p:cNvSpPr/>
          <p:nvPr/>
        </p:nvSpPr>
        <p:spPr>
          <a:xfrm>
            <a:off x="344383" y="4018408"/>
            <a:ext cx="5067021" cy="26080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288000"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Следующим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было задание от компании </a:t>
            </a:r>
            <a:r>
              <a:rPr lang="ru-RU" sz="1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«</a:t>
            </a:r>
            <a:r>
              <a:rPr lang="ru-RU" sz="1800" b="1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Герофарм</a:t>
            </a:r>
            <a:r>
              <a:rPr lang="ru-RU" sz="1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»,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которая специализируется на производстве инсулина. В рамках этого конкурса необходимо было собрать модель молекулы инсулина из бумаги, придумать новый способ доставки инсулина в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организм, оформить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лекарственное средство к отпуску.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288000" algn="just"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этом конкурсе наша команда также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       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заняла 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первое </a:t>
            </a:r>
            <a:r>
              <a:rPr lang="ru-RU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место.</a:t>
            </a:r>
            <a:endParaRPr lang="ru-RU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4" name="Рисунок 8"/>
          <p:cNvPicPr/>
          <p:nvPr/>
        </p:nvPicPr>
        <p:blipFill>
          <a:blip r:embed="rId3"/>
          <a:stretch/>
        </p:blipFill>
        <p:spPr>
          <a:xfrm>
            <a:off x="5750952" y="2973380"/>
            <a:ext cx="5938968" cy="365305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1411560" y="46440"/>
            <a:ext cx="10278360" cy="72144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>
              <a:lnSpc>
                <a:spcPct val="107000"/>
              </a:lnSpc>
            </a:pPr>
            <a:r>
              <a:rPr b="0" dirty="0" lang="ru-RU" smtClean="0" spc="-1" strike="noStrike" sz="2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5594400" y="521990"/>
            <a:ext cx="6095520" cy="183168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 indent="-288000">
              <a:lnSpc>
                <a:spcPct val="107000"/>
              </a:lnSpc>
              <a:buFont charset="2" panose="05000000000000000000" pitchFamily="2" typeface="Wingdings"/>
              <a:buChar char="v"/>
            </a:pP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Аптечная сеть </a:t>
            </a:r>
            <a:r>
              <a:rPr b="1" dirty="0" i="1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"Петербургские аптеки" 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предложила задание «Аптека будущего в Вашем представлении». Нами было предложено автоматизировать процессы реализации лекарственных средств и других товаров из аптеки, особое внимание уделив лицам с ограниченными возможностями.</a:t>
            </a:r>
          </a:p>
        </p:txBody>
      </p:sp>
      <p:sp>
        <p:nvSpPr>
          <p:cNvPr id="213" name="CustomShape 3"/>
          <p:cNvSpPr/>
          <p:nvPr/>
        </p:nvSpPr>
        <p:spPr>
          <a:xfrm>
            <a:off x="505878" y="4852444"/>
            <a:ext cx="4026857" cy="260526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 indent="288000">
              <a:lnSpc>
                <a:spcPct val="100000"/>
              </a:lnSpc>
              <a:buFont charset="2" panose="05000000000000000000" pitchFamily="2" typeface="Wingdings"/>
              <a:buChar char="v"/>
            </a:pPr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Задание от компании </a:t>
            </a:r>
            <a:r>
              <a:rPr b="1" dirty="0" i="1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Невис</a:t>
            </a:r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 - определить лекарственное средство </a:t>
            </a:r>
            <a:r>
              <a:rPr dirty="0" lang="ru-RU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по органолептическим свойствам с завязанными </a:t>
            </a:r>
            <a:r>
              <a:rPr dirty="0" lang="ru-RU" smtClean="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глазами.</a:t>
            </a:r>
            <a:endParaRPr dirty="0"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r="-64"/>
          <a:stretch/>
        </p:blipFill>
        <p:spPr>
          <a:xfrm>
            <a:off x="505878" y="208384"/>
            <a:ext cx="4529260" cy="420360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r="-46"/>
          <a:stretch/>
        </p:blipFill>
        <p:spPr>
          <a:xfrm>
            <a:off x="5652532" y="2353670"/>
            <a:ext cx="6037388" cy="432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509128"/>
      </p:ext>
    </p:extLst>
  </p:cSld>
  <p:clrMapOvr>
    <a:masterClrMapping/>
  </p:clrMapOvr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1411560" y="46440"/>
            <a:ext cx="10278360" cy="72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7000"/>
              </a:lnSpc>
            </a:pPr>
            <a:r>
              <a:rPr lang="ru-RU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	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5792833" y="506623"/>
            <a:ext cx="6095520" cy="1831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880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Компания </a:t>
            </a:r>
            <a:r>
              <a:rPr lang="ru-RU" b="1" i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Фармпроект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 предложила определить термины, связанные с промышленным производством лекарственных средств, зашифрованные в известных фильмах. 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</p:txBody>
      </p:sp>
      <p:sp>
        <p:nvSpPr>
          <p:cNvPr id="213" name="CustomShape 3"/>
          <p:cNvSpPr/>
          <p:nvPr/>
        </p:nvSpPr>
        <p:spPr>
          <a:xfrm>
            <a:off x="492431" y="4381995"/>
            <a:ext cx="4694403" cy="29153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В рамках конкурса от компании </a:t>
            </a:r>
            <a:r>
              <a:rPr lang="ru-RU" b="1" i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Новартис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 необходимо было узнать песни, переведенные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по очереди на языки стран Евразийского экономического союза и снова на 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русский, </a:t>
            </a:r>
            <a:r>
              <a:rPr lang="ru-R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с которыми команда из ВГМУ отлично справилась.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2833" y="1978407"/>
            <a:ext cx="6347836" cy="42286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81" y="245366"/>
            <a:ext cx="5194905" cy="346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20768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88769" y="100150"/>
            <a:ext cx="10330448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ctr">
              <a:lnSpc>
                <a:spcPct val="107000"/>
              </a:lnSpc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Завершился конкурсный день игрой "Что? Где? Когда?". Вопросы были однозначно не из легких, однако наша команда выступила достойно.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9" name="Рисунок 2"/>
          <p:cNvPicPr/>
          <p:nvPr/>
        </p:nvPicPr>
        <p:blipFill>
          <a:blip cstate="print" r:embed="rId2"/>
          <a:srcRect b="8" r="-3"/>
          <a:stretch/>
        </p:blipFill>
        <p:spPr>
          <a:xfrm>
            <a:off x="6527815" y="2352413"/>
            <a:ext cx="5465721" cy="4347720"/>
          </a:xfrm>
          <a:prstGeom prst="rect">
            <a:avLst/>
          </a:prstGeom>
          <a:ln>
            <a:noFill/>
          </a:ln>
        </p:spPr>
      </p:pic>
      <p:pic>
        <p:nvPicPr>
          <p:cNvPr id="220" name="Рисунок 3"/>
          <p:cNvPicPr/>
          <p:nvPr/>
        </p:nvPicPr>
        <p:blipFill>
          <a:blip r:embed="rId3"/>
          <a:stretch/>
        </p:blipFill>
        <p:spPr>
          <a:xfrm>
            <a:off x="338849" y="934533"/>
            <a:ext cx="5829770" cy="4591164"/>
          </a:xfrm>
          <a:prstGeom prst="rect">
            <a:avLst/>
          </a:prstGeom>
          <a:ln>
            <a:noFill/>
          </a:ln>
        </p:spPr>
      </p:pic>
      <p:sp>
        <p:nvSpPr>
          <p:cNvPr id="221" name="CustomShape 2"/>
          <p:cNvSpPr/>
          <p:nvPr/>
        </p:nvSpPr>
        <p:spPr>
          <a:xfrm>
            <a:off x="1333440" y="5943600"/>
            <a:ext cx="1085832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/>
        </p:style>
        <p:txBody>
          <a:bodyPr bIns="45000" lIns="90000" rIns="90000" tIns="45000"/>
          <a:lstStyle/>
          <a:p>
            <a:pPr algn="just">
              <a:lnSpc>
                <a:spcPct val="100000"/>
              </a:lnSpc>
            </a:pPr>
            <a:r>
              <a:rPr b="0" dirty="0" lang="ru-RU" spc="-1" strike="noStrike" sz="18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	</a:t>
            </a:r>
            <a:endParaRPr b="0" dirty="0" lang="ru-RU" spc="-1" strike="noStrike" sz="18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</TotalTime>
  <Words>242</Words>
  <Application>Microsoft Office PowerPoint</Application>
  <PresentationFormat>Произвольный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  Всего в ХОИ-VII  участвовало 14 команд: 11 команд из СПХФА, по одной команде из Перми, Пятигорска и Витебска. Нашей команде на жеребьевке достался желтый цвет футболок. Исходя из этого мы должны были придумать название команды, девиз, нарисовать флаг. </vt:lpstr>
      <vt:lpstr>Слайд 4</vt:lpstr>
      <vt:lpstr> Второй день начался с представления команд. Наша визитка о продуктах питания понравился всем – и членам жюри, и зрителям.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 ХИМИКО-ОЛИМПИЙСКИЕ ИГРЫ</dc:title>
  <dc:creator>SASHA</dc:creator>
  <cp:lastModifiedBy>DNA7 X86</cp:lastModifiedBy>
  <cp:revision>97</cp:revision>
  <dcterms:created xsi:type="dcterms:W3CDTF">2016-10-24T17:59:40Z</dcterms:created>
  <dcterms:modified xsi:type="dcterms:W3CDTF">2018-02-27T08:08:30Z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AppVersion" pid="2">
    <vt:lpwstr>15.0000</vt:lpwstr>
  </property>
  <property fmtid="{D5CDD505-2E9C-101B-9397-08002B2CF9AE}" name="Company" pid="3">
    <vt:lpwstr>SPecialiST RePack</vt:lpwstr>
  </property>
  <property fmtid="{D5CDD505-2E9C-101B-9397-08002B2CF9AE}" name="HiddenSlides" pid="4">
    <vt:i4>0</vt:i4>
  </property>
  <property fmtid="{D5CDD505-2E9C-101B-9397-08002B2CF9AE}" name="HyperlinksChanged" pid="5">
    <vt:bool>false</vt:bool>
  </property>
  <property fmtid="{D5CDD505-2E9C-101B-9397-08002B2CF9AE}" name="LinksUpToDate" pid="6">
    <vt:bool>false</vt:bool>
  </property>
  <property fmtid="{D5CDD505-2E9C-101B-9397-08002B2CF9AE}" name="MMClips" pid="7">
    <vt:i4>0</vt:i4>
  </property>
  <property fmtid="{D5CDD505-2E9C-101B-9397-08002B2CF9AE}" name="NXPowerLiteLastOptimized" pid="8">
    <vt:lpwstr>703592</vt:lpwstr>
  </property>
  <property fmtid="{D5CDD505-2E9C-101B-9397-08002B2CF9AE}" name="NXPowerLiteSettings" pid="9">
    <vt:lpwstr>F7000400038000</vt:lpwstr>
  </property>
  <property fmtid="{D5CDD505-2E9C-101B-9397-08002B2CF9AE}" name="NXPowerLiteVersion" pid="10">
    <vt:lpwstr>D6.2.12</vt:lpwstr>
  </property>
  <property fmtid="{D5CDD505-2E9C-101B-9397-08002B2CF9AE}" name="Notes" pid="11">
    <vt:i4>0</vt:i4>
  </property>
  <property fmtid="{D5CDD505-2E9C-101B-9397-08002B2CF9AE}" name="PresentationFormat" pid="12">
    <vt:lpwstr>Широкоэкранный</vt:lpwstr>
  </property>
  <property fmtid="{D5CDD505-2E9C-101B-9397-08002B2CF9AE}" name="ScaleCrop" pid="13">
    <vt:bool>false</vt:bool>
  </property>
  <property fmtid="{D5CDD505-2E9C-101B-9397-08002B2CF9AE}" name="ShareDoc" pid="14">
    <vt:bool>false</vt:bool>
  </property>
  <property fmtid="{D5CDD505-2E9C-101B-9397-08002B2CF9AE}" name="Slides" pid="15">
    <vt:i4>13</vt:i4>
  </property>
</Properties>
</file>