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57" r:id="rId2"/>
    <p:sldId id="313" r:id="rId3"/>
    <p:sldId id="325" r:id="rId4"/>
    <p:sldId id="342" r:id="rId5"/>
    <p:sldId id="323" r:id="rId6"/>
    <p:sldId id="324" r:id="rId7"/>
    <p:sldId id="274" r:id="rId8"/>
    <p:sldId id="326" r:id="rId9"/>
    <p:sldId id="332" r:id="rId10"/>
    <p:sldId id="331" r:id="rId11"/>
    <p:sldId id="330" r:id="rId12"/>
    <p:sldId id="292" r:id="rId13"/>
    <p:sldId id="327" r:id="rId14"/>
    <p:sldId id="328" r:id="rId15"/>
    <p:sldId id="348" r:id="rId16"/>
    <p:sldId id="309" r:id="rId17"/>
    <p:sldId id="294" r:id="rId18"/>
    <p:sldId id="354" r:id="rId19"/>
    <p:sldId id="350" r:id="rId20"/>
    <p:sldId id="345" r:id="rId21"/>
    <p:sldId id="35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693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71DA32-C1D1-48F1-92A9-730CD05F23F5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EC336F-49FA-46B5-99FE-F76C896F1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8805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pPr>
              <a:defRPr/>
            </a:pPr>
            <a:fld id="{E658DB38-1683-4541-9C93-8FCCA0CD9300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94633-95D8-40F5-BD9E-B5A4BDA6B9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9A831-7A1C-4412-A563-7F07DEE71EB6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24B26-ABA0-4777-A9E1-88B41AD9B2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AAFF84-7D92-41CB-934E-07ECEFE3B4B3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47013-8C35-409B-8273-4B5B7AC8F0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6A4D8-B346-4105-8806-591309B6751C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FE87-1230-4357-8CC3-7103646D75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AF444B-CC75-49C0-A01D-F16B25FA017C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7F0FF-B694-46C4-AF4B-7A356D7E48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F1FCB-D7AB-4315-AAAF-8AA8D99C9ED3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3A6DA-AAE1-4563-A4EA-ED5311EFB3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D9249-447C-448D-A5F1-074442FA9FE0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6DF13-F9A3-4B01-A8EF-AB6617FE5C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156F7-2D67-4CAB-AC3A-7F5B61BB52E3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80A1F-03E2-408D-9633-542D1F7469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A51B8-0B2D-4326-9536-349523B2660E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DB9F3-AC4E-4D29-8F73-C155B63952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3FA93E-8E9D-4127-AF3D-E9A3EB66B413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D425E-F606-4044-86E9-4917F2A8B5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25DDED-2DE2-4B32-B08E-A61C01C94449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8D45B-C315-46E8-880E-F4AF20DBB2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D6CE591E-7C12-4079-893E-702837802E4B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ED05BE78-426A-4AB6-9E3B-3D315EBF23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7" Target="../media/image38.pn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7.jpeg" Type="http://schemas.openxmlformats.org/officeDocument/2006/relationships/image"/><Relationship Id="rId5" Target="../media/image36.jpeg" Type="http://schemas.openxmlformats.org/officeDocument/2006/relationships/image"/><Relationship Id="rId4" Target="../media/image35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7" Target="../media/image10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jpeg" Type="http://schemas.openxmlformats.org/officeDocument/2006/relationships/image"/><Relationship Id="rId5" Target="../media/image9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 ?><Relationships xmlns="http://schemas.openxmlformats.org/package/2006/relationships"><Relationship Id="rId3" Target="../media/image41.pn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4.jpeg" Type="http://schemas.openxmlformats.org/officeDocument/2006/relationships/image"/><Relationship Id="rId5" Target="../media/image43.png" Type="http://schemas.openxmlformats.org/officeDocument/2006/relationships/image"/><Relationship Id="rId4" Target="../media/image42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9" y="142852"/>
            <a:ext cx="9123091" cy="6858000"/>
          </a:xfrm>
          <a:prstGeom prst="rect">
            <a:avLst/>
          </a:prstGeom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28596" y="1000108"/>
            <a:ext cx="847726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Вас приветствует Витебский государственный медицинский </a:t>
            </a:r>
            <a:r>
              <a:rPr lang="ru-RU" sz="60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университет</a:t>
            </a:r>
            <a:endParaRPr lang="en-US" sz="6000" b="1" i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2018 </a:t>
            </a:r>
            <a:r>
              <a:rPr lang="ru-RU" sz="60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г.</a:t>
            </a:r>
            <a:endParaRPr lang="ru-RU" sz="6000" b="1" i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4" name="Picture 4" descr="imageе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329" y="1350424"/>
            <a:ext cx="8096111" cy="537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404664"/>
            <a:ext cx="6691255" cy="7168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0070C0"/>
                </a:solidFill>
              </a:rPr>
              <a:t>Видеоуроки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5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643314"/>
            <a:ext cx="4050656" cy="29848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3714752"/>
            <a:ext cx="3345837" cy="2907643"/>
          </a:xfrm>
          <a:prstGeom prst="rect">
            <a:avLst/>
          </a:prstGeom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0" y="836712"/>
            <a:ext cx="8702675" cy="530225"/>
          </a:xfrm>
          <a:prstGeom prst="rect">
            <a:avLst/>
          </a:prstGeom>
        </p:spPr>
        <p:txBody>
          <a:bodyPr/>
          <a:lstStyle>
            <a:lvl1pPr algn="l" eaLnBrk="1" hangingPunct="1" indent="-274320" latinLnBrk="0" marL="274320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ern="1200" kumimoji="0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1" hangingPunct="1" indent="-246888" latinLnBrk="0" marL="640080" rtl="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ern="1200" kumimoji="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1" hangingPunct="1" indent="-246888" latinLnBrk="0" marL="914400" rtl="0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ern="1200" kumimoji="0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1" hangingPunct="1" indent="-210312" latinLnBrk="0" marL="1188720" rtl="0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ern="1200"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1" hangingPunct="1" indent="-210312" latinLnBrk="0" marL="1463040" rtl="0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ern="1200"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eaLnBrk="1" hangingPunct="1" indent="-210312" latinLnBrk="0" marL="1737360" rtl="0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ern="1200" kumimoji="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eaLnBrk="1" hangingPunct="1" indent="-182880" latinLnBrk="0" marL="1920240" rtl="0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baseline="0" kern="1200" kumimoji="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eaLnBrk="1" hangingPunct="1" indent="-182880" latinLnBrk="0" marL="2194560" rtl="0">
              <a:spcBef>
                <a:spcPct val="20000"/>
              </a:spcBef>
              <a:buClr>
                <a:schemeClr val="tx2"/>
              </a:buClr>
              <a:buChar char="•"/>
              <a:defRPr kern="1200" kumimoji="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eaLnBrk="1" hangingPunct="1" indent="-182880" latinLnBrk="0" marL="2468880" rtl="0">
              <a:spcBef>
                <a:spcPct val="20000"/>
              </a:spcBef>
              <a:buClr>
                <a:schemeClr val="tx2"/>
              </a:buClr>
              <a:buFontTx/>
              <a:buChar char="•"/>
              <a:defRPr baseline="0" kern="1200" kumimoji="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altLang="ru-RU" b="1" dirty="0" lang="ru-RU" smtClean="0" sz="180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357166"/>
            <a:ext cx="6786610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b="1" dirty="0" lang="ru-RU" sz="3600">
                <a:solidFill>
                  <a:srgbClr val="0070C0"/>
                </a:solidFill>
              </a:rPr>
              <a:t>АУДИОУРОКИ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40"/>
          <a:stretch>
            <a:fillRect/>
          </a:stretch>
        </p:blipFill>
        <p:spPr>
          <a:xfrm>
            <a:off x="6143636" y="1643050"/>
            <a:ext cx="2469625" cy="1944747"/>
          </a:xfrm>
          <a:prstGeom prst="rect">
            <a:avLst/>
          </a:prstGeom>
        </p:spPr>
      </p:pic>
      <p:pic>
        <p:nvPicPr>
          <p:cNvPr descr="zdorovie_001.jpg"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1643050"/>
            <a:ext cx="2557474" cy="1989544"/>
          </a:xfrm>
          <a:prstGeom prst="rect">
            <a:avLst/>
          </a:prstGeom>
        </p:spPr>
      </p:pic>
      <p:pic>
        <p:nvPicPr>
          <p:cNvPr descr="Fotolia_53322684_Subscription_XXL-700x501.jpg"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1643050"/>
            <a:ext cx="2587612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78682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om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786058"/>
            <a:ext cx="4402859" cy="255365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03648" y="1565516"/>
            <a:ext cx="64008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Онлайн-тестирование </a:t>
            </a: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в системе </a:t>
            </a:r>
            <a:r>
              <a:rPr lang="en-US" b="1" dirty="0" err="1" smtClean="0">
                <a:solidFill>
                  <a:srgbClr val="FF0000"/>
                </a:solidFill>
                <a:latin typeface="Bookman Old Style" pitchFamily="18" charset="0"/>
              </a:rPr>
              <a:t>Moodle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2215535"/>
            <a:ext cx="3952888" cy="37337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приближено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ЦТ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включает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и проблемные вопросы ЦТ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выполняется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сети Интернет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содержит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презентацию с ответами и комментариями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даёт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две попытки прохождения теста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6976864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Учебно-методический центр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2214554"/>
            <a:ext cx="6400800" cy="3048001"/>
          </a:xfrm>
        </p:spPr>
        <p:txBody>
          <a:bodyPr>
            <a:no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88840"/>
            <a:ext cx="4357687" cy="9286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Белорусский язык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988840"/>
            <a:ext cx="3929062" cy="9286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Русский язык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143248"/>
            <a:ext cx="735811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Онлайн</a:t>
            </a:r>
            <a:r>
              <a:rPr lang="ru-RU" sz="2000" b="1" dirty="0" smtClean="0">
                <a:solidFill>
                  <a:schemeClr val="bg1"/>
                </a:solidFill>
              </a:rPr>
              <a:t> и </a:t>
            </a:r>
            <a:r>
              <a:rPr lang="ru-RU" sz="2000" b="1" dirty="0" err="1" smtClean="0">
                <a:solidFill>
                  <a:schemeClr val="bg1"/>
                </a:solidFill>
              </a:rPr>
              <a:t>офлайн-консультации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786190"/>
            <a:ext cx="735811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Тематическое репетиционное </a:t>
            </a:r>
            <a:r>
              <a:rPr lang="ru-RU" sz="2000" b="1" dirty="0" err="1" smtClean="0">
                <a:solidFill>
                  <a:schemeClr val="bg1"/>
                </a:solidFill>
              </a:rPr>
              <a:t>онлайн-тестирование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429132"/>
            <a:ext cx="735811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Тематическое консультирование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072074"/>
            <a:ext cx="735811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Семинары для учителей русского и белорусского языков 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8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emin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786322"/>
            <a:ext cx="2357454" cy="176809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500438"/>
            <a:ext cx="7129463" cy="51133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33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71480"/>
            <a:ext cx="735811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Выездные презентации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357298"/>
            <a:ext cx="735811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Профильное консультирование школьников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285992"/>
            <a:ext cx="735811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Тематическое консультирование выпускников школ по вопросам ЦТ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143248"/>
            <a:ext cx="735811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Профильное видео- и </a:t>
            </a:r>
            <a:r>
              <a:rPr lang="ru-RU" sz="2000" b="1" dirty="0" err="1" smtClean="0">
                <a:solidFill>
                  <a:schemeClr val="bg1"/>
                </a:solidFill>
              </a:rPr>
              <a:t>аудиоконсультирование</a:t>
            </a:r>
            <a:r>
              <a:rPr lang="ru-RU" sz="2000" b="1" dirty="0" smtClean="0">
                <a:solidFill>
                  <a:schemeClr val="bg1"/>
                </a:solidFill>
              </a:rPr>
              <a:t> школьников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071942"/>
            <a:ext cx="735811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Заочное путешествие в профессию</a:t>
            </a:r>
          </a:p>
        </p:txBody>
      </p:sp>
      <p:pic>
        <p:nvPicPr>
          <p:cNvPr id="9" name="Рисунок 8" descr="artage-io-thumb-4ca9eaae8ae9bc34b140a73c239f34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4500571"/>
            <a:ext cx="2619365" cy="2357429"/>
          </a:xfrm>
          <a:prstGeom prst="rect">
            <a:avLst/>
          </a:prstGeom>
        </p:spPr>
      </p:pic>
      <p:pic>
        <p:nvPicPr>
          <p:cNvPr id="11" name="Рисунок 10" descr="люди_семина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786322"/>
            <a:ext cx="2534217" cy="17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6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Bookman Old Style" pitchFamily="18" charset="0"/>
              </a:rPr>
              <a:t>Тестирование </a:t>
            </a:r>
            <a:r>
              <a:rPr lang="en-US" b="1" dirty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Bookman Old Style" pitchFamily="18" charset="0"/>
              </a:rPr>
              <a:t>на бланке ответов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988840"/>
            <a:ext cx="5106863" cy="4654848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rgbClr val="C000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приближено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к ЦТ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содержит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основные и проблемные вопросы ЦТ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выполняется 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в аудитории университета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включает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презентацию с ответами и комментариями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1988840"/>
            <a:ext cx="3768548" cy="465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6396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1714488"/>
            <a:ext cx="4068150" cy="4357718"/>
          </a:xfrm>
        </p:spPr>
      </p:pic>
      <p:sp>
        <p:nvSpPr>
          <p:cNvPr id="58372" name="WordArt 8"/>
          <p:cNvSpPr>
            <a:spLocks noChangeArrowheads="1" noChangeShapeType="1" noTextEdit="1"/>
          </p:cNvSpPr>
          <p:nvPr/>
        </p:nvSpPr>
        <p:spPr bwMode="auto">
          <a:xfrm>
            <a:off x="250825" y="274638"/>
            <a:ext cx="8435975" cy="1143000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wrap="none" numCol="1" fromWordArt="1">
            <a:prstTxWarp prst="textCanUp">
              <a:avLst>
                <a:gd name="adj" fmla="val 85713"/>
              </a:avLst>
            </a:prstTxWarp>
          </a:bodyPr>
          <a:lstStyle/>
          <a:p>
            <a:r>
              <a:rPr lang="ru-RU" sz="3600" kern="10" dirty="0">
                <a:ln>
                  <a:noFill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Приглашаем!</a:t>
            </a:r>
          </a:p>
        </p:txBody>
      </p:sp>
      <p:sp>
        <p:nvSpPr>
          <p:cNvPr id="58375" name="WordArt 9"/>
          <p:cNvSpPr>
            <a:spLocks noChangeArrowheads="1" noChangeShapeType="1" noTextEdit="1"/>
          </p:cNvSpPr>
          <p:nvPr/>
        </p:nvSpPr>
        <p:spPr bwMode="auto">
          <a:xfrm>
            <a:off x="250825" y="1484313"/>
            <a:ext cx="6892944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17 марта 2018 </a:t>
            </a:r>
            <a:r>
              <a:rPr lang="ru-RU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года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состоится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2529195"/>
            <a:ext cx="43142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2-ой этап</a:t>
            </a:r>
            <a:r>
              <a:rPr lang="ru-RU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тематического репетиционного тестирования по русскому и белорусскому языкам</a:t>
            </a:r>
            <a:endParaRPr lang="ru-RU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8"/>
          <p:cNvSpPr>
            <a:spLocks noChangeArrowheads="1" noChangeShapeType="1" noTextEdit="1"/>
          </p:cNvSpPr>
          <p:nvPr/>
        </p:nvSpPr>
        <p:spPr bwMode="auto">
          <a:xfrm>
            <a:off x="228599" y="152400"/>
            <a:ext cx="8591873" cy="723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Приглашаем!</a:t>
            </a:r>
          </a:p>
        </p:txBody>
      </p:sp>
      <p:sp>
        <p:nvSpPr>
          <p:cNvPr id="53251" name="WordArt 9"/>
          <p:cNvSpPr>
            <a:spLocks noChangeArrowheads="1" noChangeShapeType="1" noTextEdit="1"/>
          </p:cNvSpPr>
          <p:nvPr/>
        </p:nvSpPr>
        <p:spPr bwMode="auto">
          <a:xfrm>
            <a:off x="1475656" y="849956"/>
            <a:ext cx="6239616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24 марта 2018года</a:t>
            </a:r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состоится </a:t>
            </a:r>
          </a:p>
        </p:txBody>
      </p:sp>
      <p:sp>
        <p:nvSpPr>
          <p:cNvPr id="53252" name="WordArt 10"/>
          <p:cNvSpPr>
            <a:spLocks noChangeArrowheads="1" noChangeShapeType="1" noTextEdit="1"/>
          </p:cNvSpPr>
          <p:nvPr/>
        </p:nvSpPr>
        <p:spPr bwMode="auto">
          <a:xfrm>
            <a:off x="16257" y="3200400"/>
            <a:ext cx="42672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39942" name="WordArt 11"/>
          <p:cNvSpPr>
            <a:spLocks noChangeArrowheads="1" noChangeShapeType="1" noTextEdit="1"/>
          </p:cNvSpPr>
          <p:nvPr/>
        </p:nvSpPr>
        <p:spPr bwMode="auto">
          <a:xfrm>
            <a:off x="266700" y="3068960"/>
            <a:ext cx="3733799" cy="309634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7517" y="1844824"/>
            <a:ext cx="43487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200" b="1" u="sng" dirty="0" smtClean="0">
                <a:solidFill>
                  <a:srgbClr val="FF0000"/>
                </a:solidFill>
              </a:rPr>
              <a:t>2-ой </a:t>
            </a:r>
            <a:r>
              <a:rPr lang="be-BY" sz="3200" b="1" u="sng" dirty="0">
                <a:solidFill>
                  <a:srgbClr val="FF0000"/>
                </a:solidFill>
              </a:rPr>
              <a:t>этап</a:t>
            </a:r>
            <a:r>
              <a:rPr lang="ru-RU" sz="3200" b="1" u="sng" dirty="0">
                <a:solidFill>
                  <a:srgbClr val="FF0000"/>
                </a:solidFill>
              </a:rPr>
              <a:t> тематического репетиционного </a:t>
            </a:r>
            <a:r>
              <a:rPr lang="ru-RU" sz="3200" b="1" u="sng" dirty="0" smtClean="0">
                <a:solidFill>
                  <a:srgbClr val="0070C0"/>
                </a:solidFill>
              </a:rPr>
              <a:t>онлайн</a:t>
            </a:r>
            <a:r>
              <a:rPr lang="ru-RU" sz="3200" b="1" u="sng" dirty="0" smtClean="0">
                <a:solidFill>
                  <a:srgbClr val="FF0000"/>
                </a:solidFill>
              </a:rPr>
              <a:t>-тестирования </a:t>
            </a:r>
            <a:r>
              <a:rPr lang="ru-RU" sz="3200" b="1" u="sng" dirty="0">
                <a:solidFill>
                  <a:srgbClr val="FF0000"/>
                </a:solidFill>
              </a:rPr>
              <a:t>по русскому и белорусскому языкам</a:t>
            </a:r>
            <a:endParaRPr lang="ru-RU" sz="3200" dirty="0"/>
          </a:p>
        </p:txBody>
      </p:sp>
      <p:pic>
        <p:nvPicPr>
          <p:cNvPr id="8" name="Рисунок 7" descr="13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000240"/>
            <a:ext cx="4733134" cy="321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3"/>
            <a:ext cx="7128792" cy="5238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55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5911"/>
            <a:ext cx="7272808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Содержимое 3" descr="IMG_3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288120">
            <a:off x="6588224" y="3736463"/>
            <a:ext cx="1853952" cy="1390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P10203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08927" y="4941168"/>
            <a:ext cx="2555774" cy="191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87918">
            <a:off x="577209" y="3340826"/>
            <a:ext cx="1958066" cy="1468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9096" y="4221087"/>
            <a:ext cx="1760058" cy="1320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9943" y="5085998"/>
            <a:ext cx="2457333" cy="1627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62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9851" y="334412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Кафедра </a:t>
            </a:r>
            <a:endParaRPr lang="ru-RU" sz="4000" b="1" dirty="0">
              <a:solidFill>
                <a:srgbClr val="0070C0"/>
              </a:solidFill>
            </a:endParaRPr>
          </a:p>
          <a:p>
            <a:pPr algn="ctr"/>
            <a:r>
              <a:rPr lang="ru-RU" sz="4000" b="1" dirty="0">
                <a:solidFill>
                  <a:srgbClr val="0070C0"/>
                </a:solidFill>
              </a:rPr>
              <a:t>русского 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</a:rPr>
              <a:t>и белорусского 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</a:rPr>
              <a:t>языков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41349">
            <a:off x="798833" y="2063314"/>
            <a:ext cx="2454458" cy="155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554" y="3933056"/>
            <a:ext cx="1546989" cy="1787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1071546"/>
            <a:ext cx="7307982" cy="223224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Факультет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профориентации и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довузовской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 подготовки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6412">
            <a:off x="5765091" y="3183538"/>
            <a:ext cx="2974172" cy="2629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:\Фото занятия\IMG_19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8940">
            <a:off x="7316766" y="1965079"/>
            <a:ext cx="1809598" cy="151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2" descr="https://apf.mail.ru/cgi-bin/readmsg/20180222_120040.jpg?id=15192941790000000846%3B0%3B1&amp;x-email=mila_spirydonova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4" descr="imageе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028" y="7937"/>
            <a:ext cx="2365972" cy="148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4788">
            <a:off x="-23258" y="181042"/>
            <a:ext cx="2123723" cy="1590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949492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Слайд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00800" cy="4824535"/>
          </a:xfrm>
          <a:prstGeom prst="rect">
            <a:avLst/>
          </a:prstGeom>
          <a:noFill/>
          <a:ln w="28575" algn="ctr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295400"/>
            <a:ext cx="8388424" cy="685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Ждем вас в нашем университете </a:t>
            </a:r>
          </a:p>
        </p:txBody>
      </p:sp>
    </p:spTree>
    <p:extLst>
      <p:ext uri="{BB962C8B-B14F-4D97-AF65-F5344CB8AC3E}">
        <p14:creationId xmlns:p14="http://schemas.microsoft.com/office/powerpoint/2010/main" xmlns="" val="231608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564904"/>
            <a:ext cx="7632848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mtClean="0">
                <a:solidFill>
                  <a:srgbClr val="0070C0"/>
                </a:solidFill>
              </a:rPr>
              <a:t>Спасибо</a:t>
            </a:r>
            <a:r>
              <a:rPr lang="ru-RU" smtClean="0">
                <a:solidFill>
                  <a:srgbClr val="00B050"/>
                </a:solidFill>
              </a:rPr>
              <a:t> </a:t>
            </a:r>
            <a:r>
              <a:rPr lang="ru-RU" smtClean="0">
                <a:solidFill>
                  <a:srgbClr val="FF0000"/>
                </a:solidFill>
              </a:rPr>
              <a:t>за</a:t>
            </a:r>
            <a:r>
              <a:rPr lang="ru-RU" smtClean="0">
                <a:solidFill>
                  <a:srgbClr val="00B050"/>
                </a:solidFill>
              </a:rPr>
              <a:t> </a:t>
            </a:r>
            <a:r>
              <a:rPr lang="ru-RU" smtClean="0">
                <a:solidFill>
                  <a:srgbClr val="0070C0"/>
                </a:solidFill>
              </a:rPr>
              <a:t>внимание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151" y="4077072"/>
            <a:ext cx="2384905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20655575">
            <a:off x="972182" y="809240"/>
            <a:ext cx="1832687" cy="501483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r>
              <a:rPr lang="ru-RU" b="1" dirty="0" err="1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амонимы</a:t>
            </a:r>
            <a:r>
              <a:rPr lang="ru-RU" b="1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304943"/>
            <a:ext cx="2571151" cy="373799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ru-RU" b="1" dirty="0" smtClean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паронимы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1059981"/>
            <a:ext cx="1008112" cy="489925"/>
          </a:xfrm>
          <a:prstGeom prst="rect">
            <a:avLst/>
          </a:prstGeom>
        </p:spPr>
        <p:txBody>
          <a:bodyPr wrap="none">
            <a:prstTxWarp prst="textCircle">
              <a:avLst>
                <a:gd name="adj" fmla="val 13895027"/>
              </a:avLst>
            </a:prstTxWarp>
            <a:spAutoFit/>
          </a:bodyPr>
          <a:lstStyle/>
          <a:p>
            <a:r>
              <a:rPr lang="ru-RU" sz="2000" b="1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синонимы</a:t>
            </a:r>
            <a:r>
              <a:rPr lang="ru-RU" b="1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24126" y="1452526"/>
            <a:ext cx="2023138" cy="595548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20000"/>
                <a:gd name="adj2" fmla="val 675"/>
              </a:avLst>
            </a:prstTxWarp>
            <a:spAutoFit/>
          </a:bodyPr>
          <a:lstStyle/>
          <a:p>
            <a:r>
              <a:rPr lang="ru-RU" b="1" dirty="0" err="1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омоформы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863408"/>
            <a:ext cx="3570446" cy="369332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ru-RU" b="1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омографы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934057" y="1678742"/>
            <a:ext cx="279007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938020" algn="l"/>
              </a:tabLst>
            </a:pPr>
            <a:r>
              <a:rPr lang="ru-RU" b="1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омофоны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8146" y="4633642"/>
            <a:ext cx="1444127" cy="1107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ANd9GcTBFbDbtZYtEP1Tjgh9llBBRUEbzkv2iVJmip7lqV1f4U4-cFg9H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60433">
            <a:off x="3110541" y="3907587"/>
            <a:ext cx="2102618" cy="1459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70899"/>
            <a:ext cx="912659" cy="933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13359" y="1059981"/>
            <a:ext cx="2026793" cy="410882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938020" algn="l"/>
              </a:tabLst>
            </a:pPr>
            <a:r>
              <a:rPr lang="ru-RU" b="1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лексикография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56666" y="4077072"/>
            <a:ext cx="2759750" cy="369333"/>
          </a:xfrm>
          <a:prstGeom prst="rect">
            <a:avLst/>
          </a:prstGeom>
        </p:spPr>
        <p:txBody>
          <a:bodyPr wrap="square">
            <a:prstTxWarp prst="textSlantUp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660066"/>
                </a:solidFill>
                <a:latin typeface="Arial"/>
              </a:rPr>
              <a:t>ф</a:t>
            </a:r>
            <a:r>
              <a:rPr lang="ru-RU" b="1" dirty="0">
                <a:solidFill>
                  <a:srgbClr val="660066"/>
                </a:solidFill>
                <a:latin typeface="Arial"/>
              </a:rPr>
              <a:t>разеология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-</a:t>
            </a:r>
            <a:endParaRPr lang="ru-RU" dirty="0"/>
          </a:p>
        </p:txBody>
      </p:sp>
      <p:pic>
        <p:nvPicPr>
          <p:cNvPr id="20" name="Picture 5" descr="&amp;Fcy;&amp;rcy;&amp;acy;&amp;zcy;&amp;iecy;&amp;ocy;&amp;lcy;&amp;ocy;&amp;gcy;&amp;icy;&amp;zcy;&amp;mcy;&amp;y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2491" y="4633642"/>
            <a:ext cx="595312" cy="595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03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196752"/>
            <a:ext cx="698477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254" y="16224"/>
            <a:ext cx="6286544" cy="10715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Преподавательский состав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imageе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4" y="16224"/>
            <a:ext cx="1482874" cy="88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3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1560" y="1052736"/>
            <a:ext cx="3744416" cy="4896544"/>
          </a:xfrm>
        </p:spPr>
        <p:txBody>
          <a:bodyPr>
            <a:normAutofit lnSpcReduction="10000"/>
          </a:bodyPr>
          <a:lstStyle/>
          <a:p>
            <a:pPr indent="0" algn="ctr" fontAlgn="t">
              <a:spcBef>
                <a:spcPts val="0"/>
              </a:spcBef>
              <a:buNone/>
              <a:tabLst>
                <a:tab pos="540385" algn="l"/>
                <a:tab pos="900430" algn="l"/>
              </a:tabLst>
            </a:pPr>
            <a:r>
              <a:rPr lang="ru-RU" b="1" dirty="0">
                <a:solidFill>
                  <a:srgbClr val="00B050"/>
                </a:solidFill>
                <a:latin typeface="Times New Roman"/>
              </a:rPr>
              <a:t>Словообразовательные морфемы</a:t>
            </a:r>
            <a:endParaRPr lang="ru-RU" b="1" dirty="0">
              <a:solidFill>
                <a:srgbClr val="00B050"/>
              </a:solidFill>
              <a:latin typeface="Arial"/>
            </a:endParaRPr>
          </a:p>
          <a:p>
            <a:pPr indent="0" fontAlgn="t">
              <a:spcBef>
                <a:spcPts val="0"/>
              </a:spcBef>
              <a:buNone/>
              <a:tabLst>
                <a:tab pos="540385" algn="l"/>
                <a:tab pos="90043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1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. Приставка: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про-считать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sym typeface="Symbol"/>
              </a:rPr>
              <a:t>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 считать, на-копить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sym typeface="Symbol"/>
              </a:rPr>
              <a:t>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 копить</a:t>
            </a:r>
            <a:endParaRPr lang="ru-RU" dirty="0">
              <a:latin typeface="Arial"/>
            </a:endParaRPr>
          </a:p>
          <a:p>
            <a:pPr indent="0" fontAlgn="t">
              <a:spcBef>
                <a:spcPts val="0"/>
              </a:spcBef>
              <a:buNone/>
              <a:tabLst>
                <a:tab pos="540385" algn="l"/>
                <a:tab pos="90043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2. Суффикс: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кофт-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очк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-а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sym typeface="Symbol"/>
              </a:rPr>
              <a:t>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 кофта, трав-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ян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-ой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sym typeface="Symbol"/>
              </a:rPr>
              <a:t>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 трава, 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курточ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-к-а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sym typeface="Symbol"/>
              </a:rPr>
              <a:t>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куртк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-а, 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трост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очк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-а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sym typeface="Symbol"/>
              </a:rPr>
              <a:t>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 трость, 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кост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очк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-а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sym typeface="Symbol"/>
              </a:rPr>
              <a:t>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 кость, кист-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очк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-а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sym typeface="Symbol"/>
              </a:rPr>
              <a:t>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 кисть</a:t>
            </a:r>
            <a:endParaRPr lang="ru-RU" dirty="0">
              <a:latin typeface="Arial"/>
            </a:endParaRPr>
          </a:p>
          <a:p>
            <a:pPr indent="0" fontAlgn="t">
              <a:spcBef>
                <a:spcPts val="0"/>
              </a:spcBef>
              <a:buNone/>
              <a:tabLst>
                <a:tab pos="540385" algn="l"/>
                <a:tab pos="90043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3. Соединительная морфема: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каш</a:t>
            </a:r>
            <a:r>
              <a:rPr lang="ru-RU" i="1" u="sng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вар, ст</a:t>
            </a:r>
            <a:r>
              <a:rPr lang="ru-RU" i="1" u="sng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летие, свет</a:t>
            </a:r>
            <a:r>
              <a:rPr lang="ru-RU" i="1" u="sng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фор</a:t>
            </a:r>
            <a:endParaRPr lang="ru-RU" dirty="0">
              <a:latin typeface="Arial"/>
            </a:endParaRPr>
          </a:p>
          <a:p>
            <a:pPr indent="0" fontAlgn="t">
              <a:spcBef>
                <a:spcPts val="0"/>
              </a:spcBef>
              <a:buNone/>
              <a:tabLst>
                <a:tab pos="540385" algn="l"/>
                <a:tab pos="90043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4. Постфикс: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улыбать-ся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, кто-то, как-либо, что-нибудь</a:t>
            </a:r>
            <a:endParaRPr lang="ru-RU" dirty="0">
              <a:latin typeface="Arial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764704"/>
            <a:ext cx="6400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499992" y="908720"/>
            <a:ext cx="3960440" cy="4968552"/>
          </a:xfrm>
        </p:spPr>
        <p:txBody>
          <a:bodyPr>
            <a:normAutofit fontScale="85000" lnSpcReduction="20000"/>
          </a:bodyPr>
          <a:lstStyle/>
          <a:p>
            <a:pPr indent="0" algn="ctr" fontAlgn="t">
              <a:spcBef>
                <a:spcPts val="0"/>
              </a:spcBef>
              <a:buNone/>
              <a:tabLst>
                <a:tab pos="540385" algn="l"/>
                <a:tab pos="900430" algn="l"/>
              </a:tabLst>
            </a:pP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</a:rPr>
              <a:t>Формообразующие морфемы</a:t>
            </a:r>
            <a:endParaRPr lang="ru-RU" b="1" dirty="0">
              <a:solidFill>
                <a:srgbClr val="00B050"/>
              </a:solidFill>
              <a:latin typeface="Arial"/>
            </a:endParaRPr>
          </a:p>
          <a:p>
            <a:pPr indent="0" fontAlgn="t">
              <a:spcBef>
                <a:spcPts val="0"/>
              </a:spcBef>
              <a:buNone/>
              <a:tabLst>
                <a:tab pos="540385" algn="l"/>
                <a:tab pos="900430" algn="l"/>
              </a:tabLst>
            </a:pPr>
            <a:r>
              <a:rPr lang="ru-RU" sz="1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Они </a:t>
            </a:r>
            <a:r>
              <a:rPr lang="ru-RU" sz="14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не включаются в основу</a:t>
            </a:r>
            <a:endParaRPr lang="ru-RU" b="1" u="sng" dirty="0">
              <a:solidFill>
                <a:srgbClr val="FF0000"/>
              </a:solidFill>
              <a:latin typeface="Arial"/>
            </a:endParaRPr>
          </a:p>
          <a:p>
            <a:pPr indent="0" fontAlgn="t">
              <a:spcBef>
                <a:spcPts val="0"/>
              </a:spcBef>
              <a:buNone/>
              <a:tabLst>
                <a:tab pos="540385" algn="l"/>
                <a:tab pos="90043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1. Окончания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земля – землей, зимний – зимнему</a:t>
            </a:r>
            <a:endParaRPr lang="ru-RU" dirty="0">
              <a:latin typeface="Arial"/>
            </a:endParaRPr>
          </a:p>
          <a:p>
            <a:pPr indent="0" fontAlgn="t">
              <a:spcBef>
                <a:spcPts val="0"/>
              </a:spcBef>
              <a:buNone/>
              <a:tabLst>
                <a:tab pos="540385" algn="l"/>
                <a:tab pos="90043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2. Суффиксы инфинитива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ru-RU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ть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, -</a:t>
            </a:r>
            <a:r>
              <a:rPr lang="ru-RU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ти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, -</a:t>
            </a:r>
            <a:r>
              <a:rPr lang="ru-RU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чь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чита-ть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бере-чь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, нес-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ти</a:t>
            </a:r>
            <a:endParaRPr lang="ru-RU" dirty="0">
              <a:latin typeface="Arial"/>
            </a:endParaRPr>
          </a:p>
          <a:p>
            <a:pPr indent="0" fontAlgn="t">
              <a:spcBef>
                <a:spcPts val="0"/>
              </a:spcBef>
              <a:buNone/>
              <a:tabLst>
                <a:tab pos="540385" algn="l"/>
                <a:tab pos="90043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3. Суффикс прошедшего времени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sym typeface="Symbol"/>
              </a:rPr>
              <a:t>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, -л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прише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-л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sym typeface="Symbol"/>
              </a:rPr>
              <a:t>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, смог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sym typeface="Symbol"/>
              </a:rPr>
              <a:t></a:t>
            </a:r>
            <a:endParaRPr lang="ru-RU" dirty="0">
              <a:latin typeface="Arial"/>
            </a:endParaRPr>
          </a:p>
          <a:p>
            <a:pPr indent="0" fontAlgn="t">
              <a:spcBef>
                <a:spcPts val="0"/>
              </a:spcBef>
              <a:buNone/>
              <a:tabLst>
                <a:tab pos="540385" algn="l"/>
                <a:tab pos="90043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4. Все суффиксы причастий и деепричастий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игра-я, игра-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вш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ий</a:t>
            </a:r>
            <a:endParaRPr lang="ru-RU" dirty="0">
              <a:latin typeface="Arial"/>
            </a:endParaRPr>
          </a:p>
          <a:p>
            <a:pPr indent="0" fontAlgn="t">
              <a:spcBef>
                <a:spcPts val="0"/>
              </a:spcBef>
              <a:buNone/>
              <a:tabLst>
                <a:tab pos="540385" algn="l"/>
                <a:tab pos="90043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5. Суффиксы сравнительной и превосходной степеней прилагательных и наречий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красиве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-ее, красив-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ейш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ий</a:t>
            </a:r>
            <a:endParaRPr lang="ru-RU" dirty="0">
              <a:latin typeface="Arial"/>
            </a:endParaRPr>
          </a:p>
          <a:p>
            <a:pPr indent="0" fontAlgn="t">
              <a:spcBef>
                <a:spcPts val="0"/>
              </a:spcBef>
              <a:buNone/>
              <a:tabLst>
                <a:tab pos="540385" algn="l"/>
                <a:tab pos="90043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</a:p>
          <a:p>
            <a:pPr indent="0" fontAlgn="t">
              <a:spcBef>
                <a:spcPts val="0"/>
              </a:spcBef>
              <a:buNone/>
              <a:tabLst>
                <a:tab pos="540385" algn="l"/>
                <a:tab pos="90043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6. Постфикс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–те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повелительного наклонения глагола: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прикаж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-и-те</a:t>
            </a:r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1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6400800" cy="6858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Дневное отделение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4475" y="2750013"/>
            <a:ext cx="6400800" cy="3048001"/>
          </a:xfrm>
        </p:spPr>
        <p:txBody>
          <a:bodyPr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1785938"/>
            <a:ext cx="4357687" cy="9286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Белорусский язык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2063" y="1785938"/>
            <a:ext cx="3929062" cy="9286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Русский язык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8334308"/>
              </p:ext>
            </p:extLst>
          </p:nvPr>
        </p:nvGraphicFramePr>
        <p:xfrm>
          <a:off x="971600" y="2857497"/>
          <a:ext cx="6957986" cy="3522736"/>
        </p:xfrm>
        <a:graphic>
          <a:graphicData uri="http://schemas.openxmlformats.org/drawingml/2006/table">
            <a:tbl>
              <a:tblPr/>
              <a:tblGrid>
                <a:gridCol w="6957986"/>
              </a:tblGrid>
              <a:tr h="3522736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систематическая ежедневная подготовка к ЦТ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практикумы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обучающие тренажёры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контрольные тренажёры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тематические тесты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контрольные тесты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репетиционное тестирование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on-line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тестирование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on-line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и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off-line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консультации</a:t>
                      </a:r>
                    </a:p>
                    <a:p>
                      <a:pPr algn="just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studen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00438"/>
            <a:ext cx="251363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71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5000636"/>
            <a:ext cx="2536017" cy="169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365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326" y="3786190"/>
            <a:ext cx="8442674" cy="352839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52"/>
            <a:ext cx="4357687" cy="9286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Белорусский язык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929190" y="142852"/>
            <a:ext cx="4032448" cy="9286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Русский язык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142984"/>
            <a:ext cx="6858048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ВЕЧЕРНЕЕ ОТДЕЛЕНИЕ (9-ЫЙ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., 10-ЫЙ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2132856"/>
            <a:ext cx="6858048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ЗАОЧНОЕ ОТДЕЛЕНИЕ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3143248"/>
            <a:ext cx="6858048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ИНДИВИДУАЛЬНОЕ ОБУЧЕНИЕ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4143380"/>
            <a:ext cx="6858048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ДИСТАНЦИОННОЕ ОБУЧЕНИЕ (СИСТЕМА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MOODLE)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5072074"/>
            <a:ext cx="6858048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ТЕМАТИЧЕСКОЕ РЕПЕТИЦИОННОЕ ТЕСТИРОВАНИЕ (НА БЛАНКАХ, ОНЛАЙН)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6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21510"/>
            <a:ext cx="7901014" cy="621510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/>
              </a:rPr>
              <a:t>Moodle</a:t>
            </a:r>
            <a:r>
              <a:rPr lang="en-US" sz="3600" dirty="0" smtClean="0">
                <a:solidFill>
                  <a:srgbClr val="C00000"/>
                </a:solidFill>
                <a:effectLst/>
              </a:rPr>
              <a:t> – </a:t>
            </a:r>
            <a:r>
              <a:rPr lang="ru-RU" sz="3200" b="1" dirty="0" smtClean="0">
                <a:solidFill>
                  <a:srgbClr val="002060"/>
                </a:solidFill>
                <a:effectLst/>
              </a:rPr>
              <a:t>это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/>
              </a:rPr>
              <a:t>виртуальная обучающая </a:t>
            </a:r>
            <a:r>
              <a:rPr lang="ru-RU" sz="3600" b="1" dirty="0" smtClean="0">
                <a:solidFill>
                  <a:srgbClr val="002060"/>
                </a:solidFill>
                <a:effectLst/>
              </a:rPr>
              <a:t>среда через</a:t>
            </a:r>
            <a:br>
              <a:rPr lang="ru-RU" sz="3600" b="1" dirty="0" smtClean="0">
                <a:solidFill>
                  <a:srgbClr val="002060"/>
                </a:solidFill>
                <a:effectLst/>
              </a:rPr>
            </a:br>
            <a:r>
              <a:rPr lang="ru-RU" sz="3200" b="1" dirty="0" smtClean="0">
                <a:solidFill>
                  <a:srgbClr val="00FF00"/>
                </a:solidFill>
                <a:effectLst/>
              </a:rPr>
              <a:t>компьютер</a:t>
            </a:r>
            <a:br>
              <a:rPr lang="ru-RU" sz="3200" b="1" dirty="0" smtClean="0">
                <a:solidFill>
                  <a:srgbClr val="00FF00"/>
                </a:solidFill>
                <a:effectLst/>
              </a:rPr>
            </a:br>
            <a:r>
              <a:rPr lang="ru-RU" sz="3200" b="1" dirty="0" smtClean="0">
                <a:solidFill>
                  <a:srgbClr val="00FF00"/>
                </a:solidFill>
                <a:effectLst/>
              </a:rPr>
              <a:t>ноутбук</a:t>
            </a:r>
            <a:br>
              <a:rPr lang="ru-RU" sz="3200" b="1" dirty="0" smtClean="0">
                <a:solidFill>
                  <a:srgbClr val="00FF00"/>
                </a:solidFill>
                <a:effectLst/>
              </a:rPr>
            </a:br>
            <a:r>
              <a:rPr lang="ru-RU" sz="3200" b="1" dirty="0" smtClean="0">
                <a:solidFill>
                  <a:srgbClr val="00FF00"/>
                </a:solidFill>
                <a:effectLst/>
              </a:rPr>
              <a:t>планшет</a:t>
            </a:r>
            <a:br>
              <a:rPr lang="ru-RU" sz="3200" b="1" dirty="0" smtClean="0">
                <a:solidFill>
                  <a:srgbClr val="00FF00"/>
                </a:solidFill>
                <a:effectLst/>
              </a:rPr>
            </a:br>
            <a:r>
              <a:rPr lang="ru-RU" sz="3200" b="1" dirty="0" smtClean="0">
                <a:solidFill>
                  <a:srgbClr val="00FF00"/>
                </a:solidFill>
                <a:effectLst/>
              </a:rPr>
              <a:t>смартфон</a:t>
            </a:r>
            <a:br>
              <a:rPr lang="ru-RU" sz="3200" b="1" dirty="0" smtClean="0">
                <a:solidFill>
                  <a:srgbClr val="00FF00"/>
                </a:solidFill>
                <a:effectLst/>
              </a:rPr>
            </a:br>
            <a:r>
              <a:rPr lang="en-US" sz="3200" b="1" dirty="0" err="1" smtClean="0">
                <a:solidFill>
                  <a:srgbClr val="00FF00"/>
                </a:solidFill>
                <a:effectLst/>
              </a:rPr>
              <a:t>Iphone</a:t>
            </a:r>
            <a:r>
              <a:rPr lang="ru-RU" sz="3200" b="1" dirty="0" smtClean="0">
                <a:solidFill>
                  <a:srgbClr val="00FF00"/>
                </a:solidFill>
                <a:effectLst/>
              </a:rPr>
              <a:t> </a:t>
            </a:r>
            <a:br>
              <a:rPr lang="ru-RU" sz="3200" b="1" dirty="0" smtClean="0">
                <a:solidFill>
                  <a:srgbClr val="00FF00"/>
                </a:solidFill>
                <a:effectLst/>
              </a:rPr>
            </a:br>
            <a:r>
              <a:rPr lang="en-US" sz="3200" b="1" dirty="0" err="1" smtClean="0">
                <a:solidFill>
                  <a:srgbClr val="00FF00"/>
                </a:solidFill>
                <a:effectLst/>
              </a:rPr>
              <a:t>ipad</a:t>
            </a:r>
            <a:r>
              <a:rPr lang="en-US" sz="3200" b="1" dirty="0" smtClean="0">
                <a:solidFill>
                  <a:srgbClr val="00FF00"/>
                </a:solidFill>
                <a:effectLst/>
              </a:rPr>
              <a:t> </a:t>
            </a:r>
            <a:endParaRPr lang="ru-RU" sz="3200" b="1" dirty="0">
              <a:solidFill>
                <a:srgbClr val="00FF00"/>
              </a:solidFill>
              <a:effectLst/>
            </a:endParaRPr>
          </a:p>
        </p:txBody>
      </p:sp>
      <p:pic>
        <p:nvPicPr>
          <p:cNvPr id="4" name="Picture 5" descr="http://fs201.jpe.ru/a966/2328912_2a9264c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429132"/>
            <a:ext cx="271462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cfbb319f096ce0e9a76e834b085e1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746028"/>
            <a:ext cx="4003638" cy="4111972"/>
          </a:xfrm>
          <a:prstGeom prst="rect">
            <a:avLst/>
          </a:prstGeom>
        </p:spPr>
      </p:pic>
      <p:pic>
        <p:nvPicPr>
          <p:cNvPr id="6" name="Рисунок 5" descr="2_1500x_15005501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372820"/>
            <a:ext cx="2270602" cy="227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400800" cy="1512168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Содержимое 8" descr="Восклицательный-зна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29454" y="714356"/>
            <a:ext cx="1101760" cy="1101760"/>
          </a:xfrm>
        </p:spPr>
      </p:pic>
      <p:sp>
        <p:nvSpPr>
          <p:cNvPr id="4" name="Прямоугольник 3"/>
          <p:cNvSpPr/>
          <p:nvPr/>
        </p:nvSpPr>
        <p:spPr>
          <a:xfrm>
            <a:off x="1142976" y="1857364"/>
            <a:ext cx="6858048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ТЕОРЕТИЧЕСКИЙ МАТЕРИАЛ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786058"/>
            <a:ext cx="6858048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АУДИОУРОКИ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3571876"/>
            <a:ext cx="6858048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ВИДЕОУРОКИ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4429132"/>
            <a:ext cx="6858048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ТЕСТЫ ПО РАЗДЕЛАМ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5286388"/>
            <a:ext cx="6858048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ИНТЕРАКТИВНЫЕ ТЕСТЫ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9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976" y="1988839"/>
            <a:ext cx="8964488" cy="472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04664"/>
            <a:ext cx="7257020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И</a:t>
            </a:r>
            <a:r>
              <a:rPr lang="ru-RU" sz="5400" b="1" dirty="0" smtClean="0">
                <a:solidFill>
                  <a:srgbClr val="0070C0"/>
                </a:solidFill>
              </a:rPr>
              <a:t>нтерактивные тесты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3492</TotalTime>
  <Words>385</Words>
  <Application>Microsoft Office PowerPoint</Application>
  <PresentationFormat>Экран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Кутюр</vt:lpstr>
      <vt:lpstr>Слайд 1</vt:lpstr>
      <vt:lpstr>Факультет  профориентации и      довузовской подготовки</vt:lpstr>
      <vt:lpstr>Слайд 3</vt:lpstr>
      <vt:lpstr>Слайд 4</vt:lpstr>
      <vt:lpstr>Дневное отделение</vt:lpstr>
      <vt:lpstr>       </vt:lpstr>
      <vt:lpstr>Moodle – это виртуальная обучающая среда через компьютер ноутбук планшет смартфон Iphone  ipad </vt:lpstr>
      <vt:lpstr>Moodle</vt:lpstr>
      <vt:lpstr>Слайд 9</vt:lpstr>
      <vt:lpstr>Слайд 10</vt:lpstr>
      <vt:lpstr>Слайд 11</vt:lpstr>
      <vt:lpstr>Онлайн-тестирование  в системе Moodle</vt:lpstr>
      <vt:lpstr>Учебно-методический центр</vt:lpstr>
      <vt:lpstr>Слайд 14</vt:lpstr>
      <vt:lpstr>Тестирование  на бланке ответов</vt:lpstr>
      <vt:lpstr>Слайд 16</vt:lpstr>
      <vt:lpstr>Слайд 17</vt:lpstr>
      <vt:lpstr>Слайд 18</vt:lpstr>
      <vt:lpstr>Слайд 19</vt:lpstr>
      <vt:lpstr>Ждем вас в нашем университете 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DNA7 X86</cp:lastModifiedBy>
  <cp:revision>170</cp:revision>
  <dcterms:created xsi:type="dcterms:W3CDTF">2014-09-05T07:30:54Z</dcterms:created>
  <dcterms:modified xsi:type="dcterms:W3CDTF">2018-02-27T08:24:07Z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4691761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D6.2.12</vt:lpwstr>
  </property>
</Properties>
</file>