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0"/>
  </p:notesMasterIdLst>
  <p:sldIdLst>
    <p:sldId id="408" r:id="rId2"/>
    <p:sldId id="290" r:id="rId3"/>
    <p:sldId id="409" r:id="rId4"/>
    <p:sldId id="326" r:id="rId5"/>
    <p:sldId id="364" r:id="rId6"/>
    <p:sldId id="355" r:id="rId7"/>
    <p:sldId id="366" r:id="rId8"/>
    <p:sldId id="361" r:id="rId9"/>
    <p:sldId id="410" r:id="rId10"/>
    <p:sldId id="324" r:id="rId11"/>
    <p:sldId id="412" r:id="rId12"/>
    <p:sldId id="413" r:id="rId13"/>
    <p:sldId id="411" r:id="rId14"/>
    <p:sldId id="363" r:id="rId15"/>
    <p:sldId id="344" r:id="rId16"/>
    <p:sldId id="345" r:id="rId17"/>
    <p:sldId id="346" r:id="rId18"/>
    <p:sldId id="347" r:id="rId19"/>
    <p:sldId id="389" r:id="rId20"/>
    <p:sldId id="370" r:id="rId21"/>
    <p:sldId id="371" r:id="rId22"/>
    <p:sldId id="373" r:id="rId23"/>
    <p:sldId id="378" r:id="rId24"/>
    <p:sldId id="421" r:id="rId25"/>
    <p:sldId id="329" r:id="rId26"/>
    <p:sldId id="403" r:id="rId27"/>
    <p:sldId id="316" r:id="rId28"/>
    <p:sldId id="405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00"/>
    <a:srgbClr val="FFCCCC"/>
    <a:srgbClr val="006600"/>
    <a:srgbClr val="FFFF00"/>
    <a:srgbClr val="0000CC"/>
    <a:srgbClr val="660066"/>
    <a:srgbClr val="663300"/>
    <a:srgbClr val="0099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133" autoAdjust="0"/>
    <p:restoredTop sz="94421" autoAdjust="0"/>
  </p:normalViewPr>
  <p:slideViewPr>
    <p:cSldViewPr>
      <p:cViewPr>
        <p:scale>
          <a:sx n="66" d="100"/>
          <a:sy n="66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341A6-5BA8-46ED-9BAC-7DEFB6BEC391}" type="doc">
      <dgm:prSet loTypeId="urn:microsoft.com/office/officeart/2005/8/layout/radial6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6713F7-F59E-47F0-A16F-2D33517E519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Законы</a:t>
          </a:r>
        </a:p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Правила</a:t>
          </a:r>
        </a:p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 Теории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A0EBA3AD-EB01-4D0E-8EF2-2E574EB32811}" type="parTrans" cxnId="{57CF2A83-44FC-4401-AB72-FD727C22B949}">
      <dgm:prSet/>
      <dgm:spPr/>
      <dgm:t>
        <a:bodyPr/>
        <a:lstStyle/>
        <a:p>
          <a:endParaRPr lang="ru-RU"/>
        </a:p>
      </dgm:t>
    </dgm:pt>
    <dgm:pt modelId="{BA397009-5322-4918-9687-760D2574ACD2}" type="sibTrans" cxnId="{57CF2A83-44FC-4401-AB72-FD727C22B949}">
      <dgm:prSet/>
      <dgm:spPr/>
      <dgm:t>
        <a:bodyPr/>
        <a:lstStyle/>
        <a:p>
          <a:endParaRPr lang="ru-RU"/>
        </a:p>
      </dgm:t>
    </dgm:pt>
    <dgm:pt modelId="{1547ED9F-CA0F-475F-A5E1-C7DC5778F045}">
      <dgm:prSet phldrT="[Текст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3600" b="1" dirty="0" smtClean="0">
              <a:latin typeface="Times New Roman" pitchFamily="18" charset="0"/>
              <a:ea typeface="+mj-ea"/>
              <a:cs typeface="Times New Roman" pitchFamily="18" charset="0"/>
            </a:rPr>
            <a:t>Закон смены путей эволюции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893DAA8-CDA4-464C-8950-E090E14C36DD}" type="parTrans" cxnId="{27845915-1B76-410B-A884-F7AC06C1D014}">
      <dgm:prSet/>
      <dgm:spPr/>
      <dgm:t>
        <a:bodyPr/>
        <a:lstStyle/>
        <a:p>
          <a:endParaRPr lang="ru-RU"/>
        </a:p>
      </dgm:t>
    </dgm:pt>
    <dgm:pt modelId="{6052CAFE-E918-4B60-AEB5-0728AD5061FF}" type="sibTrans" cxnId="{27845915-1B76-410B-A884-F7AC06C1D014}">
      <dgm:prSet/>
      <dgm:spPr/>
      <dgm:t>
        <a:bodyPr/>
        <a:lstStyle/>
        <a:p>
          <a:endParaRPr lang="ru-RU"/>
        </a:p>
      </dgm:t>
    </dgm:pt>
    <dgm:pt modelId="{966E4061-8B5B-4239-8A6E-00785AD4DE3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Закон </a:t>
          </a:r>
          <a:r>
            <a:rPr lang="ru-RU" sz="26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гомологических</a:t>
          </a: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 рядов </a:t>
          </a:r>
          <a:r>
            <a:rPr lang="ru-RU" sz="26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наследственной изменчивости</a:t>
          </a:r>
          <a:endParaRPr lang="ru-RU" sz="2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99CA3-6E53-400D-AC4E-AC797574EBFB}" type="parTrans" cxnId="{473D6F3C-ECFC-427E-A82A-4AD0E43E9C9D}">
      <dgm:prSet/>
      <dgm:spPr/>
      <dgm:t>
        <a:bodyPr/>
        <a:lstStyle/>
        <a:p>
          <a:endParaRPr lang="ru-RU"/>
        </a:p>
      </dgm:t>
    </dgm:pt>
    <dgm:pt modelId="{74119552-9FF7-4153-AFE6-9854A17074F3}" type="sibTrans" cxnId="{473D6F3C-ECFC-427E-A82A-4AD0E43E9C9D}">
      <dgm:prSet/>
      <dgm:spPr/>
      <dgm:t>
        <a:bodyPr/>
        <a:lstStyle/>
        <a:p>
          <a:endParaRPr lang="ru-RU"/>
        </a:p>
      </dgm:t>
    </dgm:pt>
    <dgm:pt modelId="{BF6163DC-3835-41BA-9311-D4E5A0E4D20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000" b="1" dirty="0" smtClean="0">
              <a:latin typeface="Times New Roman" pitchFamily="18" charset="0"/>
              <a:ea typeface="+mj-ea"/>
              <a:cs typeface="Times New Roman" pitchFamily="18" charset="0"/>
            </a:rPr>
            <a:t>Закон</a:t>
          </a:r>
          <a:r>
            <a:rPr lang="ru-RU" sz="3200" b="1" dirty="0" smtClean="0"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lang="ru-RU" sz="2600" b="1" dirty="0" smtClean="0">
              <a:latin typeface="Times New Roman" pitchFamily="18" charset="0"/>
              <a:ea typeface="+mj-ea"/>
              <a:cs typeface="Times New Roman" pitchFamily="18" charset="0"/>
            </a:rPr>
            <a:t>зародышевого </a:t>
          </a:r>
          <a:r>
            <a:rPr lang="ru-RU" sz="2900" b="1" dirty="0" smtClean="0">
              <a:latin typeface="Times New Roman" pitchFamily="18" charset="0"/>
              <a:ea typeface="+mj-ea"/>
              <a:cs typeface="Times New Roman" pitchFamily="18" charset="0"/>
            </a:rPr>
            <a:t>сходства</a:t>
          </a:r>
          <a:endParaRPr lang="ru-RU" sz="2900" b="1" dirty="0">
            <a:latin typeface="Times New Roman" pitchFamily="18" charset="0"/>
            <a:cs typeface="Times New Roman" pitchFamily="18" charset="0"/>
          </a:endParaRPr>
        </a:p>
      </dgm:t>
    </dgm:pt>
    <dgm:pt modelId="{507ADDE7-6121-441C-9088-0318860CFCBA}" type="parTrans" cxnId="{5E100BFE-610B-4DE2-B8F2-324578D06921}">
      <dgm:prSet/>
      <dgm:spPr/>
      <dgm:t>
        <a:bodyPr/>
        <a:lstStyle/>
        <a:p>
          <a:endParaRPr lang="ru-RU"/>
        </a:p>
      </dgm:t>
    </dgm:pt>
    <dgm:pt modelId="{A87FE2EA-BAAD-4308-B6D2-447302097F5D}" type="sibTrans" cxnId="{5E100BFE-610B-4DE2-B8F2-324578D06921}">
      <dgm:prSet/>
      <dgm:spPr/>
      <dgm:t>
        <a:bodyPr/>
        <a:lstStyle/>
        <a:p>
          <a:endParaRPr lang="ru-RU"/>
        </a:p>
      </dgm:t>
    </dgm:pt>
    <dgm:pt modelId="{AB1F9095-2FB4-4B32-A722-59314E44C3D6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6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Биогенети-ческий</a:t>
          </a:r>
          <a:r>
            <a: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закон</a:t>
          </a:r>
          <a:endParaRPr lang="ru-RU" sz="2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6879CE-DE3B-48E8-A865-90C7538E7ADB}" type="parTrans" cxnId="{84962295-ACB0-4CBB-980A-CA0B6283DCBA}">
      <dgm:prSet/>
      <dgm:spPr/>
      <dgm:t>
        <a:bodyPr/>
        <a:lstStyle/>
        <a:p>
          <a:endParaRPr lang="ru-RU"/>
        </a:p>
      </dgm:t>
    </dgm:pt>
    <dgm:pt modelId="{E0A99B53-50F3-481D-A05B-54013BC07438}" type="sibTrans" cxnId="{84962295-ACB0-4CBB-980A-CA0B6283DCBA}">
      <dgm:prSet/>
      <dgm:spPr/>
      <dgm:t>
        <a:bodyPr/>
        <a:lstStyle/>
        <a:p>
          <a:endParaRPr lang="ru-RU"/>
        </a:p>
      </dgm:t>
    </dgm:pt>
    <dgm:pt modelId="{1F67483A-D118-4571-886F-F23FD130DABB}">
      <dgm:prSet phldrT="[Текст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Мутационная </a:t>
          </a:r>
        </a:p>
        <a:p>
          <a:pPr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теория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2643897-5BE3-4284-A1B2-A2B1068306C3}" type="parTrans" cxnId="{25F48154-FD9F-403D-A82E-3EC44C93DFE1}">
      <dgm:prSet/>
      <dgm:spPr/>
      <dgm:t>
        <a:bodyPr/>
        <a:lstStyle/>
        <a:p>
          <a:endParaRPr lang="ru-RU"/>
        </a:p>
      </dgm:t>
    </dgm:pt>
    <dgm:pt modelId="{026631DC-21FE-4874-A6F8-1A7645DE9623}" type="sibTrans" cxnId="{25F48154-FD9F-403D-A82E-3EC44C93DFE1}">
      <dgm:prSet/>
      <dgm:spPr/>
      <dgm:t>
        <a:bodyPr/>
        <a:lstStyle/>
        <a:p>
          <a:endParaRPr lang="ru-RU"/>
        </a:p>
      </dgm:t>
    </dgm:pt>
    <dgm:pt modelId="{E087A5F1-32E0-45DD-B06D-2BB020D87C5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Клеточная теория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6CB41C-EA33-4A4C-87B2-8A8D3568CF28}" type="parTrans" cxnId="{E5C84A43-6C2C-47A5-A780-7CE94313550A}">
      <dgm:prSet/>
      <dgm:spPr/>
      <dgm:t>
        <a:bodyPr/>
        <a:lstStyle/>
        <a:p>
          <a:endParaRPr lang="ru-RU"/>
        </a:p>
      </dgm:t>
    </dgm:pt>
    <dgm:pt modelId="{F32D8FCE-C5A1-43D1-88A9-807BED304E51}" type="sibTrans" cxnId="{E5C84A43-6C2C-47A5-A780-7CE94313550A}">
      <dgm:prSet/>
      <dgm:spPr/>
      <dgm:t>
        <a:bodyPr/>
        <a:lstStyle/>
        <a:p>
          <a:endParaRPr lang="ru-RU"/>
        </a:p>
      </dgm:t>
    </dgm:pt>
    <dgm:pt modelId="{32DCF518-4276-4C64-8A1B-4DD2DE4FA750}" type="pres">
      <dgm:prSet presAssocID="{0EC341A6-5BA8-46ED-9BAC-7DEFB6BEC3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D2BB8-FBCE-42E2-9DC2-BBC3689966F3}" type="pres">
      <dgm:prSet presAssocID="{7B6713F7-F59E-47F0-A16F-2D33517E5195}" presName="centerShape" presStyleLbl="node0" presStyleIdx="0" presStyleCnt="1" custScaleX="161051" custScaleY="161051" custLinFactNeighborX="8323" custLinFactNeighborY="4723"/>
      <dgm:spPr/>
      <dgm:t>
        <a:bodyPr/>
        <a:lstStyle/>
        <a:p>
          <a:endParaRPr lang="ru-RU"/>
        </a:p>
      </dgm:t>
    </dgm:pt>
    <dgm:pt modelId="{4FF3B69E-216D-4AFE-9983-ED06BAF48B60}" type="pres">
      <dgm:prSet presAssocID="{1547ED9F-CA0F-475F-A5E1-C7DC5778F045}" presName="node" presStyleLbl="node1" presStyleIdx="0" presStyleCnt="6" custScaleX="194872" custScaleY="194872" custRadScaleRad="111802" custRadScaleInc="-1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2E5E9-C624-4E8C-8620-DE1CF85F3ABC}" type="pres">
      <dgm:prSet presAssocID="{1547ED9F-CA0F-475F-A5E1-C7DC5778F045}" presName="dummy" presStyleCnt="0"/>
      <dgm:spPr/>
    </dgm:pt>
    <dgm:pt modelId="{2CE20EE5-4CE0-4103-B6DD-C94A9DE7A7E9}" type="pres">
      <dgm:prSet presAssocID="{6052CAFE-E918-4B60-AEB5-0728AD5061F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A483535E-1E56-4B52-83C1-DF0F11AD2D30}" type="pres">
      <dgm:prSet presAssocID="{966E4061-8B5B-4239-8A6E-00785AD4DE3A}" presName="node" presStyleLbl="node1" presStyleIdx="1" presStyleCnt="6" custScaleX="214359" custScaleY="214359" custRadScaleRad="126837" custRadScaleInc="2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03A12-5CEB-4EBB-B85C-4F53DB085200}" type="pres">
      <dgm:prSet presAssocID="{966E4061-8B5B-4239-8A6E-00785AD4DE3A}" presName="dummy" presStyleCnt="0"/>
      <dgm:spPr/>
    </dgm:pt>
    <dgm:pt modelId="{A6901A20-8D49-4B27-97B7-07BB982B5E4E}" type="pres">
      <dgm:prSet presAssocID="{74119552-9FF7-4153-AFE6-9854A17074F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F0141F1-2250-4E2B-BDB1-B50359DB0AE5}" type="pres">
      <dgm:prSet presAssocID="{BF6163DC-3835-41BA-9311-D4E5A0E4D204}" presName="node" presStyleLbl="node1" presStyleIdx="2" presStyleCnt="6" custScaleX="194872" custScaleY="194872" custRadScaleRad="130861" custRadScaleInc="-5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642B2-3B66-438F-BDEF-E736D0757C3E}" type="pres">
      <dgm:prSet presAssocID="{BF6163DC-3835-41BA-9311-D4E5A0E4D204}" presName="dummy" presStyleCnt="0"/>
      <dgm:spPr/>
    </dgm:pt>
    <dgm:pt modelId="{BC0E0950-00E9-41DA-A4B1-1F4F23578FFC}" type="pres">
      <dgm:prSet presAssocID="{A87FE2EA-BAAD-4308-B6D2-447302097F5D}" presName="sibTrans" presStyleLbl="sibTrans2D1" presStyleIdx="2" presStyleCnt="6" custLinFactNeighborX="9360" custLinFactNeighborY="9535"/>
      <dgm:spPr/>
      <dgm:t>
        <a:bodyPr/>
        <a:lstStyle/>
        <a:p>
          <a:endParaRPr lang="ru-RU"/>
        </a:p>
      </dgm:t>
    </dgm:pt>
    <dgm:pt modelId="{F9B9DC40-3DC7-4A2A-A2D5-B02494D58688}" type="pres">
      <dgm:prSet presAssocID="{AB1F9095-2FB4-4B32-A722-59314E44C3D6}" presName="node" presStyleLbl="node1" presStyleIdx="3" presStyleCnt="6" custScaleX="161051" custScaleY="161051" custRadScaleRad="98654" custRadScaleInc="-126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C5C78-4B42-4176-BA7F-51CA1DC78000}" type="pres">
      <dgm:prSet presAssocID="{AB1F9095-2FB4-4B32-A722-59314E44C3D6}" presName="dummy" presStyleCnt="0"/>
      <dgm:spPr/>
    </dgm:pt>
    <dgm:pt modelId="{6B01D306-4942-485C-A562-9C3642BDC255}" type="pres">
      <dgm:prSet presAssocID="{E0A99B53-50F3-481D-A05B-54013BC0743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260346F-6A0B-4BD0-902A-2CF5F93C1A8A}" type="pres">
      <dgm:prSet presAssocID="{1F67483A-D118-4571-886F-F23FD130DABB}" presName="node" presStyleLbl="node1" presStyleIdx="4" presStyleCnt="6" custScaleX="177156" custScaleY="177156" custRadScaleRad="85360" custRadScaleInc="-116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6CB81-B9C5-4365-BBA4-C99D1160DD55}" type="pres">
      <dgm:prSet presAssocID="{1F67483A-D118-4571-886F-F23FD130DABB}" presName="dummy" presStyleCnt="0"/>
      <dgm:spPr/>
    </dgm:pt>
    <dgm:pt modelId="{99AC951F-9B37-4613-A4D4-955355BB21CD}" type="pres">
      <dgm:prSet presAssocID="{026631DC-21FE-4874-A6F8-1A7645DE962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675E1EB-8310-4F87-A127-627D8FE3FDFA}" type="pres">
      <dgm:prSet presAssocID="{E087A5F1-32E0-45DD-B06D-2BB020D87C54}" presName="node" presStyleLbl="node1" presStyleIdx="5" presStyleCnt="6" custScaleX="177156" custScaleY="177156" custRadScaleRad="88268" custRadScaleInc="-6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23AE7-9A52-47F8-B1E6-F9A604CE4431}" type="pres">
      <dgm:prSet presAssocID="{E087A5F1-32E0-45DD-B06D-2BB020D87C54}" presName="dummy" presStyleCnt="0"/>
      <dgm:spPr/>
    </dgm:pt>
    <dgm:pt modelId="{D2C2B642-9565-4503-B065-7B5CB6AB9EF4}" type="pres">
      <dgm:prSet presAssocID="{F32D8FCE-C5A1-43D1-88A9-807BED304E51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73D6F3C-ECFC-427E-A82A-4AD0E43E9C9D}" srcId="{7B6713F7-F59E-47F0-A16F-2D33517E5195}" destId="{966E4061-8B5B-4239-8A6E-00785AD4DE3A}" srcOrd="1" destOrd="0" parTransId="{B0E99CA3-6E53-400D-AC4E-AC797574EBFB}" sibTransId="{74119552-9FF7-4153-AFE6-9854A17074F3}"/>
    <dgm:cxn modelId="{25F48154-FD9F-403D-A82E-3EC44C93DFE1}" srcId="{7B6713F7-F59E-47F0-A16F-2D33517E5195}" destId="{1F67483A-D118-4571-886F-F23FD130DABB}" srcOrd="4" destOrd="0" parTransId="{22643897-5BE3-4284-A1B2-A2B1068306C3}" sibTransId="{026631DC-21FE-4874-A6F8-1A7645DE9623}"/>
    <dgm:cxn modelId="{5F9C1B55-22B8-46DD-B6E0-E1D0FF094457}" type="presOf" srcId="{74119552-9FF7-4153-AFE6-9854A17074F3}" destId="{A6901A20-8D49-4B27-97B7-07BB982B5E4E}" srcOrd="0" destOrd="0" presId="urn:microsoft.com/office/officeart/2005/8/layout/radial6"/>
    <dgm:cxn modelId="{47751BBC-014B-4A92-AEC3-D666EE748847}" type="presOf" srcId="{1547ED9F-CA0F-475F-A5E1-C7DC5778F045}" destId="{4FF3B69E-216D-4AFE-9983-ED06BAF48B60}" srcOrd="0" destOrd="0" presId="urn:microsoft.com/office/officeart/2005/8/layout/radial6"/>
    <dgm:cxn modelId="{4AFA5B3B-3275-474F-9A01-1A2C86FF81F1}" type="presOf" srcId="{AB1F9095-2FB4-4B32-A722-59314E44C3D6}" destId="{F9B9DC40-3DC7-4A2A-A2D5-B02494D58688}" srcOrd="0" destOrd="0" presId="urn:microsoft.com/office/officeart/2005/8/layout/radial6"/>
    <dgm:cxn modelId="{57CF2A83-44FC-4401-AB72-FD727C22B949}" srcId="{0EC341A6-5BA8-46ED-9BAC-7DEFB6BEC391}" destId="{7B6713F7-F59E-47F0-A16F-2D33517E5195}" srcOrd="0" destOrd="0" parTransId="{A0EBA3AD-EB01-4D0E-8EF2-2E574EB32811}" sibTransId="{BA397009-5322-4918-9687-760D2574ACD2}"/>
    <dgm:cxn modelId="{86244B76-158B-4D59-9999-1798D2CE5E97}" type="presOf" srcId="{BF6163DC-3835-41BA-9311-D4E5A0E4D204}" destId="{9F0141F1-2250-4E2B-BDB1-B50359DB0AE5}" srcOrd="0" destOrd="0" presId="urn:microsoft.com/office/officeart/2005/8/layout/radial6"/>
    <dgm:cxn modelId="{72B30901-A9AF-49B2-B5E0-92672CE3AD68}" type="presOf" srcId="{0EC341A6-5BA8-46ED-9BAC-7DEFB6BEC391}" destId="{32DCF518-4276-4C64-8A1B-4DD2DE4FA750}" srcOrd="0" destOrd="0" presId="urn:microsoft.com/office/officeart/2005/8/layout/radial6"/>
    <dgm:cxn modelId="{84962295-ACB0-4CBB-980A-CA0B6283DCBA}" srcId="{7B6713F7-F59E-47F0-A16F-2D33517E5195}" destId="{AB1F9095-2FB4-4B32-A722-59314E44C3D6}" srcOrd="3" destOrd="0" parTransId="{C96879CE-DE3B-48E8-A865-90C7538E7ADB}" sibTransId="{E0A99B53-50F3-481D-A05B-54013BC07438}"/>
    <dgm:cxn modelId="{C433980F-957D-4D6B-9BE3-4183CF66F717}" type="presOf" srcId="{966E4061-8B5B-4239-8A6E-00785AD4DE3A}" destId="{A483535E-1E56-4B52-83C1-DF0F11AD2D30}" srcOrd="0" destOrd="0" presId="urn:microsoft.com/office/officeart/2005/8/layout/radial6"/>
    <dgm:cxn modelId="{DEFA15C6-CE12-4EEF-9A36-E0183BE7E1CE}" type="presOf" srcId="{E087A5F1-32E0-45DD-B06D-2BB020D87C54}" destId="{F675E1EB-8310-4F87-A127-627D8FE3FDFA}" srcOrd="0" destOrd="0" presId="urn:microsoft.com/office/officeart/2005/8/layout/radial6"/>
    <dgm:cxn modelId="{27845915-1B76-410B-A884-F7AC06C1D014}" srcId="{7B6713F7-F59E-47F0-A16F-2D33517E5195}" destId="{1547ED9F-CA0F-475F-A5E1-C7DC5778F045}" srcOrd="0" destOrd="0" parTransId="{C893DAA8-CDA4-464C-8950-E090E14C36DD}" sibTransId="{6052CAFE-E918-4B60-AEB5-0728AD5061FF}"/>
    <dgm:cxn modelId="{373D7E12-97FE-45B8-8A80-7E7E36340E2C}" type="presOf" srcId="{1F67483A-D118-4571-886F-F23FD130DABB}" destId="{1260346F-6A0B-4BD0-902A-2CF5F93C1A8A}" srcOrd="0" destOrd="0" presId="urn:microsoft.com/office/officeart/2005/8/layout/radial6"/>
    <dgm:cxn modelId="{103E1696-217D-4D36-90B3-4C3C51662B58}" type="presOf" srcId="{026631DC-21FE-4874-A6F8-1A7645DE9623}" destId="{99AC951F-9B37-4613-A4D4-955355BB21CD}" srcOrd="0" destOrd="0" presId="urn:microsoft.com/office/officeart/2005/8/layout/radial6"/>
    <dgm:cxn modelId="{5E100BFE-610B-4DE2-B8F2-324578D06921}" srcId="{7B6713F7-F59E-47F0-A16F-2D33517E5195}" destId="{BF6163DC-3835-41BA-9311-D4E5A0E4D204}" srcOrd="2" destOrd="0" parTransId="{507ADDE7-6121-441C-9088-0318860CFCBA}" sibTransId="{A87FE2EA-BAAD-4308-B6D2-447302097F5D}"/>
    <dgm:cxn modelId="{E5FEBB36-3362-4500-8898-9C897023FB45}" type="presOf" srcId="{6052CAFE-E918-4B60-AEB5-0728AD5061FF}" destId="{2CE20EE5-4CE0-4103-B6DD-C94A9DE7A7E9}" srcOrd="0" destOrd="0" presId="urn:microsoft.com/office/officeart/2005/8/layout/radial6"/>
    <dgm:cxn modelId="{C465EA26-A2DA-4C55-A1FF-1204EDFCA970}" type="presOf" srcId="{A87FE2EA-BAAD-4308-B6D2-447302097F5D}" destId="{BC0E0950-00E9-41DA-A4B1-1F4F23578FFC}" srcOrd="0" destOrd="0" presId="urn:microsoft.com/office/officeart/2005/8/layout/radial6"/>
    <dgm:cxn modelId="{9405695E-4C00-4539-80ED-DC3F1811954E}" type="presOf" srcId="{7B6713F7-F59E-47F0-A16F-2D33517E5195}" destId="{734D2BB8-FBCE-42E2-9DC2-BBC3689966F3}" srcOrd="0" destOrd="0" presId="urn:microsoft.com/office/officeart/2005/8/layout/radial6"/>
    <dgm:cxn modelId="{E5C84A43-6C2C-47A5-A780-7CE94313550A}" srcId="{7B6713F7-F59E-47F0-A16F-2D33517E5195}" destId="{E087A5F1-32E0-45DD-B06D-2BB020D87C54}" srcOrd="5" destOrd="0" parTransId="{216CB41C-EA33-4A4C-87B2-8A8D3568CF28}" sibTransId="{F32D8FCE-C5A1-43D1-88A9-807BED304E51}"/>
    <dgm:cxn modelId="{FDE507F2-0E84-4914-8004-214F314646C9}" type="presOf" srcId="{F32D8FCE-C5A1-43D1-88A9-807BED304E51}" destId="{D2C2B642-9565-4503-B065-7B5CB6AB9EF4}" srcOrd="0" destOrd="0" presId="urn:microsoft.com/office/officeart/2005/8/layout/radial6"/>
    <dgm:cxn modelId="{47218989-3B2B-4B4D-BFD3-C24CA1720156}" type="presOf" srcId="{E0A99B53-50F3-481D-A05B-54013BC07438}" destId="{6B01D306-4942-485C-A562-9C3642BDC255}" srcOrd="0" destOrd="0" presId="urn:microsoft.com/office/officeart/2005/8/layout/radial6"/>
    <dgm:cxn modelId="{84DEB089-C08B-43EE-B406-76618A5B04F2}" type="presParOf" srcId="{32DCF518-4276-4C64-8A1B-4DD2DE4FA750}" destId="{734D2BB8-FBCE-42E2-9DC2-BBC3689966F3}" srcOrd="0" destOrd="0" presId="urn:microsoft.com/office/officeart/2005/8/layout/radial6"/>
    <dgm:cxn modelId="{4BEF1D4A-37D2-467A-A5C8-E0881B2087AF}" type="presParOf" srcId="{32DCF518-4276-4C64-8A1B-4DD2DE4FA750}" destId="{4FF3B69E-216D-4AFE-9983-ED06BAF48B60}" srcOrd="1" destOrd="0" presId="urn:microsoft.com/office/officeart/2005/8/layout/radial6"/>
    <dgm:cxn modelId="{A67AC01B-9B45-4439-9B52-438CE26D1AA4}" type="presParOf" srcId="{32DCF518-4276-4C64-8A1B-4DD2DE4FA750}" destId="{DF82E5E9-C624-4E8C-8620-DE1CF85F3ABC}" srcOrd="2" destOrd="0" presId="urn:microsoft.com/office/officeart/2005/8/layout/radial6"/>
    <dgm:cxn modelId="{3BBEFB14-D1AF-4DF1-844E-1F754CF9C6E1}" type="presParOf" srcId="{32DCF518-4276-4C64-8A1B-4DD2DE4FA750}" destId="{2CE20EE5-4CE0-4103-B6DD-C94A9DE7A7E9}" srcOrd="3" destOrd="0" presId="urn:microsoft.com/office/officeart/2005/8/layout/radial6"/>
    <dgm:cxn modelId="{1294FCF5-CD6B-4212-98A6-592355E9FD43}" type="presParOf" srcId="{32DCF518-4276-4C64-8A1B-4DD2DE4FA750}" destId="{A483535E-1E56-4B52-83C1-DF0F11AD2D30}" srcOrd="4" destOrd="0" presId="urn:microsoft.com/office/officeart/2005/8/layout/radial6"/>
    <dgm:cxn modelId="{F5C89625-1B61-4FCE-A445-7BB2CE83ED18}" type="presParOf" srcId="{32DCF518-4276-4C64-8A1B-4DD2DE4FA750}" destId="{CD103A12-5CEB-4EBB-B85C-4F53DB085200}" srcOrd="5" destOrd="0" presId="urn:microsoft.com/office/officeart/2005/8/layout/radial6"/>
    <dgm:cxn modelId="{2DE192B7-ECD4-4AE5-8FE4-08B96F128795}" type="presParOf" srcId="{32DCF518-4276-4C64-8A1B-4DD2DE4FA750}" destId="{A6901A20-8D49-4B27-97B7-07BB982B5E4E}" srcOrd="6" destOrd="0" presId="urn:microsoft.com/office/officeart/2005/8/layout/radial6"/>
    <dgm:cxn modelId="{2B765083-BF81-4826-805C-581F2FA09CF5}" type="presParOf" srcId="{32DCF518-4276-4C64-8A1B-4DD2DE4FA750}" destId="{9F0141F1-2250-4E2B-BDB1-B50359DB0AE5}" srcOrd="7" destOrd="0" presId="urn:microsoft.com/office/officeart/2005/8/layout/radial6"/>
    <dgm:cxn modelId="{6EC49C0D-058C-48AA-8BE5-5DC501229672}" type="presParOf" srcId="{32DCF518-4276-4C64-8A1B-4DD2DE4FA750}" destId="{BF2642B2-3B66-438F-BDEF-E736D0757C3E}" srcOrd="8" destOrd="0" presId="urn:microsoft.com/office/officeart/2005/8/layout/radial6"/>
    <dgm:cxn modelId="{509807BE-3E69-4B10-9D47-E036145B4013}" type="presParOf" srcId="{32DCF518-4276-4C64-8A1B-4DD2DE4FA750}" destId="{BC0E0950-00E9-41DA-A4B1-1F4F23578FFC}" srcOrd="9" destOrd="0" presId="urn:microsoft.com/office/officeart/2005/8/layout/radial6"/>
    <dgm:cxn modelId="{5017B5E5-88EE-4D16-A081-91A012951409}" type="presParOf" srcId="{32DCF518-4276-4C64-8A1B-4DD2DE4FA750}" destId="{F9B9DC40-3DC7-4A2A-A2D5-B02494D58688}" srcOrd="10" destOrd="0" presId="urn:microsoft.com/office/officeart/2005/8/layout/radial6"/>
    <dgm:cxn modelId="{CDB7C1D0-5DCB-49D8-B547-925ECDEC3782}" type="presParOf" srcId="{32DCF518-4276-4C64-8A1B-4DD2DE4FA750}" destId="{482C5C78-4B42-4176-BA7F-51CA1DC78000}" srcOrd="11" destOrd="0" presId="urn:microsoft.com/office/officeart/2005/8/layout/radial6"/>
    <dgm:cxn modelId="{4BAA9987-9DCB-483A-99B6-8DEB913A82FC}" type="presParOf" srcId="{32DCF518-4276-4C64-8A1B-4DD2DE4FA750}" destId="{6B01D306-4942-485C-A562-9C3642BDC255}" srcOrd="12" destOrd="0" presId="urn:microsoft.com/office/officeart/2005/8/layout/radial6"/>
    <dgm:cxn modelId="{7E2D553B-21E7-469C-8BC0-79188665C3CF}" type="presParOf" srcId="{32DCF518-4276-4C64-8A1B-4DD2DE4FA750}" destId="{1260346F-6A0B-4BD0-902A-2CF5F93C1A8A}" srcOrd="13" destOrd="0" presId="urn:microsoft.com/office/officeart/2005/8/layout/radial6"/>
    <dgm:cxn modelId="{2051CAA3-8212-4AF1-B5A7-22485568BE0B}" type="presParOf" srcId="{32DCF518-4276-4C64-8A1B-4DD2DE4FA750}" destId="{21C6CB81-B9C5-4365-BBA4-C99D1160DD55}" srcOrd="14" destOrd="0" presId="urn:microsoft.com/office/officeart/2005/8/layout/radial6"/>
    <dgm:cxn modelId="{8F06A7D7-CEE9-4993-9547-B8CD53C2E350}" type="presParOf" srcId="{32DCF518-4276-4C64-8A1B-4DD2DE4FA750}" destId="{99AC951F-9B37-4613-A4D4-955355BB21CD}" srcOrd="15" destOrd="0" presId="urn:microsoft.com/office/officeart/2005/8/layout/radial6"/>
    <dgm:cxn modelId="{F7958671-6E2E-4255-B811-8160481F4A6D}" type="presParOf" srcId="{32DCF518-4276-4C64-8A1B-4DD2DE4FA750}" destId="{F675E1EB-8310-4F87-A127-627D8FE3FDFA}" srcOrd="16" destOrd="0" presId="urn:microsoft.com/office/officeart/2005/8/layout/radial6"/>
    <dgm:cxn modelId="{DA16462A-A481-46D8-8C28-47645FC15FB5}" type="presParOf" srcId="{32DCF518-4276-4C64-8A1B-4DD2DE4FA750}" destId="{8E923AE7-9A52-47F8-B1E6-F9A604CE4431}" srcOrd="17" destOrd="0" presId="urn:microsoft.com/office/officeart/2005/8/layout/radial6"/>
    <dgm:cxn modelId="{31E4C0C5-4C8F-4180-AAA6-F89E8126F6E7}" type="presParOf" srcId="{32DCF518-4276-4C64-8A1B-4DD2DE4FA750}" destId="{D2C2B642-9565-4503-B065-7B5CB6AB9EF4}" srcOrd="18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2B642-9565-4503-B065-7B5CB6AB9EF4}">
      <dsp:nvSpPr>
        <dsp:cNvPr id="0" name=""/>
        <dsp:cNvSpPr/>
      </dsp:nvSpPr>
      <dsp:spPr>
        <a:xfrm>
          <a:off x="2137314" y="915312"/>
          <a:ext cx="5586841" cy="5586841"/>
        </a:xfrm>
        <a:prstGeom prst="blockArc">
          <a:avLst>
            <a:gd name="adj1" fmla="val 11588387"/>
            <a:gd name="adj2" fmla="val 15560193"/>
            <a:gd name="adj3" fmla="val 452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951F-9B37-4613-A4D4-955355BB21CD}">
      <dsp:nvSpPr>
        <dsp:cNvPr id="0" name=""/>
        <dsp:cNvSpPr/>
      </dsp:nvSpPr>
      <dsp:spPr>
        <a:xfrm>
          <a:off x="2170312" y="751448"/>
          <a:ext cx="5586841" cy="5586841"/>
        </a:xfrm>
        <a:prstGeom prst="blockArc">
          <a:avLst>
            <a:gd name="adj1" fmla="val 7824127"/>
            <a:gd name="adj2" fmla="val 11377889"/>
            <a:gd name="adj3" fmla="val 4520"/>
          </a:avLst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1D306-4942-485C-A562-9C3642BDC255}">
      <dsp:nvSpPr>
        <dsp:cNvPr id="0" name=""/>
        <dsp:cNvSpPr/>
      </dsp:nvSpPr>
      <dsp:spPr>
        <a:xfrm>
          <a:off x="2194167" y="771990"/>
          <a:ext cx="5586841" cy="5586841"/>
        </a:xfrm>
        <a:prstGeom prst="blockArc">
          <a:avLst>
            <a:gd name="adj1" fmla="val 4437137"/>
            <a:gd name="adj2" fmla="val 7863765"/>
            <a:gd name="adj3" fmla="val 4520"/>
          </a:avLst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E0950-00E9-41DA-A4B1-1F4F23578FFC}">
      <dsp:nvSpPr>
        <dsp:cNvPr id="0" name=""/>
        <dsp:cNvSpPr/>
      </dsp:nvSpPr>
      <dsp:spPr>
        <a:xfrm>
          <a:off x="3217043" y="1210217"/>
          <a:ext cx="5586841" cy="5586841"/>
        </a:xfrm>
        <a:prstGeom prst="blockArc">
          <a:avLst>
            <a:gd name="adj1" fmla="val 1944534"/>
            <a:gd name="adj2" fmla="val 5078701"/>
            <a:gd name="adj3" fmla="val 4520"/>
          </a:avLst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01A20-8D49-4B27-97B7-07BB982B5E4E}">
      <dsp:nvSpPr>
        <dsp:cNvPr id="0" name=""/>
        <dsp:cNvSpPr/>
      </dsp:nvSpPr>
      <dsp:spPr>
        <a:xfrm>
          <a:off x="2518237" y="1000847"/>
          <a:ext cx="5586841" cy="5586841"/>
        </a:xfrm>
        <a:prstGeom prst="blockArc">
          <a:avLst>
            <a:gd name="adj1" fmla="val 19667270"/>
            <a:gd name="adj2" fmla="val 1480735"/>
            <a:gd name="adj3" fmla="val 4520"/>
          </a:avLst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20EE5-4CE0-4103-B6DD-C94A9DE7A7E9}">
      <dsp:nvSpPr>
        <dsp:cNvPr id="0" name=""/>
        <dsp:cNvSpPr/>
      </dsp:nvSpPr>
      <dsp:spPr>
        <a:xfrm>
          <a:off x="2426711" y="844274"/>
          <a:ext cx="5586841" cy="5586841"/>
        </a:xfrm>
        <a:prstGeom prst="blockArc">
          <a:avLst>
            <a:gd name="adj1" fmla="val 15184805"/>
            <a:gd name="adj2" fmla="val 19895667"/>
            <a:gd name="adj3" fmla="val 452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D2BB8-FBCE-42E2-9DC2-BBC3689966F3}">
      <dsp:nvSpPr>
        <dsp:cNvPr id="0" name=""/>
        <dsp:cNvSpPr/>
      </dsp:nvSpPr>
      <dsp:spPr>
        <a:xfrm>
          <a:off x="3024672" y="1996449"/>
          <a:ext cx="4034671" cy="403467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Законы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Правила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 Теории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4672" y="1996449"/>
        <a:ext cx="4034671" cy="4034671"/>
      </dsp:txXfrm>
    </dsp:sp>
    <dsp:sp modelId="{4FF3B69E-216D-4AFE-9983-ED06BAF48B60}">
      <dsp:nvSpPr>
        <dsp:cNvPr id="0" name=""/>
        <dsp:cNvSpPr/>
      </dsp:nvSpPr>
      <dsp:spPr>
        <a:xfrm>
          <a:off x="2716837" y="-683092"/>
          <a:ext cx="3417371" cy="3417371"/>
        </a:xfrm>
        <a:prstGeom prst="ellipse">
          <a:avLst/>
        </a:prstGeom>
        <a:solidFill>
          <a:srgbClr val="00B050"/>
        </a:solidFill>
        <a:ln>
          <a:solidFill>
            <a:srgbClr val="FFFF0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ea typeface="+mj-ea"/>
              <a:cs typeface="Times New Roman" pitchFamily="18" charset="0"/>
            </a:rPr>
            <a:t>Закон смены путей эволюции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6837" y="-683092"/>
        <a:ext cx="3417371" cy="3417371"/>
      </dsp:txXfrm>
    </dsp:sp>
    <dsp:sp modelId="{A483535E-1E56-4B52-83C1-DF0F11AD2D30}">
      <dsp:nvSpPr>
        <dsp:cNvPr id="0" name=""/>
        <dsp:cNvSpPr/>
      </dsp:nvSpPr>
      <dsp:spPr>
        <a:xfrm>
          <a:off x="5742148" y="459317"/>
          <a:ext cx="3759105" cy="375910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Закон </a:t>
          </a:r>
          <a:r>
            <a:rPr lang="ru-RU" sz="26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гомологических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 рядов </a:t>
          </a:r>
          <a:r>
            <a:rPr lang="ru-RU" sz="26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наследственной изменчивости</a:t>
          </a:r>
          <a:endParaRPr lang="ru-RU" sz="2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2148" y="459317"/>
        <a:ext cx="3759105" cy="3759105"/>
      </dsp:txXfrm>
    </dsp:sp>
    <dsp:sp modelId="{9F0141F1-2250-4E2B-BDB1-B50359DB0AE5}">
      <dsp:nvSpPr>
        <dsp:cNvPr id="0" name=""/>
        <dsp:cNvSpPr/>
      </dsp:nvSpPr>
      <dsp:spPr>
        <a:xfrm>
          <a:off x="6083882" y="3225566"/>
          <a:ext cx="3417371" cy="341737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ea typeface="+mj-ea"/>
              <a:cs typeface="Times New Roman" pitchFamily="18" charset="0"/>
            </a:rPr>
            <a:t>Закон</a:t>
          </a:r>
          <a:r>
            <a:rPr lang="ru-RU" sz="3200" b="1" kern="1200" dirty="0" smtClean="0"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lang="ru-RU" sz="2600" b="1" kern="1200" dirty="0" smtClean="0">
              <a:latin typeface="Times New Roman" pitchFamily="18" charset="0"/>
              <a:ea typeface="+mj-ea"/>
              <a:cs typeface="Times New Roman" pitchFamily="18" charset="0"/>
            </a:rPr>
            <a:t>зародышевого </a:t>
          </a:r>
          <a:r>
            <a:rPr lang="ru-RU" sz="2900" b="1" kern="1200" dirty="0" smtClean="0">
              <a:latin typeface="Times New Roman" pitchFamily="18" charset="0"/>
              <a:ea typeface="+mj-ea"/>
              <a:cs typeface="Times New Roman" pitchFamily="18" charset="0"/>
            </a:rPr>
            <a:t>сходства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3882" y="3225566"/>
        <a:ext cx="3417371" cy="3417371"/>
      </dsp:txXfrm>
    </dsp:sp>
    <dsp:sp modelId="{F9B9DC40-3DC7-4A2A-A2D5-B02494D58688}">
      <dsp:nvSpPr>
        <dsp:cNvPr id="0" name=""/>
        <dsp:cNvSpPr/>
      </dsp:nvSpPr>
      <dsp:spPr>
        <a:xfrm>
          <a:off x="4330208" y="4777170"/>
          <a:ext cx="2824269" cy="2824269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Биогенети-ческий</a:t>
          </a:r>
          <a:r>
            <a:rPr lang="ru-RU" sz="2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закон</a:t>
          </a:r>
          <a:endParaRPr lang="ru-RU" sz="2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0208" y="4777170"/>
        <a:ext cx="2824269" cy="2824269"/>
      </dsp:txXfrm>
    </dsp:sp>
    <dsp:sp modelId="{1260346F-6A0B-4BD0-902A-2CF5F93C1A8A}">
      <dsp:nvSpPr>
        <dsp:cNvPr id="0" name=""/>
        <dsp:cNvSpPr/>
      </dsp:nvSpPr>
      <dsp:spPr>
        <a:xfrm>
          <a:off x="1640753" y="4070675"/>
          <a:ext cx="3106695" cy="310669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Мутационная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теория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0753" y="4070675"/>
        <a:ext cx="3106695" cy="3106695"/>
      </dsp:txXfrm>
    </dsp:sp>
    <dsp:sp modelId="{F675E1EB-8310-4F87-A127-627D8FE3FDFA}">
      <dsp:nvSpPr>
        <dsp:cNvPr id="0" name=""/>
        <dsp:cNvSpPr/>
      </dsp:nvSpPr>
      <dsp:spPr>
        <a:xfrm>
          <a:off x="718581" y="1534715"/>
          <a:ext cx="3106695" cy="310669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Клеточная теория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8581" y="1534715"/>
        <a:ext cx="3106695" cy="310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EC8D-A239-4823-ABFD-D29862C1FDE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C4DB0-BDB0-43C8-96B6-CF89708A8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5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A65FBF-0878-4602-BB1B-2651410904D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BE1A87-88E7-485A-A130-E8D1FE2C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2.jpeg" Type="http://schemas.openxmlformats.org/officeDocument/2006/relationships/image"/><Relationship Id="rId5" Target="../media/image51.jpe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59.jpeg" Type="http://schemas.openxmlformats.org/officeDocument/2006/relationships/image"/><Relationship Id="rId3" Target="../media/image54.jpeg" Type="http://schemas.openxmlformats.org/officeDocument/2006/relationships/image"/><Relationship Id="rId7" Target="../media/image58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7.jpeg" Type="http://schemas.openxmlformats.org/officeDocument/2006/relationships/image"/><Relationship Id="rId5" Target="../media/image56.jpeg" Type="http://schemas.openxmlformats.org/officeDocument/2006/relationships/image"/><Relationship Id="rId10" Target="../media/image61.jpeg" Type="http://schemas.openxmlformats.org/officeDocument/2006/relationships/image"/><Relationship Id="rId4" Target="../media/image55.gif" Type="http://schemas.openxmlformats.org/officeDocument/2006/relationships/image"/><Relationship Id="rId9" Target="../media/image6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 ?><Relationships xmlns="http://schemas.openxmlformats.org/package/2006/relationships"><Relationship Id="rId8" Target="../media/image74.jpeg" Type="http://schemas.openxmlformats.org/officeDocument/2006/relationships/image"/><Relationship Id="rId3" Target="../media/image69.jpeg" Type="http://schemas.openxmlformats.org/officeDocument/2006/relationships/image"/><Relationship Id="rId7" Target="../media/image73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2.jpeg" Type="http://schemas.openxmlformats.org/officeDocument/2006/relationships/image"/><Relationship Id="rId11" Target="../media/image77.gif" Type="http://schemas.openxmlformats.org/officeDocument/2006/relationships/image"/><Relationship Id="rId5" Target="../media/image71.jpeg" Type="http://schemas.openxmlformats.org/officeDocument/2006/relationships/image"/><Relationship Id="rId10" Target="../media/image76.jpeg" Type="http://schemas.openxmlformats.org/officeDocument/2006/relationships/image"/><Relationship Id="rId4" Target="../media/image70.jpeg" Type="http://schemas.openxmlformats.org/officeDocument/2006/relationships/image"/><Relationship Id="rId9" Target="../media/image75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gif"/></Relationships>
</file>

<file path=ppt/slides/_rels/slide15.xml.rels><?xml version="1.0" encoding="UTF-8" standalone="yes" ?><Relationships xmlns="http://schemas.openxmlformats.org/package/2006/relationships"><Relationship Id="rId3" Target="../media/image85.png" Type="http://schemas.openxmlformats.org/officeDocument/2006/relationships/image"/><Relationship Id="rId7" Target="../media/image89.jpeg" Type="http://schemas.openxmlformats.org/officeDocument/2006/relationships/image"/><Relationship Id="rId2" Target="../media/image8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8.jpeg" Type="http://schemas.openxmlformats.org/officeDocument/2006/relationships/image"/><Relationship Id="rId5" Target="../media/image87.jpeg" Type="http://schemas.openxmlformats.org/officeDocument/2006/relationships/image"/><Relationship Id="rId4" Target="../media/image86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91.jpeg" Type="http://schemas.openxmlformats.org/officeDocument/2006/relationships/image"/><Relationship Id="rId2" Target="../media/image9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2.jpeg" Type="http://schemas.openxmlformats.org/officeDocument/2006/relationships/image"/><Relationship Id="rId4" Target="../media/hdphoto1.wdp" Type="http://schemas.microsoft.com/office/2007/relationships/hdphoto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8" Target="../media/image104.jpeg" Type="http://schemas.openxmlformats.org/officeDocument/2006/relationships/image"/><Relationship Id="rId3" Target="../media/image99.jpeg" Type="http://schemas.openxmlformats.org/officeDocument/2006/relationships/image"/><Relationship Id="rId7" Target="../media/image103.jpeg" Type="http://schemas.openxmlformats.org/officeDocument/2006/relationships/image"/><Relationship Id="rId2" Target="../media/image9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2.jpeg" Type="http://schemas.openxmlformats.org/officeDocument/2006/relationships/image"/><Relationship Id="rId5" Target="../media/image101.jpeg" Type="http://schemas.openxmlformats.org/officeDocument/2006/relationships/image"/><Relationship Id="rId4" Target="../media/image100.jpeg" Type="http://schemas.openxmlformats.org/officeDocument/2006/relationships/image"/><Relationship Id="rId9" Target="../media/image105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8" Target="../media/image112.jpeg" Type="http://schemas.openxmlformats.org/officeDocument/2006/relationships/image"/><Relationship Id="rId3" Target="../media/image107.jpeg" Type="http://schemas.openxmlformats.org/officeDocument/2006/relationships/image"/><Relationship Id="rId7" Target="../media/image111.jpeg" Type="http://schemas.openxmlformats.org/officeDocument/2006/relationships/image"/><Relationship Id="rId2" Target="../media/image10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0.jpeg" Type="http://schemas.openxmlformats.org/officeDocument/2006/relationships/image"/><Relationship Id="rId5" Target="../media/image109.jpeg" Type="http://schemas.openxmlformats.org/officeDocument/2006/relationships/image"/><Relationship Id="rId4" Target="../media/image108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8" Target="../media/image119.png" Type="http://schemas.openxmlformats.org/officeDocument/2006/relationships/image"/><Relationship Id="rId3" Target="../media/image114.jpeg" Type="http://schemas.openxmlformats.org/officeDocument/2006/relationships/image"/><Relationship Id="rId7" Target="../media/image118.jpeg" Type="http://schemas.openxmlformats.org/officeDocument/2006/relationships/image"/><Relationship Id="rId2" Target="../media/image11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7.jpeg" Type="http://schemas.openxmlformats.org/officeDocument/2006/relationships/image"/><Relationship Id="rId5" Target="../media/image116.jpeg" Type="http://schemas.openxmlformats.org/officeDocument/2006/relationships/image"/><Relationship Id="rId4" Target="../media/image115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4.xml.rels><?xml version="1.0" encoding="UTF-8" standalone="yes" ?><Relationships xmlns="http://schemas.openxmlformats.org/package/2006/relationships"><Relationship Id="rId8" Target="../media/image131.jpeg" Type="http://schemas.openxmlformats.org/officeDocument/2006/relationships/image"/><Relationship Id="rId3" Target="../media/image126.jpeg" Type="http://schemas.openxmlformats.org/officeDocument/2006/relationships/image"/><Relationship Id="rId7" Target="../media/image130.jpeg" Type="http://schemas.openxmlformats.org/officeDocument/2006/relationships/image"/><Relationship Id="rId12" Target="../media/image135.jpeg" Type="http://schemas.openxmlformats.org/officeDocument/2006/relationships/image"/><Relationship Id="rId2" Target="../media/image12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29.jpeg" Type="http://schemas.openxmlformats.org/officeDocument/2006/relationships/image"/><Relationship Id="rId11" Target="../media/image134.jpeg" Type="http://schemas.openxmlformats.org/officeDocument/2006/relationships/image"/><Relationship Id="rId5" Target="../media/image128.jpeg" Type="http://schemas.openxmlformats.org/officeDocument/2006/relationships/image"/><Relationship Id="rId10" Target="../media/image133.jpeg" Type="http://schemas.openxmlformats.org/officeDocument/2006/relationships/image"/><Relationship Id="rId4" Target="../media/image127.jpeg" Type="http://schemas.openxmlformats.org/officeDocument/2006/relationships/image"/><Relationship Id="rId9" Target="../media/image132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3" Target="../media/image138.jpeg" Type="http://schemas.openxmlformats.org/officeDocument/2006/relationships/image"/><Relationship Id="rId2" Target="../media/image13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9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141.gif" Type="http://schemas.openxmlformats.org/officeDocument/2006/relationships/image"/><Relationship Id="rId2" Target="../media/image14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2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19.gif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8.gif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33.jpeg" Type="http://schemas.openxmlformats.org/officeDocument/2006/relationships/image"/><Relationship Id="rId3" Target="../media/image28.jpeg" Type="http://schemas.openxmlformats.org/officeDocument/2006/relationships/image"/><Relationship Id="rId7" Target="../media/image32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10" Target="../media/image35.gif" Type="http://schemas.openxmlformats.org/officeDocument/2006/relationships/image"/><Relationship Id="rId4" Target="../media/image29.jpeg" Type="http://schemas.openxmlformats.org/officeDocument/2006/relationships/image"/><Relationship Id="rId9" Target="../media/image34.gif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 ?><Relationships xmlns="http://schemas.openxmlformats.org/package/2006/relationships"><Relationship Id="rId8" Target="../media/image47.jpeg" Type="http://schemas.openxmlformats.org/officeDocument/2006/relationships/image"/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allbox.ru/wallpapers/main/201331/cveta-fioletovyj-goluboj-9588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4429156" cy="321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F:\ВГМУ\vgm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4286248" cy="319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F:\ВГМУ\vgmu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442912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https://im0-tub-by.yandex.net/i?id=404156339d00554c97cd2a4d764a2f5d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428868"/>
            <a:ext cx="3143272" cy="1761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9058" y="357166"/>
            <a:ext cx="55006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1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Кафедра </a:t>
            </a:r>
          </a:p>
          <a:p>
            <a:pPr algn="ctr"/>
            <a:r>
              <a:rPr lang="ru-RU" sz="41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биологии  ФПДП</a:t>
            </a:r>
            <a:endParaRPr lang="ru-RU" sz="41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968" y="2143116"/>
            <a:ext cx="38700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Arial Black" pitchFamily="34" charset="0"/>
              </a:rPr>
              <a:t>Мартыненко </a:t>
            </a:r>
          </a:p>
          <a:p>
            <a:pPr algn="r"/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Arial Black" pitchFamily="34" charset="0"/>
              </a:rPr>
              <a:t>Людмила </a:t>
            </a: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Arial Black" pitchFamily="34" charset="0"/>
              </a:rPr>
              <a:t>Петровна</a:t>
            </a:r>
            <a:endParaRPr lang="en-US" sz="2600" dirty="0" smtClean="0">
              <a:ln>
                <a:solidFill>
                  <a:schemeClr val="tx1"/>
                </a:solidFill>
              </a:ln>
              <a:solidFill>
                <a:srgbClr val="FF33CC"/>
              </a:solidFill>
              <a:latin typeface="Arial Black" pitchFamily="34" charset="0"/>
            </a:endParaRPr>
          </a:p>
          <a:p>
            <a:pPr algn="r"/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Arial Black" pitchFamily="34" charset="0"/>
              </a:rPr>
              <a:t>2018 </a:t>
            </a: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Arial Black" pitchFamily="34" charset="0"/>
              </a:rPr>
              <a:t>г.</a:t>
            </a:r>
            <a:endParaRPr lang="ru-RU" sz="2600" dirty="0">
              <a:ln>
                <a:solidFill>
                  <a:schemeClr val="tx1"/>
                </a:solidFill>
              </a:ln>
              <a:solidFill>
                <a:srgbClr val="FF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3212976"/>
            <a:ext cx="638024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02" cy="492919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245" y="2559275"/>
            <a:ext cx="2752352" cy="4261447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-54563"/>
            <a:ext cx="334786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8604"/>
            <a:ext cx="3429024" cy="42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allpaperscraft.ru/image/devushka_banner_belyy_fon_77237_4632x2720.jpg" id="2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/>
          <p:cNvPicPr>
            <a:picLocks noChangeArrowheads="1" noChangeAspect="1"/>
          </p:cNvPicPr>
          <p:nvPr/>
        </p:nvPicPr>
        <p:blipFill>
          <a:blip cstate="print"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03648" y="188640"/>
            <a:ext cx="3168352" cy="4536504"/>
          </a:xfrm>
          <a:prstGeom prst="rect">
            <a:avLst/>
          </a:prstGeom>
          <a:ln w="57150">
            <a:solidFill>
              <a:srgbClr val="FF9900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http://www.paulabrown.net/biology-study-guide-27.gif" id="9" name="Рисунок 8"/>
          <p:cNvPicPr/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850" y="372665"/>
            <a:ext cx="2808312" cy="1311672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t3.ftcdn.net/jpg/00/51/24/90/500_F_51249006_HSpNBW2fznTLCG3U0v4e5yN7uWKTvSD3.jpg" id="10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1" name="AutoShape 6"/>
          <p:cNvSpPr>
            <a:spLocks noChangeArrowheads="1" noChangeAspect="1"/>
          </p:cNvSpPr>
          <p:nvPr/>
        </p:nvSpPr>
        <p:spPr bwMode="auto">
          <a:xfrm>
            <a:off x="2051720" y="12687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2" name="AutoShape 8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3" name="AutoShape 10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4" name="AutoShape 12"/>
          <p:cNvSpPr>
            <a:spLocks noChangeArrowheads="1" noChangeAspect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5" name="AutoShape 14"/>
          <p:cNvSpPr>
            <a:spLocks noChangeArrowheads="1" noChangeAspect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6" name="AutoShape 16"/>
          <p:cNvSpPr>
            <a:spLocks noChangeArrowheads="1" noChangeAspect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7" name="AutoShape 18"/>
          <p:cNvSpPr>
            <a:spLocks noChangeArrowheads="1" noChangeAspect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8" name="AutoShape 20"/>
          <p:cNvSpPr>
            <a:spLocks noChangeArrowheads="1" noChangeAspect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19" name="AutoShape 22"/>
          <p:cNvSpPr>
            <a:spLocks noChangeArrowheads="1" noChangeAspect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20" name="AutoShape 24"/>
          <p:cNvSpPr>
            <a:spLocks noChangeArrowheads="1" noChangeAspect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t3.ftcdn.net/jpg/00/51/24/90/500_F_51249006_HSpNBW2fznTLCG3U0v4e5yN7uWKTvSD3.jpg" id="21" name="AutoShape 26"/>
          <p:cNvSpPr>
            <a:spLocks noChangeArrowheads="1" noChangeAspect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https://www.colourbox.com/preview/5359089-tree-growing-from-open-book.jpg" id="2077" name="Picture 29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5022625"/>
            <a:ext cx="3287109" cy="20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User\Рабочий стол\фото книг\20150422_101457.jpg" id="26" name="Содержимое 8"/>
          <p:cNvPicPr>
            <a:picLocks/>
          </p:cNvPicPr>
          <p:nvPr/>
        </p:nvPicPr>
        <p:blipFill>
          <a:blip cstate="print"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-3" r="-35"/>
          <a:stretch>
            <a:fillRect/>
          </a:stretch>
        </p:blipFill>
        <p:spPr bwMode="auto">
          <a:xfrm>
            <a:off x="1403648" y="188640"/>
            <a:ext cx="3168352" cy="45365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  <a:innerShdw blurRad="63500" dir="13500000" dist="50800">
              <a:prstClr val="black">
                <a:alpha val="50000"/>
              </a:prstClr>
            </a:innerShdw>
          </a:effectLst>
        </p:spPr>
      </p:pic>
      <p:pic>
        <p:nvPicPr>
          <p:cNvPr descr="C:\Documents and Settings\User\Рабочий стол\фото книг\20150422_101525.jpg" id="24" name="Рисунок 23"/>
          <p:cNvPicPr/>
          <p:nvPr/>
        </p:nvPicPr>
        <p:blipFill>
          <a:blip cstate="print" r:embed="rId7"/>
          <a:srcRect b="-39" r="-18"/>
          <a:stretch>
            <a:fillRect/>
          </a:stretch>
        </p:blipFill>
        <p:spPr bwMode="auto">
          <a:xfrm>
            <a:off x="4355976" y="1988840"/>
            <a:ext cx="3096344" cy="446449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  <a:outerShdw algn="br" blurRad="76200" dir="13500000" kx="1200000" rotWithShape="0" sy="2300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dir="t" rig="threePt"/>
          </a:scene3d>
        </p:spPr>
      </p:pic>
      <p:pic>
        <p:nvPicPr>
          <p:cNvPr id="8" name="Picture 4"/>
          <p:cNvPicPr>
            <a:picLocks noChangeArrowheads="1" noChangeAspect="1"/>
          </p:cNvPicPr>
          <p:nvPr/>
        </p:nvPicPr>
        <p:blipFill>
          <a:blip cstate="print" r:embed="rId8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31640" y="188640"/>
            <a:ext cx="3240360" cy="457852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C:\Documents and Settings\User\Рабочий стол\фото книг\20150422_101444.jpg" id="27" name="Рисунок 26"/>
          <p:cNvPicPr/>
          <p:nvPr/>
        </p:nvPicPr>
        <p:blipFill>
          <a:blip cstate="print"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8" r="-17"/>
          <a:stretch>
            <a:fillRect/>
          </a:stretch>
        </p:blipFill>
        <p:spPr bwMode="auto">
          <a:xfrm>
            <a:off x="4283968" y="1988840"/>
            <a:ext cx="3168352" cy="4481736"/>
          </a:xfrm>
          <a:prstGeom prst="rect">
            <a:avLst/>
          </a:prstGeom>
          <a:noFill/>
          <a:ln cmpd="sng"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</p:pic>
      <p:pic>
        <p:nvPicPr>
          <p:cNvPr id="25" name="Picture 8"/>
          <p:cNvPicPr>
            <a:picLocks noChangeArrowheads="1" noChangeAspect="1"/>
          </p:cNvPicPr>
          <p:nvPr/>
        </p:nvPicPr>
        <p:blipFill>
          <a:blip cstate="print" r:embed="rId10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3250450" cy="4642331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xit" presetID="2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accel="50000" dur="50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accel="50000" dur="25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1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16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1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2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xit" presetID="2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accel="50000" dur="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accel="50000" dur="25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3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3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34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3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2000"/>
                            </p:stCondLst>
                            <p:childTnLst>
                              <p:par>
                                <p:cTn fill="hold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xit" presetID="2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accel="50000" dur="5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accel="50000" dur="25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4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46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4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5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30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3500"/>
                            </p:stCondLst>
                            <p:childTnLst>
                              <p:par>
                                <p:cTn fill="hold" id="57" nodeType="afterEffect" presetClass="exit" presetID="2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accel="50000" dur="5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accel="50000" dur="25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6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6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" id="64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" id="6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400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0825" y="1196975"/>
            <a:ext cx="8361363" cy="48958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Picture 2" descr="https://static6.depositphotos.com/1006753/575/i/950/depositphotos_5758692-stock-photo-funny-student-girl-with-l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113088"/>
            <a:ext cx="439261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20650"/>
            <a:ext cx="2281238" cy="3198813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00192" y="88884"/>
            <a:ext cx="2312355" cy="3200202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Picture 2" descr="https://image.chitai-gorod.ru/upload/iblock/91f/91f5810de2ce3556f513a047b8484cd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88224" y="3359426"/>
            <a:ext cx="2376264" cy="3337814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9552" y="88882"/>
            <a:ext cx="2376264" cy="3200203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117929" y="3359425"/>
            <a:ext cx="2643195" cy="3337814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20162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Централизованное тестирование. Биология. Сборник тестов по материалам 2013 года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44008" y="332656"/>
            <a:ext cx="21602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Рисунок 17" descr="C:\Users\User\Pictures\img04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419872" y="3501008"/>
            <a:ext cx="21602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267744" y="260648"/>
            <a:ext cx="21602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644008" y="260648"/>
            <a:ext cx="2160240" cy="309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67744" y="332656"/>
            <a:ext cx="2098359" cy="302433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4644008" y="332656"/>
            <a:ext cx="2160240" cy="3024336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Рисунок 19" descr="Централизованное тестирование. Биология: полный сборник тестов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304256" cy="309634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</p:pic>
      <p:pic>
        <p:nvPicPr>
          <p:cNvPr id="22" name="Picture 3" descr="book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5509297"/>
            <a:ext cx="1763688" cy="13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1505" y="238574"/>
            <a:ext cx="7500990" cy="15342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5424" y="548680"/>
            <a:ext cx="6858048" cy="1477328"/>
          </a:xfrm>
          <a:prstGeom prst="rect">
            <a:avLst/>
          </a:prstGeom>
          <a:solidFill>
            <a:srgbClr val="FFFFCC"/>
          </a:solidFill>
          <a:ln w="762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/>
          </a:bodyPr>
          <a:lstStyle/>
          <a:p>
            <a:pPr algn="ctr"/>
            <a:r>
              <a:rPr lang="ru-RU" sz="3000" dirty="0" smtClean="0">
                <a:ln w="3175">
                  <a:noFill/>
                </a:ln>
                <a:solidFill>
                  <a:srgbClr val="0000CC"/>
                </a:solidFill>
                <a:latin typeface="Arial Black" pitchFamily="34" charset="0"/>
              </a:rPr>
              <a:t>Чтобы выполнить большой и важный труд ─ необходимы две вещи</a:t>
            </a:r>
          </a:p>
        </p:txBody>
      </p:sp>
      <p:sp>
        <p:nvSpPr>
          <p:cNvPr id="5" name="Стрелка вниз 4"/>
          <p:cNvSpPr/>
          <p:nvPr/>
        </p:nvSpPr>
        <p:spPr>
          <a:xfrm rot="2259653">
            <a:off x="2290950" y="2739441"/>
            <a:ext cx="489134" cy="61229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587876">
            <a:off x="6553536" y="2686799"/>
            <a:ext cx="415989" cy="50347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19" y="3500438"/>
            <a:ext cx="4030017" cy="553998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00FF"/>
                </a:solidFill>
                <a:latin typeface="Arial Black" pitchFamily="34" charset="0"/>
              </a:rPr>
              <a:t>ясный план</a:t>
            </a:r>
            <a:endParaRPr lang="ru-RU" sz="3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500439"/>
            <a:ext cx="4426364" cy="507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0000CC"/>
                </a:solidFill>
                <a:latin typeface="Arial Black" pitchFamily="34" charset="0"/>
              </a:rPr>
              <a:t>ограниченное время</a:t>
            </a:r>
            <a:endParaRPr lang="ru-RU" sz="27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064" y="1667334"/>
            <a:ext cx="3780152" cy="94646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500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Э.Г. </a:t>
            </a:r>
            <a:r>
              <a:rPr lang="ru-RU" sz="3500" b="1" dirty="0" err="1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Хаббард</a:t>
            </a:r>
            <a:endParaRPr lang="ru-RU" sz="3500" b="1" dirty="0" smtClean="0">
              <a:ln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  <a:p>
            <a:endParaRPr lang="ru-RU" sz="3500" dirty="0">
              <a:latin typeface="Arial Black" pitchFamily="34" charset="0"/>
            </a:endParaRPr>
          </a:p>
        </p:txBody>
      </p:sp>
      <p:pic>
        <p:nvPicPr>
          <p:cNvPr id="10" name="Picture 2" descr="Картинки по запросу план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2535518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71800" y="2348880"/>
            <a:ext cx="3816424" cy="57432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700" dirty="0">
                <a:solidFill>
                  <a:srgbClr val="006600"/>
                </a:solidFill>
                <a:latin typeface="Arial Black" pitchFamily="34" charset="0"/>
              </a:rPr>
              <a:t>а</a:t>
            </a:r>
            <a:r>
              <a:rPr lang="ru-RU" sz="1700" dirty="0" smtClean="0">
                <a:solidFill>
                  <a:srgbClr val="006600"/>
                </a:solidFill>
                <a:latin typeface="Arial Black" pitchFamily="34" charset="0"/>
              </a:rPr>
              <a:t>мериканский философ, </a:t>
            </a:r>
          </a:p>
          <a:p>
            <a:pPr algn="ctr"/>
            <a:r>
              <a:rPr lang="ru-RU" sz="1700" dirty="0" smtClean="0">
                <a:solidFill>
                  <a:srgbClr val="006600"/>
                </a:solidFill>
                <a:latin typeface="Arial Black" pitchFamily="34" charset="0"/>
              </a:rPr>
              <a:t>писатель</a:t>
            </a:r>
            <a:endParaRPr lang="ru-RU" sz="17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4350" name="Picture 14" descr="http://shel-vestnik.ru/wp-content/uploads/2016/04/%D1%87%D0%B0%D1%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365104"/>
            <a:ext cx="2143140" cy="16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http://rs1004.pbsrc.com/albums/af162/otbfanclubpics/CLIP%20ART%20%20ANIMATION/MISC%20STUFF/6-1.gif~c20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3116"/>
            <a:ext cx="1392846" cy="1255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http://i.5sfer.com/post/postImage/118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143512"/>
            <a:ext cx="1756137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7yabudget.com/wp-content/uploads/2014/01/plan_de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1" y="4437112"/>
            <a:ext cx="3066134" cy="2175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81929" y="6380946"/>
            <a:ext cx="2894521" cy="47705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115  дней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8" name="Picture 6" descr="http://mashakozh.ru/wp-content/uploads/2015/01/%D0%9F%D0%9B%D0%90%D0%9D%D0%A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24" y="1556792"/>
            <a:ext cx="3412893" cy="2251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lugansk-info.ru/s_images/14162590227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97" y="1996820"/>
            <a:ext cx="4598696" cy="4861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8464"/>
            <a:ext cx="4983272" cy="396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5142" y="274035"/>
            <a:ext cx="7416824" cy="720080"/>
          </a:xfrm>
          <a:prstGeom prst="rect">
            <a:avLst/>
          </a:prstGeom>
          <a:ln w="57150"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95636" y="404664"/>
            <a:ext cx="6768752" cy="864096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30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БУДЬТЕ  РАЦИОНАЛЬНЫ !</a:t>
            </a:r>
            <a:endParaRPr lang="ru-RU" sz="30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1564772"/>
            <a:ext cx="6480721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 Black" pitchFamily="34" charset="0"/>
              </a:rPr>
              <a:t>Распределите своё </a:t>
            </a:r>
            <a:r>
              <a:rPr lang="ru-RU" sz="2400" b="1" dirty="0" smtClean="0">
                <a:solidFill>
                  <a:srgbClr val="0000CC"/>
                </a:solidFill>
                <a:latin typeface="Arial Black" pitchFamily="34" charset="0"/>
              </a:rPr>
              <a:t>время и </a:t>
            </a:r>
            <a:r>
              <a:rPr lang="ru-RU" sz="2400" b="1" dirty="0">
                <a:solidFill>
                  <a:srgbClr val="0000CC"/>
                </a:solidFill>
                <a:latin typeface="Arial Black" pitchFamily="34" charset="0"/>
              </a:rPr>
              <a:t>усилия</a:t>
            </a:r>
          </a:p>
        </p:txBody>
      </p:sp>
      <p:pic>
        <p:nvPicPr>
          <p:cNvPr id="16388" name="Picture 4" descr="http://sellpo24.ru/upload/iblock/4e5/4e55b3dc20833641ea7c76bc97067ee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9719"/>
            <a:ext cx="2520280" cy="1708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4655" y="3140968"/>
            <a:ext cx="7027311" cy="83099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5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Принцип Парето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78" y="1412775"/>
            <a:ext cx="216024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598896" y="3573016"/>
            <a:ext cx="3549168" cy="1368152"/>
          </a:xfrm>
          <a:prstGeom prst="round2Diag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20 % </a:t>
            </a:r>
            <a:r>
              <a:rPr lang="ru-RU" sz="1700" b="1" dirty="0" smtClean="0">
                <a:solidFill>
                  <a:schemeClr val="tx1"/>
                </a:solidFill>
                <a:latin typeface="Arial Black" pitchFamily="34" charset="0"/>
              </a:rPr>
              <a:t>усилий обеспечивают 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80 %</a:t>
            </a:r>
            <a:r>
              <a:rPr lang="ru-RU" sz="22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Arial Black" pitchFamily="34" charset="0"/>
              </a:rPr>
              <a:t>эффективного результата                </a:t>
            </a:r>
            <a:endParaRPr lang="ru-RU" sz="17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932040" y="3788102"/>
            <a:ext cx="3816424" cy="1945154"/>
          </a:xfrm>
          <a:prstGeom prst="round2Diag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Даже при работе двигателя внутреннего сгорания только </a:t>
            </a:r>
            <a:r>
              <a:rPr lang="ru-RU" sz="2200" dirty="0" smtClean="0">
                <a:solidFill>
                  <a:srgbClr val="CC0099"/>
                </a:solidFill>
                <a:latin typeface="Arial Black" pitchFamily="34" charset="0"/>
              </a:rPr>
              <a:t>20% </a:t>
            </a:r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топлива обеспечивают движение автомобиля, а </a:t>
            </a:r>
            <a:r>
              <a:rPr lang="ru-RU" sz="2200" dirty="0" smtClean="0">
                <a:solidFill>
                  <a:srgbClr val="CC0099"/>
                </a:solidFill>
                <a:latin typeface="Arial Black" pitchFamily="34" charset="0"/>
              </a:rPr>
              <a:t>80% </a:t>
            </a:r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теряется</a:t>
            </a:r>
            <a:endParaRPr lang="ru-RU" sz="1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598896" y="5099278"/>
            <a:ext cx="3384376" cy="1584746"/>
          </a:xfrm>
          <a:prstGeom prst="round2Diag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0099"/>
                </a:solidFill>
                <a:latin typeface="Arial Black" pitchFamily="34" charset="0"/>
              </a:rPr>
              <a:t>Большинство успешных результатов достигается небольшим количеством действий</a:t>
            </a:r>
          </a:p>
        </p:txBody>
      </p:sp>
      <p:pic>
        <p:nvPicPr>
          <p:cNvPr id="4109" name="Picture 13" descr="https://st.depositphotos.com/1654249/1263/i/950/depositphotos_12630702-stock-photo-3d-man-showing-thumbs-u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5229200"/>
            <a:ext cx="2736304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const.solinepro.ru/pushkinsky/upload/images/27f58e58238a3a7d2c2bb854baadb2b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65" y="404664"/>
            <a:ext cx="671589" cy="1113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501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/>
      <p:bldP spid="12" grpId="0" animBg="1"/>
      <p:bldP spid="2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691680" y="1654650"/>
            <a:ext cx="5792244" cy="1944216"/>
          </a:xfrm>
          <a:prstGeom prst="ellipse">
            <a:avLst/>
          </a:prstGeom>
          <a:ln w="57150">
            <a:solidFill>
              <a:srgbClr val="0000CC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1714488"/>
            <a:ext cx="1873348" cy="65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i="1" dirty="0" smtClean="0">
                <a:solidFill>
                  <a:srgbClr val="002060"/>
                </a:solidFill>
                <a:latin typeface="Arial Black" pitchFamily="34" charset="0"/>
              </a:rPr>
              <a:t>таблицы</a:t>
            </a:r>
            <a:endParaRPr lang="ru-RU" sz="25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500306"/>
            <a:ext cx="1873348" cy="785818"/>
          </a:xfrm>
          <a:prstGeom prst="rect">
            <a:avLst/>
          </a:prstGeom>
          <a:solidFill>
            <a:srgbClr val="FFCCCC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i="1" dirty="0" smtClean="0">
                <a:latin typeface="Arial Black" pitchFamily="34" charset="0"/>
              </a:rPr>
              <a:t>примеры</a:t>
            </a:r>
            <a:endParaRPr lang="ru-RU" sz="2500" i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2500306"/>
            <a:ext cx="2071702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i="1" dirty="0">
                <a:latin typeface="Arial Black" pitchFamily="34" charset="0"/>
              </a:rPr>
              <a:t>к</a:t>
            </a:r>
            <a:r>
              <a:rPr lang="ru-RU" sz="2500" i="1" dirty="0" smtClean="0">
                <a:latin typeface="Arial Black" pitchFamily="34" charset="0"/>
              </a:rPr>
              <a:t>лючевые слова</a:t>
            </a:r>
            <a:endParaRPr lang="ru-RU" sz="2500" i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714488"/>
            <a:ext cx="2000264" cy="642942"/>
          </a:xfrm>
          <a:prstGeom prst="rect">
            <a:avLst/>
          </a:prstGeom>
          <a:solidFill>
            <a:srgbClr val="FFFF99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i="1" dirty="0" smtClean="0">
                <a:solidFill>
                  <a:srgbClr val="002060"/>
                </a:solidFill>
                <a:latin typeface="Arial Black" pitchFamily="34" charset="0"/>
              </a:rPr>
              <a:t>схемы</a:t>
            </a:r>
            <a:endParaRPr lang="ru-RU" sz="25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51520" y="2555381"/>
            <a:ext cx="1322445" cy="1768957"/>
          </a:xfrm>
          <a:prstGeom prst="curvedRightArrow">
            <a:avLst/>
          </a:prstGeom>
          <a:solidFill>
            <a:srgbClr val="FF00FF"/>
          </a:solidFill>
          <a:ln w="28575"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33478" y="2483373"/>
            <a:ext cx="1186993" cy="1819245"/>
          </a:xfrm>
          <a:prstGeom prst="curvedLeftArrow">
            <a:avLst/>
          </a:prstGeom>
          <a:solidFill>
            <a:srgbClr val="FF00FF"/>
          </a:solidFill>
          <a:ln w="28575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28752"/>
            <a:ext cx="2304256" cy="1937854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14480" y="3714752"/>
            <a:ext cx="5857916" cy="1010392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1785919" y="3889321"/>
            <a:ext cx="2500330" cy="657594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CC"/>
                </a:solidFill>
                <a:latin typeface="Arial Black" pitchFamily="34" charset="0"/>
              </a:rPr>
              <a:t>о</a:t>
            </a:r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порный конспект</a:t>
            </a:r>
            <a:endParaRPr lang="ru-RU" sz="2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3" name="Трапеция 22"/>
          <p:cNvSpPr/>
          <p:nvPr/>
        </p:nvSpPr>
        <p:spPr>
          <a:xfrm>
            <a:off x="5072066" y="3889321"/>
            <a:ext cx="2413406" cy="657594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Arial Black" pitchFamily="34" charset="0"/>
              </a:rPr>
              <a:t>собственная </a:t>
            </a:r>
            <a:r>
              <a:rPr lang="ru-RU" sz="2000" b="1" dirty="0">
                <a:solidFill>
                  <a:srgbClr val="0000CC"/>
                </a:solidFill>
                <a:latin typeface="Arial Black" pitchFamily="34" charset="0"/>
              </a:rPr>
              <a:t>«шпаргалка»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4163096" y="3919858"/>
            <a:ext cx="1008112" cy="513578"/>
          </a:xfrm>
          <a:prstGeom prst="mathEqual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142852"/>
            <a:ext cx="8501122" cy="928694"/>
          </a:xfrm>
          <a:prstGeom prst="rect">
            <a:avLst/>
          </a:prstGeom>
          <a:ln w="57150"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14414" y="285728"/>
            <a:ext cx="6669954" cy="1055040"/>
          </a:xfrm>
          <a:prstGeom prst="rect">
            <a:avLst/>
          </a:prstGeom>
          <a:solidFill>
            <a:srgbClr val="FFFFCC"/>
          </a:solidFill>
          <a:ln w="38100">
            <a:solidFill>
              <a:srgbClr val="006600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СТРУКТУРИРУЙТЕ  И СИСТЕМАТИЗИРУЙТЕ МАТЕРИАЛ !</a:t>
            </a:r>
            <a:endParaRPr lang="ru-RU" sz="2500" dirty="0">
              <a:ln>
                <a:solidFill>
                  <a:schemeClr val="tx2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3"/>
            <a:ext cx="2405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cdn01.ru/files/users/images/82/22/8222fd8b07c4ba6bbe867309f5010c7a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63" y="4827160"/>
            <a:ext cx="2498945" cy="1939446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5423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428868"/>
            <a:ext cx="5357850" cy="1500198"/>
          </a:xfrm>
          <a:prstGeom prst="rect">
            <a:avLst/>
          </a:prstGeom>
          <a:ln w="57150"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643182"/>
            <a:ext cx="4214842" cy="1714512"/>
          </a:xfrm>
          <a:prstGeom prst="rect">
            <a:avLst/>
          </a:prstGeom>
          <a:solidFill>
            <a:srgbClr val="FFFFCC"/>
          </a:solidFill>
          <a:ln w="381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5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Биологические термины и понятия</a:t>
            </a:r>
            <a:endParaRPr lang="ru-RU" sz="500" dirty="0" smtClean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35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358082" y="3143248"/>
            <a:ext cx="1285884" cy="1643074"/>
          </a:xfrm>
          <a:prstGeom prst="curvedLeftArrow">
            <a:avLst/>
          </a:prstGeom>
          <a:ln w="38100"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flipH="1" flipV="1">
            <a:off x="428596" y="1571612"/>
            <a:ext cx="1428760" cy="1643074"/>
          </a:xfrm>
          <a:prstGeom prst="curvedLeftArrow">
            <a:avLst/>
          </a:prstGeom>
          <a:ln w="38100"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14" y="928670"/>
            <a:ext cx="4071966" cy="571504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Нейстон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57818" y="214290"/>
            <a:ext cx="357190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Стенобионты</a:t>
            </a:r>
          </a:p>
          <a:p>
            <a:pPr algn="ctr"/>
            <a:endParaRPr lang="ru-RU" sz="3000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57818" y="928670"/>
            <a:ext cx="3571900" cy="571504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Комменсализм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14414" y="214290"/>
            <a:ext cx="4071966" cy="571504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Мутуализм</a:t>
            </a:r>
          </a:p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71802" y="1643050"/>
            <a:ext cx="350046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5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3000" b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Эдафотоп</a:t>
            </a:r>
            <a:endParaRPr lang="ru-RU" sz="30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6000768"/>
            <a:ext cx="371477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Планктон</a:t>
            </a:r>
            <a:endParaRPr lang="ru-RU" sz="3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348" y="6000768"/>
            <a:ext cx="3714776" cy="571504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Перифитон</a:t>
            </a:r>
            <a:endParaRPr lang="ru-RU" sz="3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00562" y="5214950"/>
            <a:ext cx="3714776" cy="642942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Эндемики</a:t>
            </a:r>
            <a:endParaRPr lang="ru-RU" sz="3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4348" y="5214950"/>
            <a:ext cx="3714776" cy="662322"/>
          </a:xfrm>
          <a:prstGeom prst="roundRect">
            <a:avLst/>
          </a:prstGeom>
          <a:solidFill>
            <a:srgbClr val="CCCCFF"/>
          </a:solidFill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Times New Roman" pitchFamily="18" charset="0"/>
              </a:rPr>
              <a:t>Космополиты</a:t>
            </a:r>
            <a:endParaRPr lang="ru-RU" sz="3000" b="1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28926" y="4500570"/>
            <a:ext cx="3500462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Times New Roman" pitchFamily="18" charset="0"/>
              </a:rPr>
              <a:t>Эврибионты</a:t>
            </a:r>
            <a:endParaRPr lang="ru-RU" sz="3000" b="1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364" name="Picture 4" descr="Картинки по запросу анимация книга листается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18" y="2143116"/>
            <a:ext cx="1650682" cy="1017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2081305" cy="1429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9819480" flipH="1" flipV="1">
            <a:off x="291429" y="3503875"/>
            <a:ext cx="1660771" cy="7868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000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С Л О В А Р Ь</a:t>
            </a:r>
            <a:endParaRPr lang="ru-RU" sz="2000" dirty="0">
              <a:ln w="12700">
                <a:solidFill>
                  <a:schemeClr val="tx1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9454" y="1928802"/>
            <a:ext cx="2422458" cy="57150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Г Л О С С А Р И Й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03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низ стрелка 1"/>
          <p:cNvSpPr/>
          <p:nvPr/>
        </p:nvSpPr>
        <p:spPr>
          <a:xfrm>
            <a:off x="4000496" y="1426468"/>
            <a:ext cx="3310144" cy="1570271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Объект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36" y="-1"/>
            <a:ext cx="4572032" cy="38372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00043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00" dirty="0" smtClean="0">
              <a:latin typeface="Arial Black" pitchFamily="34" charset="0"/>
            </a:endParaRPr>
          </a:p>
          <a:p>
            <a:pPr algn="ctr"/>
            <a:r>
              <a:rPr lang="ru-RU" sz="3500" dirty="0" smtClean="0">
                <a:latin typeface="Arial Black" pitchFamily="34" charset="0"/>
              </a:rPr>
              <a:t> </a:t>
            </a:r>
            <a:endParaRPr lang="ru-RU" sz="3500" dirty="0"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428604"/>
            <a:ext cx="5715040" cy="857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 smtClean="0">
              <a:latin typeface="Arial Black" pitchFamily="34" charset="0"/>
            </a:endParaRPr>
          </a:p>
          <a:p>
            <a:pPr algn="ctr"/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ТЕРМИНЫ - СИНОНИМЫ</a:t>
            </a:r>
          </a:p>
          <a:p>
            <a:pPr algn="ctr"/>
            <a:endParaRPr lang="ru-RU" sz="25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450125"/>
            <a:ext cx="3333152" cy="54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ассимиляция</a:t>
            </a:r>
            <a:endParaRPr lang="ru-RU" sz="3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5357" y="1995985"/>
            <a:ext cx="2764852" cy="612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анаболизм</a:t>
            </a:r>
            <a:endParaRPr lang="ru-RU" sz="3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531427"/>
            <a:ext cx="4717726" cy="49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пластический обмен</a:t>
            </a:r>
            <a:endParaRPr lang="ru-RU" sz="3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48202" y="3212976"/>
            <a:ext cx="7286676" cy="78752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700" dirty="0" smtClean="0">
                <a:solidFill>
                  <a:srgbClr val="0000CC"/>
                </a:solidFill>
                <a:latin typeface="Arial Black" pitchFamily="34" charset="0"/>
              </a:rPr>
              <a:t>Термины, близкие по значению, </a:t>
            </a:r>
          </a:p>
          <a:p>
            <a:pPr algn="ctr"/>
            <a:r>
              <a:rPr lang="ru-RU" sz="2700" dirty="0" smtClean="0">
                <a:solidFill>
                  <a:srgbClr val="0000CC"/>
                </a:solidFill>
                <a:latin typeface="Arial Black" pitchFamily="34" charset="0"/>
              </a:rPr>
              <a:t>но не тождественны</a:t>
            </a:r>
            <a:endParaRPr lang="ru-RU" sz="3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endParaRPr lang="ru-RU" sz="27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500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4435970"/>
            <a:ext cx="2664296" cy="36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3000" dirty="0" smtClean="0">
                <a:solidFill>
                  <a:srgbClr val="800000"/>
                </a:solidFill>
                <a:latin typeface="Arial Black" pitchFamily="34" charset="0"/>
              </a:rPr>
              <a:t>экосистема</a:t>
            </a:r>
            <a:endParaRPr lang="ru-RU" sz="3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4643446"/>
            <a:ext cx="2321735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9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4221088"/>
            <a:ext cx="3033929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3000" dirty="0" smtClean="0">
                <a:solidFill>
                  <a:srgbClr val="800000"/>
                </a:solidFill>
                <a:latin typeface="Arial Black" pitchFamily="34" charset="0"/>
              </a:rPr>
              <a:t>биогеоценоз</a:t>
            </a:r>
            <a:endParaRPr lang="ru-RU" sz="3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26" name="Не равно 25"/>
          <p:cNvSpPr/>
          <p:nvPr/>
        </p:nvSpPr>
        <p:spPr>
          <a:xfrm>
            <a:off x="4584317" y="4375827"/>
            <a:ext cx="607223" cy="278935"/>
          </a:xfrm>
          <a:prstGeom prst="mathNotEqual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8752" y="4822042"/>
            <a:ext cx="8275214" cy="983222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660066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Термины  созвучные, но разные  по смысловому значению</a:t>
            </a: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6215082"/>
            <a:ext cx="2104762" cy="42862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3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вибрион</a:t>
            </a:r>
            <a:endParaRPr lang="ru-RU" sz="30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868" y="6143644"/>
            <a:ext cx="2143140" cy="42862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3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вирион</a:t>
            </a:r>
            <a:r>
              <a:rPr lang="ru-RU" sz="2500" dirty="0" smtClean="0">
                <a:ln w="28575">
                  <a:solidFill>
                    <a:schemeClr val="tx1"/>
                  </a:solidFill>
                </a:ln>
                <a:solidFill>
                  <a:srgbClr val="003300"/>
                </a:solidFill>
              </a:rPr>
              <a:t> </a:t>
            </a:r>
            <a:endParaRPr lang="ru-RU" sz="2500" dirty="0">
              <a:ln w="28575">
                <a:solidFill>
                  <a:schemeClr val="tx1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6215082"/>
            <a:ext cx="1928826" cy="42862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3000" dirty="0" err="1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вироид</a:t>
            </a:r>
            <a:r>
              <a:rPr lang="ru-RU" sz="25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 </a:t>
            </a:r>
            <a:endParaRPr lang="ru-RU" sz="25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2857488" y="6286520"/>
            <a:ext cx="642942" cy="214314"/>
          </a:xfrm>
          <a:prstGeom prst="leftRightArrow">
            <a:avLst/>
          </a:prstGeom>
          <a:solidFill>
            <a:srgbClr val="33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5786446" y="6286520"/>
            <a:ext cx="642942" cy="214314"/>
          </a:xfrm>
          <a:prstGeom prst="leftRightArrow">
            <a:avLst/>
          </a:prstGeom>
          <a:solidFill>
            <a:srgbClr val="33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659" y="0"/>
            <a:ext cx="172234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275182" cy="257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/>
      <p:bldP spid="10" grpId="0"/>
      <p:bldP spid="11" grpId="0"/>
      <p:bldP spid="20" grpId="0" animBg="1"/>
      <p:bldP spid="22" grpId="0"/>
      <p:bldP spid="25" grpId="0"/>
      <p:bldP spid="26" grpId="0" animBg="1"/>
      <p:bldP spid="30" grpId="0" animBg="1"/>
      <p:bldP spid="31" grpId="0"/>
      <p:bldP spid="32" grpId="0"/>
      <p:bldP spid="33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-540568" y="-1179512"/>
          <a:ext cx="9501254" cy="721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05064"/>
            <a:ext cx="269979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285720" y="3071811"/>
            <a:ext cx="1928826" cy="2500329"/>
          </a:xfrm>
          <a:prstGeom prst="can">
            <a:avLst/>
          </a:prstGeom>
          <a:solidFill>
            <a:srgbClr val="FFCCFF"/>
          </a:solidFill>
          <a:ln w="57150">
            <a:solidFill>
              <a:srgbClr val="CC0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РУССКИЙ ЯЗЫК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2357422" y="3571876"/>
            <a:ext cx="2016225" cy="2000264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 Black" pitchFamily="34" charset="0"/>
              </a:rPr>
              <a:t>МАТЕМАТИКА</a:t>
            </a:r>
            <a:endParaRPr lang="ru-RU" b="1" dirty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4500562" y="4071942"/>
            <a:ext cx="2162744" cy="1500198"/>
          </a:xfrm>
          <a:prstGeom prst="can">
            <a:avLst/>
          </a:prstGeom>
          <a:solidFill>
            <a:srgbClr val="FFFFCC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АНГЛИЙСКИЙ ЯЗЫК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6858016" y="4429132"/>
            <a:ext cx="2066986" cy="1143008"/>
          </a:xfrm>
          <a:prstGeom prst="can">
            <a:avLst>
              <a:gd name="adj" fmla="val 2919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Arial Black" pitchFamily="34" charset="0"/>
              </a:rPr>
              <a:t>БИОЛОГИЯ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Arial Black" pitchFamily="34" charset="0"/>
              </a:rPr>
              <a:t>4</a:t>
            </a:r>
            <a:endParaRPr lang="ru-RU" sz="40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715017"/>
            <a:ext cx="5601635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00CC"/>
                </a:solidFill>
                <a:latin typeface="Arial Black" pitchFamily="34" charset="0"/>
              </a:rPr>
              <a:t>Количество  абитуриентов, </a:t>
            </a:r>
          </a:p>
          <a:p>
            <a:pPr algn="ctr"/>
            <a:r>
              <a:rPr lang="ru-RU" sz="2100" b="1" dirty="0" smtClean="0">
                <a:solidFill>
                  <a:srgbClr val="0000CC"/>
                </a:solidFill>
                <a:latin typeface="Arial Black" pitchFamily="34" charset="0"/>
              </a:rPr>
              <a:t>участвовавших в ЦТ по биологии</a:t>
            </a:r>
            <a:endParaRPr lang="ru-RU" sz="21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72264" y="6000768"/>
            <a:ext cx="2313486" cy="611284"/>
          </a:xfrm>
          <a:prstGeom prst="ellipse">
            <a:avLst/>
          </a:prstGeom>
          <a:solidFill>
            <a:srgbClr val="FFFFCC"/>
          </a:solidFill>
          <a:ln w="5715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28 448</a:t>
            </a:r>
            <a:endParaRPr lang="ru-RU" sz="2800" b="1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142852"/>
            <a:ext cx="8715436" cy="129614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 количеству участников </a:t>
            </a:r>
            <a:r>
              <a:rPr lang="ru-RU" sz="23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БИОЛОГИЯ</a:t>
            </a:r>
            <a:r>
              <a:rPr lang="ru-RU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занимает  </a:t>
            </a:r>
            <a:r>
              <a:rPr lang="ru-RU" sz="2500" b="1" u="sng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ЧЕТВЁРТОЕ МЕСТО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после русского языка, математики и английского языка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04864"/>
            <a:ext cx="1796313" cy="15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5286380" y="1785926"/>
            <a:ext cx="3643306" cy="571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2 0 1 7 год</a:t>
            </a:r>
            <a:endParaRPr lang="ru-RU" sz="3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6082" name="Picture 2" descr="Картинки по запросу 2 студента в полный рос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857496"/>
            <a:ext cx="1198035" cy="18722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00808"/>
            <a:ext cx="1785950" cy="163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04" y="2378819"/>
            <a:ext cx="1260660" cy="194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41137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1" grpId="1" animBg="1"/>
      <p:bldP spid="2" grpId="0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06" y="428604"/>
            <a:ext cx="1905512" cy="2898959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5" y="285728"/>
            <a:ext cx="1978559" cy="2643206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28"/>
            <a:ext cx="1857388" cy="2571768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642918"/>
            <a:ext cx="1785950" cy="2737940"/>
          </a:xfrm>
          <a:prstGeom prst="rect">
            <a:avLst/>
          </a:prstGeom>
          <a:solidFill>
            <a:srgbClr val="003300"/>
          </a:solidFill>
          <a:ln w="38100">
            <a:solidFill>
              <a:srgbClr val="CC00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1785950" cy="2643206"/>
          </a:xfrm>
          <a:prstGeom prst="rect">
            <a:avLst/>
          </a:prstGeom>
          <a:solidFill>
            <a:srgbClr val="008000"/>
          </a:solidFill>
          <a:ln w="38100">
            <a:solidFill>
              <a:srgbClr val="CC00CC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214817"/>
            <a:ext cx="1857388" cy="2428893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14818"/>
            <a:ext cx="1928826" cy="2428892"/>
          </a:xfrm>
          <a:prstGeom prst="rect">
            <a:avLst/>
          </a:prstGeom>
          <a:solidFill>
            <a:srgbClr val="008000"/>
          </a:solidFill>
          <a:ln w="38100">
            <a:solidFill>
              <a:srgbClr val="CC00CC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643314"/>
            <a:ext cx="1857389" cy="2571768"/>
          </a:xfrm>
          <a:prstGeom prst="rect">
            <a:avLst/>
          </a:prstGeom>
          <a:solidFill>
            <a:srgbClr val="008000"/>
          </a:solidFill>
          <a:ln w="38100">
            <a:solidFill>
              <a:srgbClr val="CC00CC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357422" y="3286124"/>
            <a:ext cx="4458273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Учёные-биологи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3286124"/>
            <a:ext cx="3571900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вклад в науку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551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263" y="0"/>
            <a:ext cx="709094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150"/>
            <a:ext cx="7094022" cy="1008112"/>
          </a:xfrm>
          <a:prstGeom prst="rect">
            <a:avLst/>
          </a:prstGeom>
          <a:solidFill>
            <a:srgbClr val="FFFFCC"/>
          </a:solidFill>
          <a:ln w="76200">
            <a:solidFill>
              <a:srgbClr val="33660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mtClean="0" sz="300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charset="0" pitchFamily="34" typeface="Arial Black"/>
              </a:rPr>
              <a:t>СИТУАЦИОННЫЕ ЗАДАЧИ </a:t>
            </a:r>
          </a:p>
          <a:p>
            <a:pPr algn="ctr"/>
            <a:r>
              <a:rPr dirty="0" lang="ru-RU" smtClean="0" sz="300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charset="0" pitchFamily="34" typeface="Arial Black"/>
              </a:rPr>
              <a:t>ПО БИОЛОГИИ</a:t>
            </a:r>
            <a:endParaRPr dirty="0" lang="ru-RU" sz="3000">
              <a:ln>
                <a:solidFill>
                  <a:schemeClr val="tx1"/>
                </a:solidFill>
              </a:ln>
              <a:solidFill>
                <a:srgbClr val="C00000"/>
              </a:solidFill>
              <a:latin charset="0" pitchFamily="34" typeface="Arial Black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100" y="1419623"/>
            <a:ext cx="5000660" cy="714380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FF0066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1900">
                <a:latin charset="0" pitchFamily="34" typeface="Arial Black"/>
              </a:rPr>
              <a:t>п</a:t>
            </a:r>
            <a:r>
              <a:rPr dirty="0" lang="ru-RU" smtClean="0" sz="1900">
                <a:latin charset="0" pitchFamily="34" typeface="Arial Black"/>
              </a:rPr>
              <a:t>о молекулярной биологии</a:t>
            </a:r>
            <a:endParaRPr dirty="0" lang="ru-RU" sz="1900">
              <a:latin charset="0" pitchFamily="34" typeface="Arial Black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97393" y="3556416"/>
            <a:ext cx="300039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1900">
                <a:latin charset="0" pitchFamily="34" typeface="Arial Black"/>
              </a:rPr>
              <a:t>г</a:t>
            </a:r>
            <a:r>
              <a:rPr dirty="0" lang="ru-RU" smtClean="0" sz="1900">
                <a:latin charset="0" pitchFamily="34" typeface="Arial Black"/>
              </a:rPr>
              <a:t>енетические задачи</a:t>
            </a:r>
            <a:endParaRPr dirty="0" lang="ru-RU" sz="1900">
              <a:latin charset="0" pitchFamily="34" typeface="Arial Black"/>
            </a:endParaRPr>
          </a:p>
        </p:txBody>
      </p:sp>
      <p:pic>
        <p:nvPicPr>
          <p:cNvPr descr="Похожее изображение" id="20490" name="Picture 10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591" y="1329311"/>
            <a:ext cx="1878141" cy="1058406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68900" y="4408898"/>
            <a:ext cx="5456985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1900">
                <a:latin charset="0" pitchFamily="34" typeface="Arial Black"/>
              </a:rPr>
              <a:t>н</a:t>
            </a:r>
            <a:r>
              <a:rPr dirty="0" lang="ru-RU" smtClean="0" sz="1900">
                <a:latin charset="0" pitchFamily="34" typeface="Arial Black"/>
              </a:rPr>
              <a:t>а превращение веществ и поток энергии в цепях питания и балансовое равенство в экосистеме</a:t>
            </a:r>
            <a:endParaRPr dirty="0" lang="ru-RU" sz="1900">
              <a:latin charset="0" pitchFamily="34" typeface="Arial Black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592135"/>
            <a:ext cx="3857652" cy="642942"/>
          </a:xfrm>
          <a:prstGeom prst="roundRect">
            <a:avLst/>
          </a:prstGeom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1900">
                <a:latin charset="0" pitchFamily="34" typeface="Arial Black"/>
              </a:rPr>
              <a:t>н</a:t>
            </a:r>
            <a:r>
              <a:rPr dirty="0" lang="ru-RU" smtClean="0" sz="1900">
                <a:latin charset="0" pitchFamily="34" typeface="Arial Black"/>
              </a:rPr>
              <a:t>а закономерности гаметогенеза</a:t>
            </a:r>
            <a:endParaRPr dirty="0" lang="ru-RU" sz="1900">
              <a:latin charset="0" pitchFamily="34" typeface="Arial Black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2492896"/>
            <a:ext cx="5653979" cy="792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1900">
                <a:latin charset="0" pitchFamily="34" typeface="Arial Black"/>
              </a:rPr>
              <a:t>н</a:t>
            </a:r>
            <a:r>
              <a:rPr dirty="0" lang="ru-RU" smtClean="0" sz="1900">
                <a:latin charset="0" pitchFamily="34" typeface="Arial Black"/>
              </a:rPr>
              <a:t>а закономерности поведения хромосом во время митоза и мейоза</a:t>
            </a:r>
            <a:endParaRPr dirty="0" lang="ru-RU" sz="1900">
              <a:latin charset="0" pitchFamily="34" typeface="Arial Black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cstate="print" r:embed="rId3"/>
          <a:srcRect r="23"/>
          <a:stretch>
            <a:fillRect/>
          </a:stretch>
        </p:blipFill>
        <p:spPr>
          <a:xfrm>
            <a:off x="127125" y="2336098"/>
            <a:ext cx="2071702" cy="1069837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49385" y="4214818"/>
            <a:ext cx="1643074" cy="25003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861235" y="432047"/>
            <a:ext cx="1147717" cy="2852935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144" y="3589795"/>
            <a:ext cx="1996809" cy="1468281"/>
          </a:xfrm>
          <a:prstGeom prst="rect">
            <a:avLst/>
          </a:prstGeom>
          <a:ln w="28575">
            <a:solidFill>
              <a:srgbClr val="0000CC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descr="http://www.life-and-style.ru/wp-content/uploads/2014/02/ecology.jpg" id="6157" name="Picture 1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475" y="5292158"/>
            <a:ext cx="2254929" cy="1422966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282" y="5601959"/>
            <a:ext cx="3691880" cy="1196752"/>
          </a:xfrm>
          <a:prstGeom prst="rect">
            <a:avLst/>
          </a:prstGeom>
          <a:ln w="28575">
            <a:solidFill>
              <a:srgbClr val="0000CC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424634"/>
      </p:ext>
    </p:extLst>
  </p:cSld>
  <p:clrMapOvr>
    <a:masterClrMapping/>
  </p:clrMapOvr>
  <p:transition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385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ecel="100000" dur="385" id="14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accel="100000" dur="615" fill="hold" id="15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dur="385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from="(0.5)" to="(#ppt_x)" valueType="num">
                                      <p:cBhvr>
                                        <p:cTn accel="100000" dur="615" fill="hold" id="17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dur="385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from="(#ppt_y+0.4)" to="(#ppt_y)" valueType="num">
                                      <p:cBhvr>
                                        <p:cTn accel="100000" dur="615" fill="hold" id="19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7000"/>
                            </p:stCondLst>
                            <p:childTnLst>
                              <p:par>
                                <p:cTn fill="hold" id="73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>
                            <p:stCondLst>
                              <p:cond delay="9000"/>
                            </p:stCondLst>
                            <p:childTnLst>
                              <p:par>
                                <p:cTn fill="hold" id="9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"/>
      <p:bldP animBg="1" grpId="0" spid="4"/>
      <p:bldP animBg="1" grpId="0" spid="8"/>
      <p:bldP animBg="1" grpId="0" spid="9"/>
      <p:bldP animBg="1" grpId="0" spid="11"/>
      <p:bldP animBg="1" grpId="0" spid="14"/>
      <p:bldP animBg="1" grpId="0" spid="1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57356" y="0"/>
            <a:ext cx="6929486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s://dietapridiabete.ru/wp-content/uploads/4215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3095647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biofile.ru/pic/nadine-o-2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214950"/>
            <a:ext cx="3286148" cy="16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ds03.infourok.ru/uploads/ex/0ad2/00016a61-d621db4e/img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786322"/>
            <a:ext cx="3354655" cy="207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nashzeleniymir.ru/wp-content/uploads/2016/06/%D0%A1%D1%82%D1%80%D0%BE%D0%B5%D0%BD%D0%B8%D0%B5-%D1%86%D0%B2%D0%B5%D1%82%D0%BA%D0%B0-%D1%8F%D0%B1%D0%BB%D0%BE%D0%BD%D0%B8.jp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857232"/>
            <a:ext cx="3594700" cy="2143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://graphnet.ru/images/1548419_chelovecheskoe-serdce-shem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2143108" cy="175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http://knowledge.su/userfiles/editor/medium/9226_113e3b4c48304f-203e41413839413a304f-4d3d46383a3b3e3f3534384f-223e3c-7-917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E1E6"/>
              </a:clrFrom>
              <a:clrTo>
                <a:srgbClr val="E1E1E6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29" y="864096"/>
            <a:ext cx="2136677" cy="3064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071686" y="116632"/>
            <a:ext cx="6532762" cy="669162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ИЛЛЮСТРАЦИОННЫЙ МАТЕРИАЛ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4337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 3"/>
          <p:cNvSpPr/>
          <p:nvPr/>
        </p:nvSpPr>
        <p:spPr>
          <a:xfrm>
            <a:off x="1857324" y="2071678"/>
            <a:ext cx="7286676" cy="3500462"/>
          </a:xfrm>
          <a:prstGeom prst="leftRightRibbon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2786050" y="2714620"/>
            <a:ext cx="238732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FF"/>
                </a:solidFill>
                <a:latin typeface="Arial Black" pitchFamily="34" charset="0"/>
              </a:rPr>
              <a:t>РИСУНКИ </a:t>
            </a:r>
          </a:p>
          <a:p>
            <a:pPr algn="ctr"/>
            <a:r>
              <a:rPr lang="ru-RU" sz="2200" dirty="0" smtClean="0">
                <a:solidFill>
                  <a:srgbClr val="0000FF"/>
                </a:solidFill>
                <a:latin typeface="Arial Black" pitchFamily="34" charset="0"/>
              </a:rPr>
              <a:t>И СХЕМЫ </a:t>
            </a:r>
          </a:p>
          <a:p>
            <a:pPr algn="ctr"/>
            <a:r>
              <a:rPr lang="ru-RU" sz="2200" dirty="0" smtClean="0">
                <a:solidFill>
                  <a:srgbClr val="0000FF"/>
                </a:solidFill>
                <a:latin typeface="Arial Black" pitchFamily="34" charset="0"/>
              </a:rPr>
              <a:t>ШКОЛЬНЫХ </a:t>
            </a:r>
          </a:p>
          <a:p>
            <a:pPr algn="ctr"/>
            <a:r>
              <a:rPr lang="ru-RU" sz="2200" dirty="0" smtClean="0">
                <a:solidFill>
                  <a:srgbClr val="0000FF"/>
                </a:solidFill>
                <a:latin typeface="Arial Black" pitchFamily="34" charset="0"/>
              </a:rPr>
              <a:t>УЧЕБНИКОВ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72132" y="3571876"/>
            <a:ext cx="26548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КРАСОЧНУЮ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ИНФОГРАФИКУ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 В ИНТЕРНЕТЕ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88488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низ стрелка 1"/>
          <p:cNvSpPr/>
          <p:nvPr/>
        </p:nvSpPr>
        <p:spPr>
          <a:xfrm>
            <a:off x="1547664" y="4365104"/>
            <a:ext cx="5738980" cy="2016223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440062" y="782707"/>
            <a:ext cx="5940250" cy="1710189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428868"/>
            <a:ext cx="2857552" cy="18722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ДЕЛИТЕСЬ ИНТЕРЕСНЫМИ БИОЛОГИЧЕСКИМИ ФАКТАМИ  И ЯВЛЕНИЯМИ  С РОДИТЕЛЯМИ!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3059831" y="260648"/>
            <a:ext cx="3240361" cy="1368152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2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Возрастает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уверенность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родителей в Ваших знаниях</a:t>
            </a:r>
          </a:p>
          <a:p>
            <a:pPr algn="ctr"/>
            <a:endParaRPr lang="ru-RU" dirty="0"/>
          </a:p>
        </p:txBody>
      </p:sp>
      <p:sp>
        <p:nvSpPr>
          <p:cNvPr id="8" name="Трапеция 7"/>
          <p:cNvSpPr/>
          <p:nvPr/>
        </p:nvSpPr>
        <p:spPr>
          <a:xfrm>
            <a:off x="3059832" y="5516782"/>
            <a:ext cx="3240360" cy="1152128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Повышается Ваша самооценка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500306"/>
            <a:ext cx="2643206" cy="1864798"/>
          </a:xfrm>
          <a:prstGeom prst="rect">
            <a:avLst/>
          </a:prstGeom>
          <a:solidFill>
            <a:srgbClr val="FFCCFF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Изучаемый материал приобретает эмоциональную окраску и лучше запоминается 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3554" name="Picture 2" descr="Картинки по запросу родители разговаривают с взрослыми деть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38968"/>
            <a:ext cx="2633435" cy="172819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артинки по запросу родители разговаривают с взрослыми деть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5" y="285728"/>
            <a:ext cx="2757488" cy="180960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Картинки по запросу родител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2357454" cy="1916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День открытых дверей (19.02.17г)\6510494457_fdfdb540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072074"/>
            <a:ext cx="2286016" cy="1571636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5" name="Picture 3" descr="C:\Documents and Settings\User\Рабочий стол\День открытых дверей (19.02.17г)\1391891214_kak-ne-ssoritsya-s-roditelyami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785927"/>
            <a:ext cx="3552063" cy="3647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63987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419872" y="1556792"/>
            <a:ext cx="3286650" cy="3539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2017-2018 уч. год\!!!!!!!!!НА ФЛЕШКУ\22.02.2018\Квашение\z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2519"/>
            <a:ext cx="2952328" cy="20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2017-2018 уч. год\!!!!!!!!!НА ФЛЕШКУ\22.02.2018\Квашение\23550ba152f575bd384d506f93a40a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2592288" cy="1954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emlyanika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912260" y="3861048"/>
            <a:ext cx="178219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332656"/>
            <a:ext cx="3024336" cy="100811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М </a:t>
            </a:r>
            <a:r>
              <a:rPr lang="ru-RU" sz="1700" dirty="0" smtClean="0">
                <a:ln w="12700"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О Л О Ч Н О К И С Л О Е</a:t>
            </a:r>
            <a:endParaRPr lang="ru-RU" sz="1700" dirty="0">
              <a:ln w="12700"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188640"/>
            <a:ext cx="2304256" cy="93610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700" dirty="0" smtClean="0">
                <a:ln w="12700"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Б Р О Ж Е Н И Е</a:t>
            </a:r>
            <a:endParaRPr lang="ru-RU" sz="1700" dirty="0">
              <a:ln w="12700"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5805264"/>
            <a:ext cx="2771800" cy="648072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/>
                <a:latin typeface="Arial Black" pitchFamily="34" charset="0"/>
              </a:rPr>
              <a:t>П Л О Д   С У Х О Й – </a:t>
            </a:r>
          </a:p>
          <a:p>
            <a:pPr algn="ctr"/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/>
                <a:latin typeface="Arial Black" pitchFamily="34" charset="0"/>
              </a:rPr>
              <a:t>М Н О Г О О Р Е Ш Е К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CC0099"/>
              </a:solidFill>
              <a:effectLst/>
              <a:latin typeface="Arial Black" pitchFamily="34" charset="0"/>
            </a:endParaRPr>
          </a:p>
        </p:txBody>
      </p:sp>
      <p:pic>
        <p:nvPicPr>
          <p:cNvPr id="13" name="Picture 3" descr="F:\2017-2018 уч. год\!!!!!!!!!НА ФЛЕШКУ\22.02.2018\Гречка\гречневая-каша-для-похуде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132856"/>
            <a:ext cx="2448272" cy="1588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s://im0-tub-by.yandex.net/i?id=dbe7a7eb1a2605dede209e3dbcbb7686&amp;n=13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520280" cy="220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28184" y="2996952"/>
            <a:ext cx="2915816" cy="792088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700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effectLst/>
                <a:latin typeface="Arial Black" pitchFamily="34" charset="0"/>
              </a:rPr>
              <a:t>П Л О Д Ы   О Р Е Ш К И</a:t>
            </a:r>
            <a:endParaRPr lang="ru-RU" sz="1700" dirty="0">
              <a:ln>
                <a:solidFill>
                  <a:schemeClr val="tx1"/>
                </a:solidFill>
              </a:ln>
              <a:solidFill>
                <a:srgbClr val="CC0099"/>
              </a:solidFill>
              <a:effectLst/>
              <a:latin typeface="Arial Black" pitchFamily="34" charset="0"/>
            </a:endParaRPr>
          </a:p>
        </p:txBody>
      </p:sp>
      <p:pic>
        <p:nvPicPr>
          <p:cNvPr id="1036" name="Picture 12" descr="F:\2017-2018 уч. год\!!!!!!!!!НА ФЛЕШКУ\22.02.2018\Мужчина\2385e5c1e45958cb22983e5b9312f829.jp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116632"/>
            <a:ext cx="3148089" cy="2088232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636912"/>
            <a:ext cx="2627784" cy="15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55576" y="2492896"/>
            <a:ext cx="2592288" cy="122413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Р А З Д Е Л Ь Н О Е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3933056"/>
            <a:ext cx="2376264" cy="36004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П И Т А Н И Е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5877272"/>
            <a:ext cx="3888432" cy="79208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С О Ц В Е Т И Е   К О Р З И Н К А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27" name="Picture 14" descr="http://mtdata.ru/u30/photoBA74/20537456075-0/hug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1872208" cy="124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im1-tub-by.yandex.net/i?id=de796b517c68b3f76a4bfb1882feb0ed&amp;n=33&amp;h=215&amp;w=34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52936"/>
            <a:ext cx="1519040" cy="1015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F:\2017-2018 уч. год\!!!!!!!!!НА ФЛЕШКУ\21.02.2018\Ромашка 2.jpg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483768" y="4941168"/>
            <a:ext cx="1872208" cy="1420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3" descr="F:\2017-2018 уч. год\!!!!!!!!!НА ФЛЕШКУ\21.02.2018\Ромашка 2.jpg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148064" y="4835926"/>
            <a:ext cx="1728192" cy="1462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F:\2017-2018 уч. год\!!!!!!!!!НА ФЛЕШКУ\21.02.2018\Ромашка 2.jpg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779912" y="5157192"/>
            <a:ext cx="1898393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925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925" decel="100000"/>
                                        <p:tgtEl>
                                          <p:spTgt spid="1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1925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925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5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064896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6672"/>
            <a:ext cx="7488832" cy="64807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Arial Black" pitchFamily="34" charset="0"/>
              </a:rPr>
              <a:t>ТРЕНИРУЙТЕСЬ И ПРАКТИКУЙТЕСЬ!</a:t>
            </a:r>
            <a:endParaRPr lang="ru-RU" sz="2700" dirty="0">
              <a:ln>
                <a:solidFill>
                  <a:schemeClr val="tx1"/>
                </a:solidFill>
              </a:ln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539552" y="1556792"/>
            <a:ext cx="8208912" cy="4896544"/>
          </a:xfrm>
          <a:prstGeom prst="curvedUpArrow">
            <a:avLst/>
          </a:prstGeom>
          <a:solidFill>
            <a:srgbClr val="C0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365104"/>
            <a:ext cx="244827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ознакомьтесь с консультациями репетиционного тестирования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445224"/>
            <a:ext cx="2448272" cy="1224136"/>
          </a:xfrm>
          <a:prstGeom prst="rect">
            <a:avLst/>
          </a:prstGeom>
          <a:solidFill>
            <a:srgbClr val="FFCCFF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</a:pPr>
            <a:endParaRPr lang="ru-RU" sz="300" dirty="0" smtClean="0">
              <a:latin typeface="Arial Black" pitchFamily="34" charset="0"/>
            </a:endParaRPr>
          </a:p>
          <a:p>
            <a:pPr algn="ctr">
              <a:spcBef>
                <a:spcPts val="500"/>
              </a:spcBef>
            </a:pPr>
            <a:endParaRPr lang="ru-RU" sz="300" dirty="0" smtClean="0">
              <a:latin typeface="Arial Black" pitchFamily="34" charset="0"/>
            </a:endParaRPr>
          </a:p>
          <a:p>
            <a:pPr algn="ctr">
              <a:spcBef>
                <a:spcPts val="500"/>
              </a:spcBef>
            </a:pPr>
            <a:endParaRPr lang="ru-RU" sz="300" dirty="0" smtClean="0">
              <a:latin typeface="Arial Black" pitchFamily="34" charset="0"/>
            </a:endParaRPr>
          </a:p>
          <a:p>
            <a:pPr algn="ctr">
              <a:spcBef>
                <a:spcPts val="500"/>
              </a:spcBef>
            </a:pPr>
            <a:r>
              <a:rPr lang="ru-RU" dirty="0" smtClean="0">
                <a:latin typeface="Arial Black" pitchFamily="34" charset="0"/>
              </a:rPr>
              <a:t>посещайте этапы репетиционных тестирований</a:t>
            </a:r>
            <a:endParaRPr lang="ru-RU" sz="300" dirty="0" smtClean="0">
              <a:latin typeface="Arial Black" pitchFamily="34" charset="0"/>
            </a:endParaRPr>
          </a:p>
          <a:p>
            <a:pPr algn="ctr">
              <a:spcBef>
                <a:spcPts val="500"/>
              </a:spcBef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996952"/>
            <a:ext cx="2448272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анализируйте ошибки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3314" name="Picture 2" descr="Картинки по запросу тренируй моз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29523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9512" y="1844824"/>
            <a:ext cx="273630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ежедневно выполняйте тестовые задания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140968"/>
            <a:ext cx="2808312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latin typeface="Arial Black" pitchFamily="34" charset="0"/>
              </a:rPr>
              <a:t>обращайтесь к сервису  централизованного тестирования онлайн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797152"/>
            <a:ext cx="2592288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Arial Black" pitchFamily="34" charset="0"/>
              </a:rPr>
              <a:t>просмотрите  </a:t>
            </a:r>
            <a:r>
              <a:rPr lang="ru-RU" dirty="0" err="1" smtClean="0">
                <a:latin typeface="Arial Black" pitchFamily="34" charset="0"/>
              </a:rPr>
              <a:t>демоварианты</a:t>
            </a:r>
            <a:r>
              <a:rPr lang="ru-RU" dirty="0" smtClean="0">
                <a:latin typeface="Arial Black" pitchFamily="34" charset="0"/>
              </a:rPr>
              <a:t> тестов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ttp://bookboon.com/blog/wp-content/uploads/2013/08/ebooks-lap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00" cy="207170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Приглашаем!</a:t>
            </a:r>
            <a:endParaRPr lang="ru-RU" sz="880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672830"/>
            <a:ext cx="3147732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18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марта </a:t>
            </a:r>
          </a:p>
          <a:p>
            <a:pPr algn="ctr">
              <a:defRPr/>
            </a:pP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2018 года</a:t>
            </a:r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200" b="1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496"/>
            <a:ext cx="6572296" cy="3714776"/>
          </a:xfrm>
          <a:prstGeom prst="rect">
            <a:avLst/>
          </a:prstGeom>
        </p:spPr>
        <p:txBody>
          <a:bodyPr wrap="square">
            <a:prstTxWarp prst="textFade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28575">
                  <a:solidFill>
                    <a:srgbClr val="008000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тематическое </a:t>
            </a:r>
          </a:p>
          <a:p>
            <a:pPr algn="ctr">
              <a:defRPr/>
            </a:pPr>
            <a:r>
              <a:rPr lang="ru-RU" sz="4400" b="1" dirty="0" smtClean="0">
                <a:ln w="28575">
                  <a:solidFill>
                    <a:srgbClr val="008000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консультативно –</a:t>
            </a:r>
          </a:p>
          <a:p>
            <a:pPr algn="ctr">
              <a:defRPr/>
            </a:pPr>
            <a:r>
              <a:rPr lang="ru-RU" sz="4400" b="1" dirty="0" smtClean="0">
                <a:ln w="28575">
                  <a:solidFill>
                    <a:srgbClr val="008000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репетиционное</a:t>
            </a:r>
          </a:p>
          <a:p>
            <a:pPr algn="ctr">
              <a:defRPr/>
            </a:pPr>
            <a:r>
              <a:rPr lang="ru-RU" sz="4400" b="1" dirty="0" smtClean="0">
                <a:ln w="28575">
                  <a:solidFill>
                    <a:srgbClr val="008000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тестирование </a:t>
            </a:r>
          </a:p>
          <a:p>
            <a:pPr algn="ctr">
              <a:defRPr/>
            </a:pPr>
            <a:r>
              <a:rPr lang="ru-RU" sz="4400" b="1" dirty="0" smtClean="0">
                <a:ln w="28575">
                  <a:solidFill>
                    <a:srgbClr val="008000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 биологии</a:t>
            </a:r>
          </a:p>
        </p:txBody>
      </p:sp>
      <p:pic>
        <p:nvPicPr>
          <p:cNvPr id="7" name="Picture 15" descr="http://www.lida.info/wp-content/uploads/2016/07/1182619-251001-8x186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2428892" cy="2000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1620" y="4643446"/>
            <a:ext cx="2432379" cy="221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52"/>
            <a:ext cx="6499239" cy="649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6"/>
          <p:cNvGrpSpPr/>
          <p:nvPr/>
        </p:nvGrpSpPr>
        <p:grpSpPr>
          <a:xfrm>
            <a:off x="6500826" y="142852"/>
            <a:ext cx="2643174" cy="2000264"/>
            <a:chOff x="6789895" y="0"/>
            <a:chExt cx="3708160" cy="1149600"/>
          </a:xfrm>
          <a:scene3d>
            <a:camera prst="orthographicFront"/>
            <a:lightRig rig="threePt" dir="t"/>
          </a:scene3d>
        </p:grpSpPr>
        <p:sp>
          <p:nvSpPr>
            <p:cNvPr id="18" name="Овал 17"/>
            <p:cNvSpPr/>
            <p:nvPr/>
          </p:nvSpPr>
          <p:spPr>
            <a:xfrm>
              <a:off x="6789895" y="0"/>
              <a:ext cx="3708160" cy="1149600"/>
            </a:xfrm>
            <a:prstGeom prst="ellipse">
              <a:avLst/>
            </a:prstGeom>
            <a:solidFill>
              <a:srgbClr val="FF0000"/>
            </a:solidFill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7401105" y="153280"/>
              <a:ext cx="2622064" cy="8128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5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itchFamily="34" charset="0"/>
                </a:rPr>
                <a:t>ВГМУ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085" name="Picture 2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290"/>
            <a:ext cx="236903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 со стрелкой влево 9"/>
          <p:cNvSpPr/>
          <p:nvPr/>
        </p:nvSpPr>
        <p:spPr>
          <a:xfrm>
            <a:off x="2714612" y="5500702"/>
            <a:ext cx="6000083" cy="10437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contourW="14605" prstMaterial="plastic">
            <a:bevelT w="50800" prst="convex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sz="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учение с удовольствием и положительными эмоциями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Выноска со стрелкой влево 4"/>
          <p:cNvSpPr/>
          <p:nvPr/>
        </p:nvSpPr>
        <p:spPr bwMode="auto">
          <a:xfrm>
            <a:off x="3786182" y="4429132"/>
            <a:ext cx="4857784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32385" rIns="64770" bIns="32385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упорство и труд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Выноска со стрелкой влево 20"/>
          <p:cNvSpPr/>
          <p:nvPr/>
        </p:nvSpPr>
        <p:spPr bwMode="auto">
          <a:xfrm>
            <a:off x="5072066" y="3429000"/>
            <a:ext cx="3570287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поддержка близких и родных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Выноска со стрелкой влево 23"/>
          <p:cNvSpPr/>
          <p:nvPr/>
        </p:nvSpPr>
        <p:spPr bwMode="auto">
          <a:xfrm>
            <a:off x="6215074" y="2357431"/>
            <a:ext cx="2427276" cy="928694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CC00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вера в свои силы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071369">
            <a:off x="-117282" y="1280808"/>
            <a:ext cx="3120499" cy="2153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-428660" y="42860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Путь К успеху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dlenka.org/images/2015/mir_znan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56" y="0"/>
            <a:ext cx="925335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57288" y="928670"/>
            <a:ext cx="10548080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5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СПАСИБО ЗА ВНИМАНИЕ !</a:t>
            </a:r>
            <a:endParaRPr lang="ru-RU" sz="45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42918"/>
            <a:ext cx="8929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Птицам даны крылья, </a:t>
            </a:r>
          </a:p>
          <a:p>
            <a:pPr algn="ctr"/>
            <a:r>
              <a:rPr lang="ru-RU" sz="4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рыбам плавники, а людям, которые живут в природе – изучение и познание природы;</a:t>
            </a:r>
          </a:p>
          <a:p>
            <a:pPr algn="ctr"/>
            <a:r>
              <a:rPr lang="ru-RU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вот их крылья. </a:t>
            </a:r>
          </a:p>
          <a:p>
            <a:pPr algn="r"/>
            <a:r>
              <a:rPr lang="ru-RU" sz="4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Х. Марти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4286248" y="3286124"/>
            <a:ext cx="2786082" cy="571504"/>
          </a:xfrm>
          <a:prstGeom prst="homePlate">
            <a:avLst/>
          </a:prstGeom>
          <a:solidFill>
            <a:srgbClr val="FFCCFF"/>
          </a:solidFill>
          <a:ln w="57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РУССКИЙ ЯЗЫК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786314" y="2500306"/>
            <a:ext cx="2714644" cy="50006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МАТЕМАТИКА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642910" y="2285992"/>
            <a:ext cx="8501090" cy="4286280"/>
          </a:xfrm>
          <a:prstGeom prst="curvedUpArrow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6572296" cy="1643073"/>
          </a:xfrm>
          <a:prstGeom prst="rect">
            <a:avLst/>
          </a:prstGeom>
          <a:solidFill>
            <a:srgbClr val="FFFF00"/>
          </a:solidFill>
          <a:ln w="76200"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6357982" cy="1357322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latin typeface="Arial Black" pitchFamily="34" charset="0"/>
              </a:rPr>
              <a:t>КОЛИЧЕСТВО   АБИТУРИЕНТОВ,</a:t>
            </a:r>
          </a:p>
          <a:p>
            <a:pPr algn="ctr"/>
            <a:r>
              <a:rPr lang="ru-RU" sz="2500" b="1" dirty="0" smtClean="0">
                <a:solidFill>
                  <a:srgbClr val="0000FF"/>
                </a:solidFill>
                <a:latin typeface="Arial Black" pitchFamily="34" charset="0"/>
              </a:rPr>
              <a:t>  НАБРАВШИХ  </a:t>
            </a:r>
            <a:r>
              <a:rPr lang="ru-RU" sz="3000" b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100  БАЛЛОВ </a:t>
            </a:r>
          </a:p>
          <a:p>
            <a:pPr algn="ctr"/>
            <a:r>
              <a:rPr lang="ru-RU" sz="2500" b="1" dirty="0" smtClean="0">
                <a:solidFill>
                  <a:srgbClr val="0000FF"/>
                </a:solidFill>
                <a:latin typeface="Arial Black" pitchFamily="34" charset="0"/>
              </a:rPr>
              <a:t>НА  ЦТ  В  2017 ГОДУ</a:t>
            </a:r>
            <a:endParaRPr lang="ru-RU" sz="25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3286124"/>
            <a:ext cx="1500198" cy="642942"/>
          </a:xfrm>
          <a:prstGeom prst="ellipse">
            <a:avLst/>
          </a:prstGeom>
          <a:solidFill>
            <a:srgbClr val="FFCCFF"/>
          </a:solidFill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66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86644" y="2428868"/>
            <a:ext cx="1357322" cy="6429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69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00430" y="4214818"/>
            <a:ext cx="2928958" cy="5715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БЕЛОРУССКИЙ ЯЗЫК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86512" y="4214818"/>
            <a:ext cx="1428760" cy="64294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35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071802" y="5072074"/>
            <a:ext cx="2928958" cy="57150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ХИМИЯ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86446" y="5072074"/>
            <a:ext cx="1428760" cy="7143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25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1928794" y="6000768"/>
            <a:ext cx="2714644" cy="571504"/>
          </a:xfrm>
          <a:prstGeom prst="homePlate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БИОЛОГИЯ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86380" y="6000768"/>
            <a:ext cx="1428760" cy="64294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18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7" name="Picture 27" descr="Картинки по запросу студенты эмоции радости 100 баллов на ц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2340829" cy="1643074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pngimg.com/uploads/student/student_PNG1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286125"/>
            <a:ext cx="2571767" cy="3786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Метод кнута и пряника работает до сих пор!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1714512" cy="228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" y="2078804"/>
            <a:ext cx="3544373" cy="1778824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3" grpId="0" animBg="1"/>
      <p:bldP spid="4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7429552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r>
              <a:rPr lang="ru-RU" sz="2500" dirty="0" smtClean="0">
                <a:latin typeface="Arial Black" pitchFamily="34" charset="0"/>
              </a:rPr>
              <a:t>Главный залог успеха на ЦТ – это глубокие и разносторонние </a:t>
            </a:r>
            <a:r>
              <a:rPr lang="ru-RU" sz="3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ЗНАНИЯ</a:t>
            </a:r>
          </a:p>
          <a:p>
            <a:pPr algn="ctr"/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428736"/>
            <a:ext cx="6023592" cy="1000132"/>
          </a:xfrm>
          <a:prstGeom prst="rect">
            <a:avLst/>
          </a:prstGeom>
          <a:solidFill>
            <a:srgbClr val="FFFF99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УЧЁБА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500" dirty="0" smtClean="0">
                <a:latin typeface="Arial Black" pitchFamily="34" charset="0"/>
              </a:rPr>
              <a:t>– </a:t>
            </a:r>
            <a:r>
              <a:rPr lang="ru-RU" sz="25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500" dirty="0" smtClean="0">
                <a:latin typeface="Arial Black" pitchFamily="34" charset="0"/>
              </a:rPr>
              <a:t>нелёгкий,</a:t>
            </a:r>
          </a:p>
          <a:p>
            <a:pPr algn="ctr"/>
            <a:r>
              <a:rPr lang="ru-RU" sz="2500" dirty="0" smtClean="0">
                <a:latin typeface="Arial Black" pitchFamily="34" charset="0"/>
              </a:rPr>
              <a:t> напряжённый, упорный </a:t>
            </a:r>
            <a:r>
              <a:rPr lang="ru-RU" sz="3000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ТРУД</a:t>
            </a:r>
            <a:endParaRPr lang="ru-RU" sz="3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2" descr="Картинки по запросу как готовиться к цт по биологии 2016 г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3"/>
            <a:ext cx="1784810" cy="1220716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интерес к учёб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5" y="2250000"/>
            <a:ext cx="1512575" cy="1315283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691680" y="2643182"/>
            <a:ext cx="4248472" cy="8578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33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00CC"/>
                </a:solidFill>
                <a:latin typeface="Arial Black" pitchFamily="34" charset="0"/>
              </a:rPr>
              <a:t>МОТИВАЦИЯ</a:t>
            </a:r>
            <a:endParaRPr lang="ru-RU" sz="30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593731">
            <a:off x="1823701" y="3562765"/>
            <a:ext cx="373297" cy="35066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933056"/>
            <a:ext cx="2592288" cy="567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CC"/>
                </a:solidFill>
                <a:latin typeface="Arial Black" pitchFamily="34" charset="0"/>
              </a:rPr>
              <a:t>профессии</a:t>
            </a:r>
            <a:endParaRPr lang="ru-RU" sz="2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49004"/>
            <a:ext cx="4143404" cy="202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 rot="20064893">
            <a:off x="5149067" y="3538269"/>
            <a:ext cx="366773" cy="34398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005064"/>
            <a:ext cx="3571331" cy="4955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CC"/>
                </a:solidFill>
                <a:latin typeface="Arial Black" pitchFamily="34" charset="0"/>
              </a:rPr>
              <a:t>учебного </a:t>
            </a:r>
            <a:r>
              <a:rPr lang="ru-RU" sz="2200" dirty="0">
                <a:solidFill>
                  <a:srgbClr val="0000CC"/>
                </a:solidFill>
                <a:latin typeface="Arial Black" pitchFamily="34" charset="0"/>
              </a:rPr>
              <a:t>заведения</a:t>
            </a: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715272" y="785794"/>
            <a:ext cx="1214446" cy="1285884"/>
          </a:xfrm>
          <a:prstGeom prst="curvedLeftArrow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345067" y="1928801"/>
            <a:ext cx="1297976" cy="1499305"/>
          </a:xfrm>
          <a:prstGeom prst="curved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4000504"/>
            <a:ext cx="1860238" cy="369332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ru-RU" sz="2700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В Ы Б О Р</a:t>
            </a:r>
            <a:endParaRPr lang="ru-RU" sz="2700" dirty="0">
              <a:ln w="19050">
                <a:solidFill>
                  <a:schemeClr val="tx1"/>
                </a:solidFill>
              </a:ln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618712">
            <a:off x="257471" y="1739910"/>
            <a:ext cx="1549179" cy="554466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ru-RU" sz="1900" b="1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С Т И М У Л</a:t>
            </a:r>
            <a:endParaRPr lang="ru-RU" sz="1900" b="1" dirty="0">
              <a:ln w="19050">
                <a:solidFill>
                  <a:schemeClr val="tx1"/>
                </a:solidFill>
              </a:ln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643446"/>
            <a:ext cx="40307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img3.proshkolu.ru/content/media/pic/std/1000000/990000/989607-c649c5a29727eba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5" y="4147370"/>
            <a:ext cx="428625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ifki.org/data/media/612/znak-prepinaniya-animatsionnaya-kartinka-003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286388"/>
            <a:ext cx="558532" cy="595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gifki.org/data/media/612/znak-prepinaniya-animatsionnaya-kartinka-003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500702"/>
            <a:ext cx="446942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0" grpId="0" animBg="1"/>
      <p:bldP spid="23" grpId="0" animBg="1"/>
      <p:bldP spid="24" grpId="0" animBg="1"/>
      <p:bldP spid="7" grpId="0" animBg="1"/>
      <p:bldP spid="8" grpId="0" animBg="1"/>
      <p:bldP spid="27" grpId="0" animBg="1"/>
      <p:bldP spid="28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792088"/>
          </a:xfrm>
          <a:prstGeom prst="rect">
            <a:avLst/>
          </a:prstGeom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28605"/>
            <a:ext cx="7035936" cy="785818"/>
          </a:xfrm>
          <a:prstGeom prst="rect">
            <a:avLst/>
          </a:prstGeom>
          <a:solidFill>
            <a:srgbClr val="FFFFCC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СТРЕМЛЕНИЕ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К ЦЕЛИ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Picture 6" descr="http://repead.ru/souamic/I+x%D0%BC%D0%B5%D0%B6%D0%B4%D1%83%D0%BD%D0%B0%D1%80%D0%BE%D0%B4%D0%BD%D0%B0%D1%8F+%D0%BA%D0%BE%D0%BD%D1%84%D0%B5%D1%80%D0%B5%D0%BD%D1%86%D0%B8%D1%8F+%C2%AB%D0%A1%D1%82%D1%83%D0%B4%D0%B5%D0%BD%D1%87%D0%B5%D1%81%D0%BA%D0%B0%D1%8F+%D0%BC%D0%B5%D0%B4%D0%B8%D1%86%D0%B8%D0%BD%D1%81%D0%BA%D0%B0%D1%8F+%D0%BD%D0%B0%D1%83%D0%BA%D0%B0+XXI+%D0%B2%D0%B5%D0%BA%D0%B0%C2%BB%2C+%D0%BF%D0%BE%D1%81%D0%B2%D1%8F%D1%89%D0%B5%D0%BD%D0%BD%D0%B0%D1%8Fc/208015_html_2c1b55d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7" y="1571612"/>
            <a:ext cx="5143503" cy="5014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0562" y="5500702"/>
            <a:ext cx="49247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Ц   Е   Л   Ь</a:t>
            </a:r>
            <a:endParaRPr lang="ru-RU" sz="60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3286125"/>
            <a:ext cx="3435849" cy="502916"/>
          </a:xfrm>
          <a:prstGeom prst="right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1" descr="http://olegzobnin.ru/wp-content/uploads/2014/09/%D0%9C%D0%BE%D1%82%D0%B8%D0%B2%D0%B0%D1%86%D0%B8%D1%8F-%D0%B4%D0%BE%D1%81%D1%82%D0%B8%D0%B6%D0%B5%D0%BD%D0%B8%D1%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1471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arodnoe-lechenie-raka.info/uploads/posts/2016-04/14614919461d0a3d0bfd180d0b0d0b2d0bbd0b5d0bdd0b8d0b5-d0bcd0bed182d0b8d0b2d0b0d186d0b8d0b5d0b8.jpe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435850" cy="2591483"/>
          </a:xfrm>
          <a:prstGeom prst="rect">
            <a:avLst/>
          </a:prstGeom>
          <a:ln w="57150"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ФОН\208015_html_4cf689f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69" y="1428736"/>
            <a:ext cx="2743131" cy="14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1215809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torybookkidsonmapleridge.com/book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8290" y="3789040"/>
            <a:ext cx="273023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C00000"/>
                </a:solidFill>
                <a:latin typeface="Arial Black" pitchFamily="34" charset="0"/>
              </a:rPr>
              <a:t>Конфуций</a:t>
            </a:r>
          </a:p>
          <a:p>
            <a:pPr algn="ctr"/>
            <a:r>
              <a:rPr lang="ru-RU" sz="1700" b="1" dirty="0" smtClean="0">
                <a:solidFill>
                  <a:srgbClr val="006600"/>
                </a:solidFill>
                <a:latin typeface="Arial Black" pitchFamily="34" charset="0"/>
              </a:rPr>
              <a:t>древний мыслитель </a:t>
            </a:r>
          </a:p>
          <a:p>
            <a:pPr algn="ctr"/>
            <a:r>
              <a:rPr lang="ru-RU" sz="1700" b="1" dirty="0" smtClean="0">
                <a:solidFill>
                  <a:srgbClr val="006600"/>
                </a:solidFill>
                <a:latin typeface="Arial Black" pitchFamily="34" charset="0"/>
              </a:rPr>
              <a:t>и философ Китая</a:t>
            </a:r>
            <a:endParaRPr lang="ru-RU" sz="17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345638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«Найди любимое дело и тогда до конца жизни тебе не нужно будет работать»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43608" y="332656"/>
            <a:ext cx="2876550" cy="33623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43" name="Picture 19" descr="Картинки по запросу т.А. Эдисон"/>
          <p:cNvPicPr>
            <a:picLocks noChangeAspect="1" noChangeArrowheads="1"/>
          </p:cNvPicPr>
          <p:nvPr/>
        </p:nvPicPr>
        <p:blipFill>
          <a:blip r:embed="rId4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364088" y="260648"/>
            <a:ext cx="2726398" cy="33843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7" name="TextBox 16"/>
          <p:cNvSpPr txBox="1"/>
          <p:nvPr/>
        </p:nvSpPr>
        <p:spPr>
          <a:xfrm>
            <a:off x="4822615" y="3717032"/>
            <a:ext cx="3826689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C00000"/>
                </a:solidFill>
                <a:latin typeface="Arial Black" pitchFamily="34" charset="0"/>
              </a:rPr>
              <a:t>Т.А. Эдисон</a:t>
            </a:r>
          </a:p>
          <a:p>
            <a:pPr algn="ctr"/>
            <a:r>
              <a:rPr lang="ru-RU" sz="1700" dirty="0" smtClean="0">
                <a:solidFill>
                  <a:srgbClr val="006600"/>
                </a:solidFill>
                <a:latin typeface="Arial Black" pitchFamily="34" charset="0"/>
              </a:rPr>
              <a:t>американский  изобретатель</a:t>
            </a:r>
          </a:p>
          <a:p>
            <a:pPr algn="ctr"/>
            <a:r>
              <a:rPr lang="ru-RU" sz="1700" dirty="0" smtClean="0">
                <a:solidFill>
                  <a:srgbClr val="006600"/>
                </a:solidFill>
                <a:latin typeface="Arial Black" pitchFamily="34" charset="0"/>
              </a:rPr>
              <a:t>и предприниматель</a:t>
            </a:r>
            <a:endParaRPr lang="ru-RU" sz="17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4725144"/>
            <a:ext cx="3440365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«Я не работал в своей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 жизни ни одного дня.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Всё чем я занимался,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 было сплошным 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развлечением»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0824741">
            <a:off x="328047" y="717742"/>
            <a:ext cx="3194805" cy="19697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u="sng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Получите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удовольствие </a:t>
            </a:r>
          </a:p>
          <a:p>
            <a:pPr algn="ctr"/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от процесса </a:t>
            </a:r>
          </a:p>
          <a:p>
            <a:pPr algn="ctr"/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 rot="595577">
            <a:off x="5693345" y="657739"/>
            <a:ext cx="3157878" cy="1969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u="sng" dirty="0">
                <a:ln w="12700"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Найдите</a:t>
            </a:r>
            <a:r>
              <a:rPr lang="ru-RU" sz="320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000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             в обучении</a:t>
            </a:r>
            <a:endParaRPr lang="ru-RU" sz="3000" dirty="0">
              <a:ln w="12700">
                <a:solidFill>
                  <a:schemeClr val="tx1"/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ru-RU" sz="300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приятные </a:t>
            </a:r>
          </a:p>
          <a:p>
            <a:pPr algn="ctr"/>
            <a:r>
              <a:rPr lang="ru-RU" sz="3000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моменты</a:t>
            </a:r>
          </a:p>
        </p:txBody>
      </p:sp>
      <p:sp>
        <p:nvSpPr>
          <p:cNvPr id="10" name="TextBox 9"/>
          <p:cNvSpPr txBox="1"/>
          <p:nvPr/>
        </p:nvSpPr>
        <p:spPr>
          <a:xfrm rot="935974">
            <a:off x="385390" y="4405569"/>
            <a:ext cx="3203849" cy="1938992"/>
          </a:xfrm>
          <a:prstGeom prst="rect">
            <a:avLst/>
          </a:prstGeom>
          <a:solidFill>
            <a:srgbClr val="FFCCFF"/>
          </a:solidFill>
          <a:ln w="57150"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Образование должно</a:t>
            </a:r>
          </a:p>
          <a:p>
            <a:pPr algn="ctr"/>
            <a:r>
              <a:rPr lang="ru-RU" sz="30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быть по любви</a:t>
            </a:r>
            <a:endParaRPr lang="ru-RU" sz="3000" dirty="0">
              <a:ln>
                <a:solidFill>
                  <a:schemeClr val="tx2"/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60832">
            <a:off x="5721650" y="4390181"/>
            <a:ext cx="3026814" cy="1969770"/>
          </a:xfrm>
          <a:prstGeom prst="rect">
            <a:avLst/>
          </a:prstGeom>
          <a:solidFill>
            <a:srgbClr val="FFFFCC"/>
          </a:solidFill>
          <a:ln w="5715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Arial Black" pitchFamily="34" charset="0"/>
              </a:rPr>
              <a:t>Ощутите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 радость от </a:t>
            </a:r>
          </a:p>
          <a:p>
            <a:pPr algn="ctr"/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познания </a:t>
            </a:r>
          </a:p>
          <a:p>
            <a:pPr algn="ctr"/>
            <a:r>
              <a:rPr lang="ru-RU" sz="30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нового</a:t>
            </a:r>
            <a:endParaRPr lang="ru-RU" sz="3000" dirty="0">
              <a:ln>
                <a:solidFill>
                  <a:schemeClr val="tx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3" name="Picture 18" descr="http://ekaraganda.kz/foto/322_2db75288b34f65c61c0494dce8451f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2000264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proftranslate.ru/wp-content/uploads/2015/11/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702628"/>
            <a:ext cx="2044737" cy="1270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244297" cy="21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 descr="http://kp.md/share/i/12/9728157/wr-720.sh-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94" y="3022073"/>
            <a:ext cx="1952234" cy="1303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https://educationmanagers.ru/images/cms/thumbs/a1e49e504f85c28653ae06771ac41e26cb397618/chelyabinsk_gilmon_ru_640_auto_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13151"/>
            <a:ext cx="2177481" cy="1368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http://pgcom.com.ua/wp-content/uploads/2014/12/%D0%9C%D0%BE%D0%B8-%D1%83%D1%81%D0%BF%D0%B5%D1%85%D0%B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28" y="2813151"/>
            <a:ext cx="2368752" cy="1375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://previews.123rf.com/images/poznyakov/poznyakov1210/poznyakov121000397/15918015-Group-happy-student-in-classroom-near-blackboard--Stock-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786058"/>
            <a:ext cx="2052736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upid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969428" flipV="1">
            <a:off x="-12727" y="4908918"/>
            <a:ext cx="2323206" cy="16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a2e15d45cd8be2a7d3c22cea6cc9537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83224">
            <a:off x="2792755" y="5745688"/>
            <a:ext cx="707087" cy="5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29186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3529" y="0"/>
            <a:ext cx="8496943" cy="2060848"/>
          </a:xfrm>
          <a:prstGeom prst="horizontalScroll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87850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0000CC"/>
                </a:solidFill>
                <a:latin typeface="Arial Black" pitchFamily="34" charset="0"/>
              </a:rPr>
              <a:t>«Если ты любишь своё дело, это не работа, это увлекательное путешествие к мечте!»</a:t>
            </a:r>
            <a:r>
              <a:rPr lang="ru-RU" sz="2300" b="1" dirty="0">
                <a:solidFill>
                  <a:srgbClr val="C00000"/>
                </a:solidFill>
                <a:latin typeface="Arial Black" pitchFamily="34" charset="0"/>
              </a:rPr>
              <a:t>                                                                          </a:t>
            </a:r>
          </a:p>
          <a:p>
            <a:pPr algn="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Конфуций 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198" name="Picture 6" descr="http://bm.img.com.ua/berlin/storage/finance/orig/4/b1/686f1e783d41481cd26b903a2c992b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58" y="2564905"/>
            <a:ext cx="2482929" cy="1776532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b17.ru/foto/uploaded/9d6de86de2c91e8209c61fe102b692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696435" cy="1872208"/>
          </a:xfrm>
          <a:prstGeom prst="rect">
            <a:avLst/>
          </a:prstGeom>
          <a:noFill/>
          <a:ln>
            <a:solidFill>
              <a:srgbClr val="80008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colady.ru/wp-content/uploads/2014/01/povyshenie_rabotosposob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9" y="2060848"/>
            <a:ext cx="2566908" cy="1872208"/>
          </a:xfrm>
          <a:prstGeom prst="rect">
            <a:avLst/>
          </a:prstGeom>
          <a:noFill/>
          <a:ln>
            <a:solidFill>
              <a:srgbClr val="80008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kgarenda.ru/14rabota-v-ydovolstv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160240" cy="1831232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11560" y="4203882"/>
            <a:ext cx="7992887" cy="265411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208" name="Picture 16" descr="http://applemagazine.com/wp-content/uploads/2014/03/Steve-Job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6" y="4596202"/>
            <a:ext cx="2421923" cy="1904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32880" y="4653136"/>
            <a:ext cx="5809924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500" dirty="0" smtClean="0">
                <a:solidFill>
                  <a:srgbClr val="000066"/>
                </a:solidFill>
                <a:latin typeface="Arial Black" pitchFamily="34" charset="0"/>
              </a:rPr>
              <a:t>«Есть только один способ </a:t>
            </a:r>
          </a:p>
          <a:p>
            <a:pPr algn="r"/>
            <a:r>
              <a:rPr lang="ru-RU" sz="2500" dirty="0" smtClean="0">
                <a:solidFill>
                  <a:srgbClr val="000066"/>
                </a:solidFill>
                <a:latin typeface="Arial Black" pitchFamily="34" charset="0"/>
              </a:rPr>
              <a:t>проделать большую работу ─ </a:t>
            </a:r>
          </a:p>
          <a:p>
            <a:pPr algn="r"/>
            <a:r>
              <a:rPr lang="ru-RU" sz="2500" dirty="0" smtClean="0">
                <a:solidFill>
                  <a:srgbClr val="000066"/>
                </a:solidFill>
                <a:latin typeface="Arial Black" pitchFamily="34" charset="0"/>
              </a:rPr>
              <a:t>полюбить её!»</a:t>
            </a:r>
            <a:endParaRPr lang="ru-RU" sz="25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С. Джобс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5513" cy="3357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2376487" cy="335756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" name="Рисунок 3" descr="9 биология измененный размер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"/>
            <a:ext cx="2339752" cy="335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6" descr="Обложка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7563"/>
            <a:ext cx="2714612" cy="3500437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Содержимое 13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429000"/>
            <a:ext cx="2643174" cy="34290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1"/>
            <a:ext cx="2159000" cy="3357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928934"/>
            <a:ext cx="364333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eef3657ed2510595418387c4e9a0fdbcec8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5645</TotalTime>
  <Words>633</Words>
  <Application>Microsoft Office PowerPoint</Application>
  <PresentationFormat>Экран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608</cp:revision>
  <dcterms:created xsi:type="dcterms:W3CDTF">2017-02-13T10:34:30Z</dcterms:created>
  <dcterms:modified xsi:type="dcterms:W3CDTF">2018-02-27T08:26:07Z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3010090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