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+xml" PartName="/ppt/slides/slide4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presentationml.slide+xml" PartName="/ppt/slides/slide5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50.xml"/>
  <Override ContentType="application/vnd.openxmlformats-officedocument.presentationml.slideLayout+xml" PartName="/ppt/slideLayouts/slideLayout13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drawingml.chart+xml" PartName="/ppt/charts/chart3.xml"/>
  <Default ContentType="application/msword" Extension="doc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49.xml"/>
  <Override ContentType="application/vnd.openxmlformats-officedocument.presentationml.handoutMaster+xml" PartName="/ppt/handoutMasters/handoutMaster1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Layout+xml" PartName="/ppt/slideLayouts/slideLayout7.xml"/>
  <Default ContentType="image/png" Extension="png"/>
  <Default ContentType="application/vnd.openxmlformats-officedocument.oleObject" Extension="bin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Layout+xml" PartName="/ppt/slideLayouts/slideLayout3.xml"/>
  <Default ContentType="image/jpeg" Extension="jpeg"/>
  <Default ContentType="image/x-emf" Extension="emf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Default ContentType="application/vnd.openxmlformats-officedocument.vmlDrawing" Extension="vml"/>
  <Default ContentType="image/gif" Extension="gif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handoutMasterIdLst>
    <p:handoutMasterId r:id="rId54"/>
  </p:handoutMasterIdLst>
  <p:sldIdLst>
    <p:sldId id="412" r:id="rId2"/>
    <p:sldId id="463" r:id="rId3"/>
    <p:sldId id="464" r:id="rId4"/>
    <p:sldId id="465" r:id="rId5"/>
    <p:sldId id="335" r:id="rId6"/>
    <p:sldId id="319" r:id="rId7"/>
    <p:sldId id="439" r:id="rId8"/>
    <p:sldId id="369" r:id="rId9"/>
    <p:sldId id="358" r:id="rId10"/>
    <p:sldId id="365" r:id="rId11"/>
    <p:sldId id="279" r:id="rId12"/>
    <p:sldId id="285" r:id="rId13"/>
    <p:sldId id="321" r:id="rId14"/>
    <p:sldId id="322" r:id="rId15"/>
    <p:sldId id="384" r:id="rId16"/>
    <p:sldId id="441" r:id="rId17"/>
    <p:sldId id="442" r:id="rId18"/>
    <p:sldId id="443" r:id="rId19"/>
    <p:sldId id="385" r:id="rId20"/>
    <p:sldId id="386" r:id="rId21"/>
    <p:sldId id="387" r:id="rId22"/>
    <p:sldId id="393" r:id="rId23"/>
    <p:sldId id="403" r:id="rId24"/>
    <p:sldId id="404" r:id="rId25"/>
    <p:sldId id="405" r:id="rId26"/>
    <p:sldId id="414" r:id="rId27"/>
    <p:sldId id="413" r:id="rId28"/>
    <p:sldId id="415" r:id="rId29"/>
    <p:sldId id="416" r:id="rId30"/>
    <p:sldId id="466" r:id="rId31"/>
    <p:sldId id="459" r:id="rId32"/>
    <p:sldId id="462" r:id="rId33"/>
    <p:sldId id="395" r:id="rId34"/>
    <p:sldId id="260" r:id="rId35"/>
    <p:sldId id="262" r:id="rId36"/>
    <p:sldId id="274" r:id="rId37"/>
    <p:sldId id="317" r:id="rId38"/>
    <p:sldId id="460" r:id="rId39"/>
    <p:sldId id="461" r:id="rId40"/>
    <p:sldId id="371" r:id="rId41"/>
    <p:sldId id="433" r:id="rId42"/>
    <p:sldId id="434" r:id="rId43"/>
    <p:sldId id="435" r:id="rId44"/>
    <p:sldId id="340" r:id="rId45"/>
    <p:sldId id="351" r:id="rId46"/>
    <p:sldId id="300" r:id="rId47"/>
    <p:sldId id="364" r:id="rId48"/>
    <p:sldId id="366" r:id="rId49"/>
    <p:sldId id="383" r:id="rId50"/>
    <p:sldId id="372" r:id="rId51"/>
    <p:sldId id="458" r:id="rId52"/>
    <p:sldId id="334" r:id="rId53"/>
  </p:sldIdLst>
  <p:sldSz cx="9144000" cy="6858000" type="screen4x3"/>
  <p:notesSz cx="6797675" cy="99282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B81B1"/>
    <a:srgbClr val="00FFFF"/>
    <a:srgbClr val="16F1FC"/>
    <a:srgbClr val="2FD2E3"/>
    <a:srgbClr val="9900CC"/>
    <a:srgbClr val="0000FF"/>
    <a:srgbClr val="FFFF66"/>
    <a:srgbClr val="66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7" autoAdjust="0"/>
    <p:restoredTop sz="94630" autoAdjust="0"/>
  </p:normalViewPr>
  <p:slideViewPr>
    <p:cSldViewPr>
      <p:cViewPr>
        <p:scale>
          <a:sx n="75" d="100"/>
          <a:sy n="75" d="100"/>
        </p:scale>
        <p:origin x="-13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MU315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MU315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MU315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80"/>
      <c:depthPercent val="100"/>
      <c:rAngAx val="1"/>
    </c:view3D>
    <c:plotArea>
      <c:layout/>
      <c:bar3DChart>
        <c:barDir val="col"/>
        <c:grouping val="clustered"/>
        <c:ser>
          <c:idx val="1"/>
          <c:order val="0"/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CC66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FFCC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FF9966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rgbClr val="FF66CC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rgbClr val="33CC33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spPr>
              <a:solidFill>
                <a:srgbClr val="6600CC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spPr>
              <a:solidFill>
                <a:srgbClr val="0066FF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spPr>
              <a:solidFill>
                <a:srgbClr val="FF6699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5.5555555555555558E-3"/>
                  <c:y val="0.22758963617349234"/>
                </c:manualLayout>
              </c:layout>
              <c:showVal val="1"/>
            </c:dLbl>
            <c:dLbl>
              <c:idx val="1"/>
              <c:layout>
                <c:manualLayout>
                  <c:x val="8.3333333333333766E-3"/>
                  <c:y val="0.24915075960045333"/>
                </c:manualLayout>
              </c:layout>
              <c:showVal val="1"/>
            </c:dLbl>
            <c:dLbl>
              <c:idx val="2"/>
              <c:layout>
                <c:manualLayout>
                  <c:x val="9.7222222222222727E-3"/>
                  <c:y val="0.26831620264664385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0.34497797483139842"/>
                </c:manualLayout>
              </c:layout>
              <c:showVal val="1"/>
            </c:dLbl>
            <c:dLbl>
              <c:idx val="4"/>
              <c:layout>
                <c:manualLayout>
                  <c:x val="6.9444444444444909E-3"/>
                  <c:y val="0.29706436721592766"/>
                </c:manualLayout>
              </c:layout>
              <c:showVal val="1"/>
            </c:dLbl>
            <c:dLbl>
              <c:idx val="5"/>
              <c:layout>
                <c:manualLayout>
                  <c:x val="9.7222222222222727E-3"/>
                  <c:y val="0.27789892416973638"/>
                </c:manualLayout>
              </c:layout>
              <c:showVal val="1"/>
            </c:dLbl>
            <c:dLbl>
              <c:idx val="6"/>
              <c:layout>
                <c:manualLayout>
                  <c:x val="1.2500000000000053E-2"/>
                  <c:y val="0.22279808677569496"/>
                </c:manualLayout>
              </c:layout>
              <c:showVal val="1"/>
            </c:dLbl>
            <c:dLbl>
              <c:idx val="7"/>
              <c:layout>
                <c:manualLayout>
                  <c:x val="8.3333333333333766E-3"/>
                  <c:y val="0.21081987350807599"/>
                </c:manualLayout>
              </c:layout>
              <c:showVal val="1"/>
            </c:dLbl>
            <c:dLbl>
              <c:idx val="8"/>
              <c:layout>
                <c:manualLayout>
                  <c:x val="9.7222222222222727E-3"/>
                  <c:y val="0.19165443046188793"/>
                </c:manualLayout>
              </c:layout>
              <c:showVal val="1"/>
            </c:dLbl>
            <c:dLbl>
              <c:idx val="9"/>
              <c:layout>
                <c:manualLayout>
                  <c:x val="1.1111111111111181E-2"/>
                  <c:y val="8.1453132946302048E-2"/>
                </c:manualLayout>
              </c:layout>
              <c:showVal val="1"/>
            </c:dLbl>
            <c:dLbl>
              <c:idx val="10"/>
              <c:layout>
                <c:manualLayout>
                  <c:x val="6.9444444444444909E-3"/>
                  <c:y val="8.6244493707849992E-2"/>
                </c:manualLayout>
              </c:layout>
              <c:showVal val="1"/>
            </c:dLbl>
            <c:dLbl>
              <c:idx val="11"/>
              <c:layout>
                <c:manualLayout>
                  <c:x val="0"/>
                  <c:y val="0.12217969941945307"/>
                </c:manualLayout>
              </c:layout>
              <c:showVal val="1"/>
            </c:dLbl>
            <c:dLbl>
              <c:idx val="12"/>
              <c:layout>
                <c:manualLayout>
                  <c:x val="1.111111111111128E-2"/>
                  <c:y val="0.19405011084266188"/>
                </c:manualLayout>
              </c:layout>
              <c:showVal val="1"/>
            </c:dLbl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numRef>
              <c:f>Лист2!$A$1:$N$1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Лист2!$A$2:$N$2</c:f>
              <c:numCache>
                <c:formatCode>General</c:formatCode>
                <c:ptCount val="14"/>
                <c:pt idx="0">
                  <c:v>10259</c:v>
                </c:pt>
                <c:pt idx="1">
                  <c:v>12828</c:v>
                </c:pt>
                <c:pt idx="2">
                  <c:v>15259</c:v>
                </c:pt>
                <c:pt idx="3">
                  <c:v>18813</c:v>
                </c:pt>
                <c:pt idx="4">
                  <c:v>15983</c:v>
                </c:pt>
                <c:pt idx="5">
                  <c:v>17161</c:v>
                </c:pt>
                <c:pt idx="6">
                  <c:v>17451</c:v>
                </c:pt>
                <c:pt idx="7">
                  <c:v>15531</c:v>
                </c:pt>
                <c:pt idx="8">
                  <c:v>16687</c:v>
                </c:pt>
                <c:pt idx="9">
                  <c:v>14705</c:v>
                </c:pt>
                <c:pt idx="10">
                  <c:v>12496</c:v>
                </c:pt>
                <c:pt idx="11">
                  <c:v>11710</c:v>
                </c:pt>
                <c:pt idx="12">
                  <c:v>11770</c:v>
                </c:pt>
                <c:pt idx="13">
                  <c:v>15104</c:v>
                </c:pt>
              </c:numCache>
            </c:numRef>
          </c:val>
        </c:ser>
        <c:dLbls>
          <c:showVal val="1"/>
        </c:dLbls>
        <c:gapWidth val="91"/>
        <c:gapDepth val="193"/>
        <c:shape val="box"/>
        <c:axId val="60124160"/>
        <c:axId val="60125952"/>
        <c:axId val="0"/>
      </c:bar3DChart>
      <c:catAx>
        <c:axId val="60124160"/>
        <c:scaling>
          <c:orientation val="minMax"/>
        </c:scaling>
        <c:axPos val="b"/>
        <c:numFmt formatCode="General" sourceLinked="1"/>
        <c:tickLblPos val="nextTo"/>
        <c:crossAx val="60125952"/>
        <c:crosses val="autoZero"/>
        <c:auto val="1"/>
        <c:lblAlgn val="ctr"/>
        <c:lblOffset val="100"/>
      </c:catAx>
      <c:valAx>
        <c:axId val="60125952"/>
        <c:scaling>
          <c:orientation val="minMax"/>
        </c:scaling>
        <c:delete val="1"/>
        <c:axPos val="l"/>
        <c:numFmt formatCode="General" sourceLinked="1"/>
        <c:tickLblPos val="none"/>
        <c:crossAx val="60124160"/>
        <c:crosses val="autoZero"/>
        <c:crossBetween val="between"/>
      </c:valAx>
    </c:plotArea>
    <c:plotVisOnly val="1"/>
  </c:chart>
  <c:spPr>
    <a:solidFill>
      <a:prstClr val="white">
        <a:alpha val="70000"/>
      </a:prstClr>
    </a:solidFill>
    <a:ln w="0" cmpd="dbl">
      <a:noFill/>
    </a:ln>
    <a:effectLst/>
    <a:scene3d>
      <a:camera prst="orthographicFront"/>
      <a:lightRig rig="threePt" dir="t"/>
    </a:scene3d>
    <a:sp3d>
      <a:bevelB w="6350"/>
    </a:sp3d>
  </c:spPr>
  <c:txPr>
    <a:bodyPr/>
    <a:lstStyle/>
    <a:p>
      <a:pPr>
        <a:defRPr sz="1600" b="1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441205214486655E-2"/>
          <c:y val="4.0285423813760803E-2"/>
          <c:w val="0.96711758957102656"/>
          <c:h val="0.88529558240193118"/>
        </c:manualLayout>
      </c:layout>
      <c:bar3DChart>
        <c:barDir val="col"/>
        <c:grouping val="clustered"/>
        <c:ser>
          <c:idx val="1"/>
          <c:order val="0"/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66CC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0066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FF9966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rgbClr val="33CC33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spPr>
              <a:solidFill>
                <a:srgbClr val="666699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numRef>
              <c:f>Лист3!$A$1:$N$1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Лист3!$A$2:$N$2</c:f>
              <c:numCache>
                <c:formatCode>General</c:formatCode>
                <c:ptCount val="14"/>
                <c:pt idx="0">
                  <c:v>10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17</c:v>
                </c:pt>
                <c:pt idx="9">
                  <c:v>2</c:v>
                </c:pt>
                <c:pt idx="10">
                  <c:v>1</c:v>
                </c:pt>
                <c:pt idx="11">
                  <c:v>21</c:v>
                </c:pt>
                <c:pt idx="12">
                  <c:v>1</c:v>
                </c:pt>
                <c:pt idx="13">
                  <c:v>19</c:v>
                </c:pt>
              </c:numCache>
            </c:numRef>
          </c:val>
          <c:shape val="pyramidToMax"/>
        </c:ser>
        <c:dLbls>
          <c:showVal val="1"/>
        </c:dLbls>
        <c:shape val="pyramid"/>
        <c:axId val="60233984"/>
        <c:axId val="60243968"/>
        <c:axId val="0"/>
      </c:bar3DChart>
      <c:catAx>
        <c:axId val="60233984"/>
        <c:scaling>
          <c:orientation val="minMax"/>
        </c:scaling>
        <c:axPos val="b"/>
        <c:numFmt formatCode="General" sourceLinked="1"/>
        <c:tickLblPos val="nextTo"/>
        <c:crossAx val="60243968"/>
        <c:crosses val="autoZero"/>
        <c:auto val="1"/>
        <c:lblAlgn val="ctr"/>
        <c:lblOffset val="100"/>
      </c:catAx>
      <c:valAx>
        <c:axId val="60243968"/>
        <c:scaling>
          <c:orientation val="minMax"/>
        </c:scaling>
        <c:delete val="1"/>
        <c:axPos val="l"/>
        <c:numFmt formatCode="General" sourceLinked="1"/>
        <c:tickLblPos val="none"/>
        <c:crossAx val="60233984"/>
        <c:crosses val="autoZero"/>
        <c:crossBetween val="between"/>
      </c:valAx>
    </c:plotArea>
    <c:plotVisOnly val="1"/>
  </c:chart>
  <c:spPr>
    <a:solidFill>
      <a:prstClr val="white">
        <a:alpha val="80000"/>
      </a:prstClr>
    </a:solidFill>
    <a:ln w="9525" cap="flat" cmpd="sng" algn="ctr">
      <a:noFill/>
      <a:prstDash val="solid"/>
    </a:ln>
    <a:effectLst>
      <a:outerShdw blurRad="40000" dist="23000" dir="5400000" rotWithShape="0">
        <a:srgbClr val="000000">
          <a:alpha val="35000"/>
        </a:srgbClr>
      </a:outerShdw>
    </a:effectLst>
  </c:spPr>
  <c:txPr>
    <a:bodyPr/>
    <a:lstStyle/>
    <a:p>
      <a:pPr>
        <a:defRPr sz="1600" b="1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40"/>
      <c:rotY val="60"/>
      <c:rAngAx val="1"/>
    </c:view3D>
    <c:plotArea>
      <c:layout>
        <c:manualLayout>
          <c:layoutTarget val="inner"/>
          <c:xMode val="edge"/>
          <c:yMode val="edge"/>
          <c:x val="1.2254151128700997E-2"/>
          <c:y val="3.0022763142964232E-2"/>
          <c:w val="0.98774584887129901"/>
          <c:h val="0.80536266294387271"/>
        </c:manualLayout>
      </c:layout>
      <c:bar3DChart>
        <c:barDir val="col"/>
        <c:grouping val="clustered"/>
        <c:ser>
          <c:idx val="1"/>
          <c:order val="0"/>
          <c:spPr>
            <a:ln w="1905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" h="25400"/>
              <a:contourClr>
                <a:srgbClr val="000000"/>
              </a:contourClr>
            </a:sp3d>
          </c:spPr>
          <c:dPt>
            <c:idx val="0"/>
            <c:spPr>
              <a:solidFill>
                <a:srgbClr val="FF9966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" h="25400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9999FF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" h="25400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FF66CC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" h="25400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33CC33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" h="25400"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rgbClr val="6600CC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" h="25400"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rgbClr val="0066FF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" h="25400"/>
                <a:contourClr>
                  <a:srgbClr val="000000"/>
                </a:contourClr>
              </a:sp3d>
            </c:spPr>
          </c:dPt>
          <c:dPt>
            <c:idx val="6"/>
            <c:spPr>
              <a:solidFill>
                <a:srgbClr val="FFCCFF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" h="25400"/>
                <a:contourClr>
                  <a:srgbClr val="000000"/>
                </a:contourClr>
              </a:sp3d>
            </c:spPr>
          </c:dPt>
          <c:dPt>
            <c:idx val="7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" h="25400"/>
                <a:contourClr>
                  <a:srgbClr val="000000"/>
                </a:contourClr>
              </a:sp3d>
            </c:spPr>
          </c:dPt>
          <c:dPt>
            <c:idx val="8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" h="25400"/>
                <a:contourClr>
                  <a:srgbClr val="000000"/>
                </a:contourClr>
              </a:sp3d>
            </c:spPr>
          </c:dPt>
          <c:dPt>
            <c:idx val="9"/>
            <c:spPr>
              <a:solidFill>
                <a:srgbClr val="66FFCC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" h="25400"/>
                <a:contourClr>
                  <a:srgbClr val="000000"/>
                </a:contourClr>
              </a:sp3d>
            </c:spPr>
          </c:dPt>
          <c:dPt>
            <c:idx val="10"/>
            <c:spPr>
              <a:solidFill>
                <a:srgbClr val="CC00CC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" h="25400"/>
                <a:contourClr>
                  <a:srgbClr val="000000"/>
                </a:contourClr>
              </a:sp3d>
            </c:spPr>
          </c:dPt>
          <c:dPt>
            <c:idx val="11"/>
            <c:spPr>
              <a:solidFill>
                <a:srgbClr val="996633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" h="25400"/>
                <a:contourClr>
                  <a:srgbClr val="000000"/>
                </a:contourClr>
              </a:sp3d>
            </c:spPr>
          </c:dPt>
          <c:dPt>
            <c:idx val="12"/>
            <c:spPr>
              <a:solidFill>
                <a:srgbClr val="800000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" h="254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3550502122429715E-3"/>
                  <c:y val="0.22380605252027891"/>
                </c:manualLayout>
              </c:layout>
              <c:showVal val="1"/>
            </c:dLbl>
            <c:dLbl>
              <c:idx val="1"/>
              <c:layout>
                <c:manualLayout>
                  <c:x val="1.016178382856694E-2"/>
                  <c:y val="0.237452763039808"/>
                </c:manualLayout>
              </c:layout>
              <c:showVal val="1"/>
            </c:dLbl>
            <c:dLbl>
              <c:idx val="2"/>
              <c:layout>
                <c:manualLayout>
                  <c:x val="1.59685174448909E-2"/>
                  <c:y val="0.21561802620856127"/>
                </c:manualLayout>
              </c:layout>
              <c:showVal val="1"/>
            </c:dLbl>
            <c:dLbl>
              <c:idx val="3"/>
              <c:layout>
                <c:manualLayout>
                  <c:x val="1.3065150636728969E-2"/>
                  <c:y val="0.15284315781872757"/>
                </c:manualLayout>
              </c:layout>
              <c:showVal val="1"/>
            </c:dLbl>
            <c:dLbl>
              <c:idx val="4"/>
              <c:layout>
                <c:manualLayout>
                  <c:x val="1.7420200848971893E-2"/>
                  <c:y val="0.18013657885778536"/>
                </c:manualLayout>
              </c:layout>
              <c:showVal val="1"/>
            </c:dLbl>
            <c:dLbl>
              <c:idx val="5"/>
              <c:layout>
                <c:manualLayout>
                  <c:x val="1.4516834040809961E-2"/>
                  <c:y val="0.13100820607865318"/>
                </c:manualLayout>
              </c:layout>
              <c:showVal val="1"/>
            </c:dLbl>
            <c:dLbl>
              <c:idx val="6"/>
              <c:layout>
                <c:manualLayout>
                  <c:x val="1.8871884253053001E-2"/>
                  <c:y val="0.13100842098748075"/>
                </c:manualLayout>
              </c:layout>
              <c:showVal val="1"/>
            </c:dLbl>
            <c:dLbl>
              <c:idx val="7"/>
              <c:layout>
                <c:manualLayout>
                  <c:x val="1.016178382856694E-2"/>
                  <c:y val="0.13100820607865318"/>
                </c:manualLayout>
              </c:layout>
              <c:showVal val="1"/>
            </c:dLbl>
            <c:dLbl>
              <c:idx val="8"/>
              <c:layout>
                <c:manualLayout>
                  <c:x val="1.4516834040809907E-2"/>
                  <c:y val="0.15830162711771159"/>
                </c:manualLayout>
              </c:layout>
              <c:showVal val="1"/>
            </c:dLbl>
            <c:dLbl>
              <c:idx val="9"/>
              <c:layout>
                <c:manualLayout>
                  <c:x val="1.1613467232647941E-2"/>
                  <c:y val="0.22380583761145173"/>
                </c:manualLayout>
              </c:layout>
              <c:showVal val="1"/>
            </c:dLbl>
            <c:dLbl>
              <c:idx val="10"/>
              <c:layout>
                <c:manualLayout>
                  <c:x val="1.7223594907631784E-2"/>
                  <c:y val="0.17813362858940723"/>
                </c:manualLayout>
              </c:layout>
              <c:showVal val="1"/>
            </c:dLbl>
            <c:dLbl>
              <c:idx val="11"/>
              <c:layout>
                <c:manualLayout>
                  <c:x val="1.4441506531889485E-2"/>
                  <c:y val="0.16970361493839853"/>
                </c:manualLayout>
              </c:layout>
              <c:showVal val="1"/>
            </c:dLbl>
            <c:dLbl>
              <c:idx val="12"/>
              <c:layout>
                <c:manualLayout>
                  <c:x val="1.2128071853527661E-2"/>
                  <c:y val="9.3766225616444765E-2"/>
                </c:manualLayout>
              </c:layout>
              <c:showVal val="1"/>
            </c:dLbl>
            <c:dLbl>
              <c:idx val="13"/>
              <c:layout>
                <c:manualLayout>
                  <c:x val="2.6130301273457775E-2"/>
                  <c:y val="0.11463236836404508"/>
                </c:manualLayout>
              </c:layout>
              <c:showVal val="1"/>
            </c:dLbl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numRef>
              <c:f>Лист4!$A$1:$N$1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Лист4!$A$2:$N$2</c:f>
              <c:numCache>
                <c:formatCode>General</c:formatCode>
                <c:ptCount val="14"/>
                <c:pt idx="0">
                  <c:v>49.88</c:v>
                </c:pt>
                <c:pt idx="1">
                  <c:v>42.56</c:v>
                </c:pt>
                <c:pt idx="2">
                  <c:v>31.110000000000031</c:v>
                </c:pt>
                <c:pt idx="3">
                  <c:v>43.21</c:v>
                </c:pt>
                <c:pt idx="4">
                  <c:v>31.9</c:v>
                </c:pt>
                <c:pt idx="5">
                  <c:v>34.200000000000003</c:v>
                </c:pt>
                <c:pt idx="6">
                  <c:v>42.68</c:v>
                </c:pt>
                <c:pt idx="7">
                  <c:v>31.66</c:v>
                </c:pt>
                <c:pt idx="8">
                  <c:v>39.9</c:v>
                </c:pt>
                <c:pt idx="9">
                  <c:v>31.66</c:v>
                </c:pt>
                <c:pt idx="10">
                  <c:v>34.32</c:v>
                </c:pt>
                <c:pt idx="11">
                  <c:v>39.36</c:v>
                </c:pt>
                <c:pt idx="12">
                  <c:v>38.4</c:v>
                </c:pt>
                <c:pt idx="13">
                  <c:v>35.160000000000011</c:v>
                </c:pt>
              </c:numCache>
            </c:numRef>
          </c:val>
        </c:ser>
        <c:dLbls>
          <c:showVal val="1"/>
        </c:dLbls>
        <c:gapWidth val="51"/>
        <c:gapDepth val="203"/>
        <c:shape val="cylinder"/>
        <c:axId val="60676736"/>
        <c:axId val="59003264"/>
        <c:axId val="0"/>
      </c:bar3DChart>
      <c:catAx>
        <c:axId val="60676736"/>
        <c:scaling>
          <c:orientation val="minMax"/>
        </c:scaling>
        <c:axPos val="b"/>
        <c:numFmt formatCode="General" sourceLinked="1"/>
        <c:tickLblPos val="nextTo"/>
        <c:crossAx val="59003264"/>
        <c:crosses val="autoZero"/>
        <c:auto val="1"/>
        <c:lblAlgn val="ctr"/>
        <c:lblOffset val="100"/>
      </c:catAx>
      <c:valAx>
        <c:axId val="59003264"/>
        <c:scaling>
          <c:orientation val="minMax"/>
        </c:scaling>
        <c:delete val="1"/>
        <c:axPos val="l"/>
        <c:numFmt formatCode="General" sourceLinked="1"/>
        <c:tickLblPos val="none"/>
        <c:crossAx val="60676736"/>
        <c:crosses val="autoZero"/>
        <c:crossBetween val="between"/>
      </c:valAx>
      <c:spPr>
        <a:ln>
          <a:noFill/>
        </a:ln>
      </c:spPr>
    </c:plotArea>
    <c:plotVisOnly val="1"/>
  </c:chart>
  <c:spPr>
    <a:solidFill>
      <a:prstClr val="white">
        <a:alpha val="75000"/>
      </a:prstClr>
    </a:solidFill>
    <a:ln>
      <a:noFill/>
    </a:ln>
  </c:spPr>
  <c:txPr>
    <a:bodyPr/>
    <a:lstStyle/>
    <a:p>
      <a:pPr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6C8F8-3496-4B79-9D7F-F044E9064DA3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53085-38A2-4CE1-81BB-D61873C1D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0DB-52DA-43CC-9C14-1C18A596C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8A09-3C62-4814-BFE9-9E59914F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5F76-B895-4B07-8C85-03E632EE9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7414F-149D-433C-933E-3AA74A324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E663EB-6E4A-4AEA-86AB-42AB3C07A6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C4084B-724A-432F-9571-CBAD00F742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B249-086B-4B99-8BE7-00F5AE2B3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BB42-FA74-49DE-A8C4-6CE537451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9C8A-FAA8-425C-9E19-A1F396244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4F3E-B8C9-4CED-9B93-94624D7BC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E35E-1CF4-4B2F-9056-DE1E6FD1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461C-B5B1-42EC-B30F-B57B8CC8D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7EA4-C3BF-4B20-A246-0C817D047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0FD4-0276-4837-AB23-59F8607F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9A574-6917-490C-8DE1-335F91950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 ?><Relationships xmlns="http://schemas.openxmlformats.org/package/2006/relationships"><Relationship Id="rId3" Target="../media/image12.emf" Type="http://schemas.openxmlformats.org/officeDocument/2006/relationships/image"/><Relationship Id="rId2" Target="../slideLayouts/slideLayout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 ?><Relationships xmlns="http://schemas.openxmlformats.org/package/2006/relationships"><Relationship Id="rId2" Target="../media/image6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5" name="Picture 5" descr="D:\Мои документы 2\Мои документы\2012-2013 учебный год\Лаборант\Картинки\ВГМУ\15f5555821c11dbb64151da55ce6eaa6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283" cy="27809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496" y="3469064"/>
            <a:ext cx="9072000" cy="3416320"/>
          </a:xfrm>
          <a:prstGeom prst="rect">
            <a:avLst/>
          </a:prstGeom>
          <a:solidFill>
            <a:schemeClr val="bg1">
              <a:alpha val="29000"/>
            </a:schemeClr>
          </a:solidFill>
          <a:ln w="5715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7200" b="1" kern="10" dirty="0" smtClean="0">
                <a:ln w="31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Тригорлова </a:t>
            </a:r>
          </a:p>
          <a:p>
            <a:r>
              <a:rPr lang="ru-RU" sz="7200" b="1" kern="10" dirty="0" smtClean="0">
                <a:ln w="31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Людмила </a:t>
            </a:r>
          </a:p>
          <a:p>
            <a:r>
              <a:rPr lang="ru-RU" sz="7200" b="1" kern="10" dirty="0" smtClean="0">
                <a:ln w="31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Евгеньевна</a:t>
            </a:r>
            <a:endParaRPr lang="ru-RU" sz="7200" b="1" kern="10" dirty="0">
              <a:ln w="3175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674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Заведующий </a:t>
            </a:r>
          </a:p>
          <a:p>
            <a:r>
              <a:rPr lang="ru-RU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кафедрой химии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факультета профориентации и </a:t>
            </a:r>
            <a:r>
              <a:rPr lang="ru-RU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довузовской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подготовки</a:t>
            </a:r>
            <a:endParaRPr lang="ru-RU" sz="24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>
          <a:xfrm flipH="1" flipV="1">
            <a:off x="827088" y="5870575"/>
            <a:ext cx="87312" cy="698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sp>
        <p:nvSpPr>
          <p:cNvPr id="425988" name="AutoShape 4"/>
          <p:cNvSpPr>
            <a:spLocks noChangeArrowheads="1"/>
          </p:cNvSpPr>
          <p:nvPr/>
        </p:nvSpPr>
        <p:spPr bwMode="auto">
          <a:xfrm>
            <a:off x="2700338" y="1557338"/>
            <a:ext cx="4032250" cy="2447925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180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425989" name="AutoShape 5"/>
          <p:cNvSpPr>
            <a:spLocks noChangeArrowheads="1"/>
          </p:cNvSpPr>
          <p:nvPr/>
        </p:nvSpPr>
        <p:spPr bwMode="auto">
          <a:xfrm>
            <a:off x="179388" y="188913"/>
            <a:ext cx="2520950" cy="1584325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800" b="1">
              <a:solidFill>
                <a:srgbClr val="000066"/>
              </a:solidFill>
            </a:endParaRPr>
          </a:p>
        </p:txBody>
      </p:sp>
      <p:sp>
        <p:nvSpPr>
          <p:cNvPr id="425990" name="AutoShape 6"/>
          <p:cNvSpPr>
            <a:spLocks noChangeArrowheads="1"/>
          </p:cNvSpPr>
          <p:nvPr/>
        </p:nvSpPr>
        <p:spPr bwMode="auto">
          <a:xfrm>
            <a:off x="179388" y="3500438"/>
            <a:ext cx="2449512" cy="1584325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800"/>
          </a:p>
        </p:txBody>
      </p:sp>
      <p:sp>
        <p:nvSpPr>
          <p:cNvPr id="425991" name="AutoShape 7"/>
          <p:cNvSpPr>
            <a:spLocks noChangeArrowheads="1"/>
          </p:cNvSpPr>
          <p:nvPr/>
        </p:nvSpPr>
        <p:spPr bwMode="auto">
          <a:xfrm>
            <a:off x="6696075" y="3644900"/>
            <a:ext cx="2447925" cy="1584325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5992" name="AutoShape 8"/>
          <p:cNvSpPr>
            <a:spLocks noChangeArrowheads="1"/>
          </p:cNvSpPr>
          <p:nvPr/>
        </p:nvSpPr>
        <p:spPr bwMode="auto">
          <a:xfrm>
            <a:off x="6659563" y="188913"/>
            <a:ext cx="2484437" cy="1511300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800" b="1">
              <a:solidFill>
                <a:srgbClr val="000066"/>
              </a:solidFill>
            </a:endParaRPr>
          </a:p>
        </p:txBody>
      </p:sp>
      <p:sp>
        <p:nvSpPr>
          <p:cNvPr id="425993" name="WordArt 9"/>
          <p:cNvSpPr>
            <a:spLocks noChangeArrowheads="1" noChangeShapeType="1" noTextEdit="1"/>
          </p:cNvSpPr>
          <p:nvPr/>
        </p:nvSpPr>
        <p:spPr bwMode="auto">
          <a:xfrm>
            <a:off x="323850" y="457473"/>
            <a:ext cx="21240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НЕ</a:t>
            </a:r>
          </a:p>
          <a:p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соответствует</a:t>
            </a:r>
          </a:p>
        </p:txBody>
      </p:sp>
      <p:sp>
        <p:nvSpPr>
          <p:cNvPr id="425995" name="WordArt 11"/>
          <p:cNvSpPr>
            <a:spLocks noChangeArrowheads="1" noChangeShapeType="1" noTextEdit="1"/>
          </p:cNvSpPr>
          <p:nvPr/>
        </p:nvSpPr>
        <p:spPr bwMode="auto">
          <a:xfrm>
            <a:off x="7380288" y="528910"/>
            <a:ext cx="10795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НЕ</a:t>
            </a:r>
          </a:p>
          <a:p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имеет</a:t>
            </a:r>
          </a:p>
        </p:txBody>
      </p:sp>
      <p:sp>
        <p:nvSpPr>
          <p:cNvPr id="425996" name="WordArt 12"/>
          <p:cNvSpPr>
            <a:spLocks noChangeArrowheads="1" noChangeShapeType="1" noTextEdit="1"/>
          </p:cNvSpPr>
          <p:nvPr/>
        </p:nvSpPr>
        <p:spPr bwMode="auto">
          <a:xfrm>
            <a:off x="468313" y="4057923"/>
            <a:ext cx="180022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НЕЛЬЗЯ</a:t>
            </a:r>
          </a:p>
        </p:txBody>
      </p:sp>
      <p:sp>
        <p:nvSpPr>
          <p:cNvPr id="425997" name="WordArt 13"/>
          <p:cNvSpPr>
            <a:spLocks noChangeArrowheads="1" noChangeShapeType="1" noTextEdit="1"/>
          </p:cNvSpPr>
          <p:nvPr/>
        </p:nvSpPr>
        <p:spPr bwMode="auto">
          <a:xfrm>
            <a:off x="6804025" y="3985046"/>
            <a:ext cx="2195513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выбрать </a:t>
            </a:r>
          </a:p>
          <a:p>
            <a:r>
              <a:rPr lang="ru-RU" sz="24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НЕВЕРНОЕ </a:t>
            </a:r>
          </a:p>
          <a:p>
            <a:r>
              <a:rPr lang="ru-RU" sz="24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утверждение</a:t>
            </a:r>
          </a:p>
        </p:txBody>
      </p:sp>
      <p:sp>
        <p:nvSpPr>
          <p:cNvPr id="425998" name="WordArt 14"/>
          <p:cNvSpPr>
            <a:spLocks noChangeArrowheads="1" noChangeShapeType="1" noTextEdit="1"/>
          </p:cNvSpPr>
          <p:nvPr/>
        </p:nvSpPr>
        <p:spPr bwMode="auto">
          <a:xfrm>
            <a:off x="2771775" y="1844675"/>
            <a:ext cx="3960813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С особым вниманием</a:t>
            </a:r>
          </a:p>
          <a:p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относитесь к анализу</a:t>
            </a:r>
          </a:p>
          <a:p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заданий, </a:t>
            </a:r>
          </a:p>
          <a:p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в которых содержится </a:t>
            </a:r>
          </a:p>
          <a:p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отрицание типа </a:t>
            </a:r>
          </a:p>
        </p:txBody>
      </p:sp>
      <p:sp>
        <p:nvSpPr>
          <p:cNvPr id="425999" name="AutoShape 15"/>
          <p:cNvSpPr>
            <a:spLocks noChangeArrowheads="1"/>
          </p:cNvSpPr>
          <p:nvPr/>
        </p:nvSpPr>
        <p:spPr bwMode="auto">
          <a:xfrm>
            <a:off x="250825" y="5345683"/>
            <a:ext cx="8748713" cy="1395685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800" b="1"/>
          </a:p>
        </p:txBody>
      </p:sp>
      <p:sp>
        <p:nvSpPr>
          <p:cNvPr id="426000" name="WordArt 16"/>
          <p:cNvSpPr>
            <a:spLocks noChangeArrowheads="1" noChangeShapeType="1" noTextEdit="1"/>
          </p:cNvSpPr>
          <p:nvPr/>
        </p:nvSpPr>
        <p:spPr bwMode="auto">
          <a:xfrm>
            <a:off x="539750" y="5589240"/>
            <a:ext cx="8258175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В правильном ответе назван объект,</a:t>
            </a:r>
          </a:p>
          <a:p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который не обладает указанными </a:t>
            </a: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свойствами.</a:t>
            </a:r>
            <a:endParaRPr lang="ru-RU" sz="28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26002" name="AutoShape 18"/>
          <p:cNvSpPr>
            <a:spLocks noChangeArrowheads="1"/>
          </p:cNvSpPr>
          <p:nvPr/>
        </p:nvSpPr>
        <p:spPr bwMode="auto">
          <a:xfrm rot="21113497" flipV="1">
            <a:off x="6183026" y="3909718"/>
            <a:ext cx="720725" cy="431800"/>
          </a:xfrm>
          <a:prstGeom prst="curvedDownArrow">
            <a:avLst>
              <a:gd name="adj1" fmla="val 47122"/>
              <a:gd name="adj2" fmla="val 80504"/>
              <a:gd name="adj3" fmla="val 3333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26003" name="AutoShape 19"/>
          <p:cNvSpPr>
            <a:spLocks noChangeArrowheads="1"/>
          </p:cNvSpPr>
          <p:nvPr/>
        </p:nvSpPr>
        <p:spPr bwMode="auto">
          <a:xfrm rot="10381657" flipV="1">
            <a:off x="2404536" y="3983074"/>
            <a:ext cx="849312" cy="414337"/>
          </a:xfrm>
          <a:prstGeom prst="curvedUpArrow">
            <a:avLst>
              <a:gd name="adj1" fmla="val 40996"/>
              <a:gd name="adj2" fmla="val 81992"/>
              <a:gd name="adj3" fmla="val 3333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26004" name="AutoShape 20"/>
          <p:cNvSpPr>
            <a:spLocks noChangeArrowheads="1"/>
          </p:cNvSpPr>
          <p:nvPr/>
        </p:nvSpPr>
        <p:spPr bwMode="auto">
          <a:xfrm rot="11218343">
            <a:off x="2484438" y="1125538"/>
            <a:ext cx="849312" cy="414337"/>
          </a:xfrm>
          <a:prstGeom prst="curvedUpArrow">
            <a:avLst>
              <a:gd name="adj1" fmla="val 40996"/>
              <a:gd name="adj2" fmla="val 81992"/>
              <a:gd name="adj3" fmla="val 3333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26005" name="AutoShape 21"/>
          <p:cNvSpPr>
            <a:spLocks noChangeArrowheads="1"/>
          </p:cNvSpPr>
          <p:nvPr/>
        </p:nvSpPr>
        <p:spPr bwMode="auto">
          <a:xfrm rot="486503">
            <a:off x="6227763" y="1196975"/>
            <a:ext cx="720725" cy="431800"/>
          </a:xfrm>
          <a:prstGeom prst="curvedDownArrow">
            <a:avLst>
              <a:gd name="adj1" fmla="val 47122"/>
              <a:gd name="adj2" fmla="val 80504"/>
              <a:gd name="adj3" fmla="val 3333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8085" y="3328441"/>
            <a:ext cx="6264275" cy="2836863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sz="3500" b="1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4200" b="1" dirty="0">
                <a:ln w="10541" cmpd="sng">
                  <a:noFill/>
                  <a:prstDash val="solid"/>
                </a:ln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ru-RU" sz="4200" b="1" dirty="0" err="1">
                <a:ln w="10541" cmpd="sng">
                  <a:noFill/>
                  <a:prstDash val="solid"/>
                </a:ln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этановой</a:t>
            </a:r>
            <a:r>
              <a:rPr lang="ru-RU" sz="4200" b="1" dirty="0">
                <a:ln w="10541" cmpd="sng">
                  <a:noFill/>
                  <a:prstDash val="solid"/>
                </a:ln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200" b="1" dirty="0" smtClean="0">
                <a:ln w="10541" cmpd="sng">
                  <a:noFill/>
                  <a:prstDash val="solid"/>
                </a:ln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кислоты;</a:t>
            </a:r>
            <a:r>
              <a:rPr lang="ru-RU" sz="4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4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 хлорида </a:t>
            </a:r>
            <a:r>
              <a:rPr lang="ru-RU" sz="4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калия;</a:t>
            </a:r>
            <a:r>
              <a:rPr lang="ru-RU" sz="4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4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</a:t>
            </a:r>
            <a:r>
              <a:rPr lang="ru-RU" sz="4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сероводорода;</a:t>
            </a:r>
            <a:r>
              <a:rPr lang="ru-RU" sz="4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4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4) </a:t>
            </a:r>
            <a:r>
              <a:rPr lang="ru-RU" sz="4200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хлороводорода</a:t>
            </a:r>
            <a:r>
              <a:rPr lang="ru-RU" sz="4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4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467544" y="1412875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>
                <a:ln w="10541" cmpd="sng">
                  <a:noFill/>
                  <a:prstDash val="solid"/>
                </a:ln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НЕЛЬЗЯ</a:t>
            </a:r>
            <a:r>
              <a:rPr lang="ru-RU" sz="3200" b="1" dirty="0">
                <a:solidFill>
                  <a:srgbClr val="EE1D18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приготовить </a:t>
            </a:r>
          </a:p>
          <a:p>
            <a:r>
              <a:rPr lang="ru-RU" sz="32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насыщенный </a:t>
            </a:r>
          </a:p>
          <a:p>
            <a:r>
              <a:rPr lang="ru-RU" sz="32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водный раствор (н.у.)</a:t>
            </a:r>
            <a:r>
              <a:rPr lang="en-US" sz="32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:</a:t>
            </a:r>
            <a:endParaRPr lang="ru-RU" sz="3200" b="1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9283" name="AutoShape 19"/>
          <p:cNvSpPr>
            <a:spLocks noChangeArrowheads="1"/>
          </p:cNvSpPr>
          <p:nvPr/>
        </p:nvSpPr>
        <p:spPr bwMode="auto">
          <a:xfrm>
            <a:off x="1403300" y="332581"/>
            <a:ext cx="2160588" cy="792163"/>
          </a:xfrm>
          <a:prstGeom prst="round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НАПРИМЕР,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08720"/>
            <a:ext cx="8352928" cy="5112791"/>
          </a:xfrm>
          <a:noFill/>
          <a:ln/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4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обратить </a:t>
            </a:r>
            <a:r>
              <a:rPr lang="ru-RU" sz="4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</a:t>
            </a:r>
            <a:r>
              <a:rPr lang="en-US" sz="4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4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 записи структурных формул, указывающих </a:t>
            </a:r>
            <a:endParaRPr lang="en-US" sz="44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строение</a:t>
            </a:r>
            <a:r>
              <a:rPr lang="en-US" sz="4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углеродного скелета</a:t>
            </a:r>
            <a:r>
              <a:rPr lang="en-US" sz="4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органического </a:t>
            </a:r>
            <a:endParaRPr lang="en-US" sz="44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соединения</a:t>
            </a:r>
            <a:endParaRPr lang="ru-RU" sz="44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5281" name="Picture 1" descr="D:\Мои документы 2\Мои документы\2012-2013 учебный год\Лаборант\Картинки\Картинки для презентаций\about-img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475030"/>
            <a:ext cx="1714350" cy="2122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395288" y="4951413"/>
            <a:ext cx="828198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ru-RU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4271" name="AutoShape 15"/>
          <p:cNvSpPr>
            <a:spLocks noChangeArrowheads="1"/>
          </p:cNvSpPr>
          <p:nvPr/>
        </p:nvSpPr>
        <p:spPr bwMode="auto">
          <a:xfrm>
            <a:off x="792087" y="547712"/>
            <a:ext cx="7884369" cy="10810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Назовите по систематической </a:t>
            </a:r>
            <a:endParaRPr lang="ru-RU" sz="2800" b="1" dirty="0" smtClean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номенклатуре </a:t>
            </a:r>
            <a:endParaRPr lang="ru-RU" sz="2800" b="1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вещество, формула которого</a:t>
            </a:r>
          </a:p>
        </p:txBody>
      </p:sp>
      <p:sp>
        <p:nvSpPr>
          <p:cNvPr id="224272" name="AutoShape 16"/>
          <p:cNvSpPr>
            <a:spLocks noChangeArrowheads="1"/>
          </p:cNvSpPr>
          <p:nvPr/>
        </p:nvSpPr>
        <p:spPr bwMode="auto">
          <a:xfrm>
            <a:off x="179388" y="4437063"/>
            <a:ext cx="8964612" cy="23495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1) </a:t>
            </a:r>
            <a:r>
              <a:rPr lang="ru-RU" sz="2800" b="1" dirty="0" err="1">
                <a:ln w="10541" cmpd="sng">
                  <a:noFill/>
                  <a:prstDash val="solid"/>
                </a:ln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6-метил-5-хлороктин-3-овая</a:t>
            </a: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 кислота</a:t>
            </a:r>
          </a:p>
          <a:p>
            <a:r>
              <a:rPr lang="ru-RU" sz="24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2) </a:t>
            </a:r>
            <a:r>
              <a:rPr lang="ru-RU" sz="2400" b="1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4-метил-3-хлоргексин-2-овая</a:t>
            </a:r>
            <a:r>
              <a:rPr lang="ru-RU" sz="24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кислота</a:t>
            </a:r>
          </a:p>
          <a:p>
            <a:r>
              <a:rPr lang="ru-RU" sz="24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3) </a:t>
            </a:r>
            <a:r>
              <a:rPr lang="ru-RU" sz="2400" b="1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6-метил-5-хлор-6-этилгексен-3-овая</a:t>
            </a:r>
            <a:r>
              <a:rPr lang="ru-RU" sz="24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кислота</a:t>
            </a:r>
          </a:p>
          <a:p>
            <a:r>
              <a:rPr lang="ru-RU" sz="24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4) </a:t>
            </a:r>
            <a:r>
              <a:rPr lang="ru-RU" sz="2400" b="1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3-метил-4-хлороктин-5-овая</a:t>
            </a:r>
            <a:r>
              <a:rPr lang="ru-RU" sz="24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кислота</a:t>
            </a:r>
          </a:p>
        </p:txBody>
      </p:sp>
      <p:graphicFrame>
        <p:nvGraphicFramePr>
          <p:cNvPr id="224280" name="Object 24"/>
          <p:cNvGraphicFramePr>
            <a:graphicFrameLocks noGrp="1" noChangeAspect="1"/>
          </p:cNvGraphicFramePr>
          <p:nvPr>
            <p:ph sz="half" idx="1"/>
          </p:nvPr>
        </p:nvGraphicFramePr>
        <p:xfrm>
          <a:off x="2339752" y="2132856"/>
          <a:ext cx="4565591" cy="2448272"/>
        </p:xfrm>
        <a:graphic>
          <a:graphicData uri="http://schemas.openxmlformats.org/presentationml/2006/ole">
            <p:oleObj spid="_x0000_s224280" name="CS ChemDraw Drawing" r:id="rId3" imgW="2358817" imgH="1264444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969845" y="416858"/>
            <a:ext cx="25940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ru-RU" sz="4000" b="1" dirty="0">
                <a:latin typeface="Arial" pitchFamily="34" charset="0"/>
                <a:cs typeface="Arial" pitchFamily="34" charset="0"/>
              </a:rPr>
              <a:t>Решение:</a:t>
            </a:r>
          </a:p>
        </p:txBody>
      </p:sp>
      <p:graphicFrame>
        <p:nvGraphicFramePr>
          <p:cNvPr id="22631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211960" y="1700634"/>
          <a:ext cx="2460625" cy="3384550"/>
        </p:xfrm>
        <a:graphic>
          <a:graphicData uri="http://schemas.openxmlformats.org/presentationml/2006/ole">
            <p:oleObj spid="_x0000_s226311" name="Clip" r:id="rId3" imgW="2309760" imgH="3176280" progId="">
              <p:embed/>
            </p:oleObj>
          </a:graphicData>
        </a:graphic>
      </p:graphicFrame>
      <p:graphicFrame>
        <p:nvGraphicFramePr>
          <p:cNvPr id="226312" name="Object 8"/>
          <p:cNvGraphicFramePr>
            <a:graphicFrameLocks noChangeAspect="1"/>
          </p:cNvGraphicFramePr>
          <p:nvPr/>
        </p:nvGraphicFramePr>
        <p:xfrm>
          <a:off x="395537" y="2060848"/>
          <a:ext cx="8136904" cy="1748524"/>
        </p:xfrm>
        <a:graphic>
          <a:graphicData uri="http://schemas.openxmlformats.org/presentationml/2006/ole">
            <p:oleObj spid="_x0000_s226312" name="CS ChemDraw Drawing" r:id="rId4" imgW="3198420" imgH="687148" progId="">
              <p:embed/>
            </p:oleObj>
          </a:graphicData>
        </a:graphic>
      </p:graphicFrame>
      <p:pic>
        <p:nvPicPr>
          <p:cNvPr id="226313" name="Picture 9" descr="D:\Мои документы 2\Мои документы\2012-2013 учебный год\Лаборант\Картинки\Картинки для презентаций\7+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1805947" cy="2708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1196752"/>
            <a:ext cx="8229600" cy="1143000"/>
          </a:xfrm>
          <a:prstGeom prst="roundRect">
            <a:avLst/>
          </a:prstGeo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/>
            </a:r>
            <a:b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Новые </a:t>
            </a: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типы</a:t>
            </a:r>
            <a:b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тестовых заданий </a:t>
            </a:r>
          </a:p>
        </p:txBody>
      </p:sp>
      <p:pic>
        <p:nvPicPr>
          <p:cNvPr id="482305" name="Picture 1" descr="D:\Мои документы 2\Мои документы\2012-2013 учебный год\Лаборант\Картинки\Картинки для презентаций\1288636584_3f11c59f6aad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4999412" cy="388843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9411" name="AutoShape 3"/>
          <p:cNvSpPr>
            <a:spLocks noChangeArrowheads="1"/>
          </p:cNvSpPr>
          <p:nvPr/>
        </p:nvSpPr>
        <p:spPr bwMode="auto">
          <a:xfrm>
            <a:off x="395288" y="1269107"/>
            <a:ext cx="8135937" cy="4824189"/>
          </a:xfrm>
          <a:prstGeom prst="round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Задание </a:t>
            </a:r>
          </a:p>
          <a:p>
            <a:pPr>
              <a:lnSpc>
                <a:spcPct val="80000"/>
              </a:lnSpc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на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соответствие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5400" b="1" dirty="0" smtClean="0">
                <a:ln w="10541" cmpd="sng">
                  <a:noFill/>
                  <a:prstDash val="solid"/>
                </a:ln>
                <a:solidFill>
                  <a:srgbClr val="0000CC"/>
                </a:solidFill>
              </a:rPr>
              <a:t>с расчетами</a:t>
            </a:r>
            <a:endParaRPr lang="ru-RU" sz="5400" b="1" dirty="0">
              <a:ln w="10541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40059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/>
              <a:t>Массовая доля соли в растворе удобрения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калийной соли составляет 12%. Масса раствора равна 320 г. Определите формулу и группу удобрения, массу соли и питательного элемента в растворе. Установите соответствие между левым и правым столбцами. </a:t>
            </a:r>
            <a:endParaRPr lang="ru-RU" sz="2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2780928"/>
          <a:ext cx="7992888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  <a:gridCol w="3816424"/>
              </a:tblGrid>
              <a:tr h="42550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1) Формула</a:t>
                      </a:r>
                      <a:r>
                        <a:rPr lang="ru-RU" sz="2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соли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а) </a:t>
                      </a:r>
                      <a:r>
                        <a:rPr lang="en-US" sz="2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KCl·NaCl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2)</a:t>
                      </a:r>
                      <a:r>
                        <a:rPr lang="ru-RU" sz="2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Группа удобрений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б) 20,1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90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3) Масса</a:t>
                      </a:r>
                      <a:r>
                        <a:rPr lang="ru-RU" sz="2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соли в растворе (г)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в) комплексные</a:t>
                      </a:r>
                    </a:p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г) 24,2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1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4) Масса (питательного элемента) в растворе (г)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</a:t>
                      </a: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простые</a:t>
                      </a:r>
                    </a:p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е)38,4</a:t>
                      </a:r>
                      <a:endParaRPr lang="en-US" sz="2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ж) </a:t>
                      </a:r>
                      <a:r>
                        <a:rPr lang="en-US" sz="2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KCl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58052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arenR"/>
            </a:pPr>
            <a:r>
              <a:rPr lang="ru-RU" sz="2000" b="1" dirty="0" err="1" smtClean="0"/>
              <a:t>1г,2б,3е,4а</a:t>
            </a:r>
            <a:r>
              <a:rPr lang="ru-RU" sz="2000" b="1" dirty="0" smtClean="0"/>
              <a:t>; 			3) </a:t>
            </a:r>
            <a:r>
              <a:rPr lang="ru-RU" sz="2000" b="1" dirty="0" err="1" smtClean="0"/>
              <a:t>1в,2,г,3е,4д</a:t>
            </a:r>
            <a:r>
              <a:rPr lang="ru-RU" sz="2000" b="1" dirty="0" smtClean="0"/>
              <a:t>; </a:t>
            </a:r>
          </a:p>
          <a:p>
            <a:pPr marL="457200" indent="-457200" algn="l"/>
            <a:r>
              <a:rPr lang="ru-RU" sz="2000" b="1" dirty="0" smtClean="0"/>
              <a:t>2) </a:t>
            </a:r>
            <a:r>
              <a:rPr lang="ru-RU" sz="2000" b="1" dirty="0" err="1" smtClean="0"/>
              <a:t>1ж,2в,3е,4а</a:t>
            </a:r>
            <a:r>
              <a:rPr lang="ru-RU" sz="2000" b="1" dirty="0" smtClean="0"/>
              <a:t>; 			</a:t>
            </a:r>
            <a:r>
              <a:rPr lang="ru-RU" sz="2000" b="1" dirty="0" smtClean="0">
                <a:solidFill>
                  <a:srgbClr val="0000CC"/>
                </a:solidFill>
              </a:rPr>
              <a:t>4)</a:t>
            </a: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Verdana" pitchFamily="34" charset="0"/>
              </a:rPr>
              <a:t>1ж,2д,3е,4г</a:t>
            </a: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.</a:t>
            </a:r>
            <a:endParaRPr lang="ru-RU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955" y="404664"/>
            <a:ext cx="52562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 dirty="0">
                <a:solidFill>
                  <a:srgbClr val="0000CC"/>
                </a:solidFill>
                <a:latin typeface="Verdana" pitchFamily="34" charset="0"/>
              </a:rPr>
              <a:t>Решение: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11912" y="6093296"/>
            <a:ext cx="417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 dirty="0">
                <a:solidFill>
                  <a:srgbClr val="0000CC"/>
                </a:solidFill>
                <a:latin typeface="Verdana" pitchFamily="34" charset="0"/>
              </a:rPr>
              <a:t>Ответ</a:t>
            </a:r>
            <a:r>
              <a:rPr lang="ru-RU" sz="2800" b="1" dirty="0" smtClean="0">
                <a:solidFill>
                  <a:srgbClr val="0000CC"/>
                </a:solidFill>
                <a:latin typeface="Verdana" pitchFamily="34" charset="0"/>
              </a:rPr>
              <a:t>: 4</a:t>
            </a:r>
            <a:endParaRPr lang="ru-RU" sz="2800" b="1" dirty="0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24744"/>
            <a:ext cx="815960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00CC"/>
                </a:solidFill>
              </a:rPr>
              <a:t>1) </a:t>
            </a:r>
            <a:r>
              <a:rPr lang="ru-RU" sz="2800" b="1" dirty="0" smtClean="0"/>
              <a:t>Формула соли –  </a:t>
            </a:r>
            <a:r>
              <a:rPr lang="en-US" sz="2800" b="1" dirty="0" err="1" smtClean="0"/>
              <a:t>KCl</a:t>
            </a:r>
            <a:r>
              <a:rPr lang="en-US" sz="2800" b="1" dirty="0" smtClean="0"/>
              <a:t>;</a:t>
            </a:r>
          </a:p>
          <a:p>
            <a:pPr algn="l"/>
            <a:r>
              <a:rPr lang="ru-RU" sz="2800" b="1" dirty="0" smtClean="0">
                <a:solidFill>
                  <a:srgbClr val="0000CC"/>
                </a:solidFill>
              </a:rPr>
              <a:t>2) </a:t>
            </a:r>
            <a:r>
              <a:rPr lang="ru-RU" sz="2800" b="1" dirty="0" smtClean="0"/>
              <a:t>Группа удобрения – простые</a:t>
            </a:r>
            <a:r>
              <a:rPr lang="en-US" sz="2800" b="1" dirty="0" smtClean="0"/>
              <a:t>;</a:t>
            </a:r>
            <a:r>
              <a:rPr lang="ru-RU" sz="2800" b="1" dirty="0" smtClean="0"/>
              <a:t> </a:t>
            </a:r>
            <a:endParaRPr lang="en-US" sz="2800" b="1" dirty="0" smtClean="0"/>
          </a:p>
          <a:p>
            <a:pPr algn="l"/>
            <a:r>
              <a:rPr lang="ru-RU" sz="2800" b="1" dirty="0" smtClean="0">
                <a:solidFill>
                  <a:srgbClr val="0000CC"/>
                </a:solidFill>
              </a:rPr>
              <a:t>3) </a:t>
            </a:r>
            <a:r>
              <a:rPr lang="ru-RU" sz="2800" b="1" dirty="0" smtClean="0"/>
              <a:t>Масса соли в растворе: </a:t>
            </a:r>
          </a:p>
          <a:p>
            <a:pPr algn="l"/>
            <a:r>
              <a:rPr lang="en-US" sz="2800" b="1" dirty="0" smtClean="0"/>
              <a:t>m(</a:t>
            </a:r>
            <a:r>
              <a:rPr lang="ru-RU" sz="2800" b="1" dirty="0" smtClean="0"/>
              <a:t>соли) = </a:t>
            </a:r>
            <a:r>
              <a:rPr lang="en-US" sz="2800" b="1" dirty="0" smtClean="0"/>
              <a:t>m(</a:t>
            </a:r>
            <a:r>
              <a:rPr lang="ru-RU" sz="2800" b="1" dirty="0" smtClean="0"/>
              <a:t>раствора) · </a:t>
            </a:r>
            <a:r>
              <a:rPr lang="en-US" sz="2800" b="1" dirty="0" smtClean="0"/>
              <a:t>w</a:t>
            </a:r>
          </a:p>
          <a:p>
            <a:pPr algn="l"/>
            <a:r>
              <a:rPr lang="en-US" sz="2800" b="1" dirty="0" smtClean="0"/>
              <a:t>m</a:t>
            </a:r>
            <a:r>
              <a:rPr lang="ru-RU" sz="2800" b="1" dirty="0" smtClean="0"/>
              <a:t>(</a:t>
            </a:r>
            <a:r>
              <a:rPr lang="en-US" sz="2800" b="1" dirty="0" err="1" smtClean="0"/>
              <a:t>KCl</a:t>
            </a:r>
            <a:r>
              <a:rPr lang="ru-RU" sz="2800" b="1" dirty="0" smtClean="0"/>
              <a:t>) = </a:t>
            </a:r>
            <a:r>
              <a:rPr lang="en-US" sz="2800" b="1" dirty="0" smtClean="0"/>
              <a:t>320 · 0</a:t>
            </a:r>
            <a:r>
              <a:rPr lang="ru-RU" sz="2800" b="1" dirty="0" smtClean="0"/>
              <a:t>,12 = 38,4 (г);</a:t>
            </a:r>
          </a:p>
          <a:p>
            <a:pPr algn="l"/>
            <a:endParaRPr lang="ru-RU" sz="2800" b="1" dirty="0" smtClean="0"/>
          </a:p>
          <a:p>
            <a:pPr algn="l"/>
            <a:r>
              <a:rPr lang="ru-RU" sz="2800" b="1" dirty="0" smtClean="0"/>
              <a:t>    38,4 г          </a:t>
            </a:r>
            <a:r>
              <a:rPr lang="ru-RU" sz="2800" b="1" dirty="0" err="1" smtClean="0"/>
              <a:t>х</a:t>
            </a:r>
            <a:endParaRPr lang="ru-RU" sz="2800" b="1" dirty="0" smtClean="0"/>
          </a:p>
          <a:p>
            <a:pPr algn="l"/>
            <a:r>
              <a:rPr lang="ru-RU" sz="2800" b="1" dirty="0" smtClean="0">
                <a:solidFill>
                  <a:srgbClr val="0000CC"/>
                </a:solidFill>
              </a:rPr>
              <a:t>4) </a:t>
            </a:r>
            <a:r>
              <a:rPr lang="ru-RU" sz="2800" b="1" dirty="0" smtClean="0"/>
              <a:t>2</a:t>
            </a:r>
            <a:r>
              <a:rPr lang="en-US" sz="2800" b="1" dirty="0" err="1" smtClean="0"/>
              <a:t>KCl</a:t>
            </a:r>
            <a:r>
              <a:rPr lang="ru-RU" sz="2800" b="1" dirty="0" smtClean="0"/>
              <a:t>    </a:t>
            </a:r>
            <a:r>
              <a:rPr lang="ru-RU" sz="2800" b="1" dirty="0" smtClean="0">
                <a:latin typeface="Times New Roman"/>
                <a:cs typeface="Times New Roman"/>
              </a:rPr>
              <a:t>→  </a:t>
            </a:r>
            <a:r>
              <a:rPr lang="ru-RU" sz="28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K</a:t>
            </a:r>
            <a:r>
              <a:rPr lang="en-US" sz="1800" b="1" dirty="0" smtClean="0">
                <a:ea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O</a:t>
            </a:r>
            <a:r>
              <a:rPr lang="ru-RU" sz="2800" b="1" dirty="0" smtClean="0">
                <a:ea typeface="Tahoma" pitchFamily="34" charset="0"/>
                <a:cs typeface="Tahoma" pitchFamily="34" charset="0"/>
              </a:rPr>
              <a:t>         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M(</a:t>
            </a:r>
            <a:r>
              <a:rPr lang="en-US" sz="2800" b="1" dirty="0" err="1" smtClean="0">
                <a:ea typeface="Tahoma" pitchFamily="34" charset="0"/>
                <a:cs typeface="Tahoma" pitchFamily="34" charset="0"/>
              </a:rPr>
              <a:t>KCl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) = 74</a:t>
            </a:r>
            <a:r>
              <a:rPr lang="ru-RU" sz="2800" b="1" dirty="0" smtClean="0">
                <a:ea typeface="Tahoma" pitchFamily="34" charset="0"/>
                <a:cs typeface="Tahoma" pitchFamily="34" charset="0"/>
              </a:rPr>
              <a:t>,5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ea typeface="Tahoma" pitchFamily="34" charset="0"/>
                <a:cs typeface="Tahoma" pitchFamily="34" charset="0"/>
              </a:rPr>
              <a:t>г/моль</a:t>
            </a:r>
          </a:p>
          <a:p>
            <a:pPr algn="l"/>
            <a:r>
              <a:rPr lang="ru-RU" sz="2800" b="1" dirty="0" smtClean="0">
                <a:ea typeface="Tahoma" pitchFamily="34" charset="0"/>
                <a:cs typeface="Tahoma" pitchFamily="34" charset="0"/>
              </a:rPr>
              <a:t>   2 моль      1 моль     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M(K</a:t>
            </a:r>
            <a:r>
              <a:rPr lang="en-US" sz="1600" b="1" dirty="0" smtClean="0">
                <a:ea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O) = </a:t>
            </a:r>
            <a:r>
              <a:rPr lang="ru-RU" sz="2800" b="1" dirty="0" smtClean="0">
                <a:ea typeface="Tahoma" pitchFamily="34" charset="0"/>
                <a:cs typeface="Tahoma" pitchFamily="34" charset="0"/>
              </a:rPr>
              <a:t>9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4 </a:t>
            </a:r>
            <a:r>
              <a:rPr lang="ru-RU" sz="2800" b="1" dirty="0" smtClean="0">
                <a:ea typeface="Tahoma" pitchFamily="34" charset="0"/>
                <a:cs typeface="Tahoma" pitchFamily="34" charset="0"/>
              </a:rPr>
              <a:t>г/моль</a:t>
            </a:r>
          </a:p>
          <a:p>
            <a:pPr algn="l"/>
            <a:r>
              <a:rPr lang="ru-RU" sz="2800" b="1" dirty="0" smtClean="0">
                <a:ea typeface="Tahoma" pitchFamily="34" charset="0"/>
                <a:cs typeface="Tahoma" pitchFamily="34" charset="0"/>
              </a:rPr>
              <a:t>    149 г          94 г</a:t>
            </a:r>
          </a:p>
          <a:p>
            <a:pPr algn="l"/>
            <a:r>
              <a:rPr lang="ru-RU" sz="2800" b="1" dirty="0" smtClean="0">
                <a:ea typeface="Tahoma" pitchFamily="34" charset="0"/>
                <a:cs typeface="Tahoma" pitchFamily="34" charset="0"/>
              </a:rPr>
              <a:t>    </a:t>
            </a:r>
            <a:r>
              <a:rPr lang="ru-RU" sz="2800" b="1" dirty="0" err="1" smtClean="0">
                <a:ea typeface="Tahoma" pitchFamily="34" charset="0"/>
                <a:cs typeface="Tahoma" pitchFamily="34" charset="0"/>
              </a:rPr>
              <a:t>х</a:t>
            </a:r>
            <a:r>
              <a:rPr lang="ru-RU" sz="2800" b="1" dirty="0" smtClean="0">
                <a:ea typeface="Tahoma" pitchFamily="34" charset="0"/>
                <a:cs typeface="Tahoma" pitchFamily="34" charset="0"/>
              </a:rPr>
              <a:t> = 24,2 г</a:t>
            </a:r>
            <a:endParaRPr lang="en-US" sz="2800" b="1" dirty="0" smtClean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573338"/>
            <a:ext cx="882015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Определение веществ </a:t>
            </a:r>
            <a:b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по совокупности физических и химических свойств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23528" y="1556792"/>
          <a:ext cx="8676456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7188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056784" cy="115212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участников тестирования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химии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2066" name="TextBox 3"/>
          <p:cNvSpPr txBox="1">
            <a:spLocks noChangeArrowheads="1"/>
          </p:cNvSpPr>
          <p:nvPr/>
        </p:nvSpPr>
        <p:spPr bwMode="auto">
          <a:xfrm>
            <a:off x="539551" y="472598"/>
            <a:ext cx="828092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88900" algn="l"/>
                <a:tab pos="812800" algn="l"/>
                <a:tab pos="1257300" algn="l"/>
              </a:tabLst>
            </a:pPr>
            <a:r>
              <a:rPr lang="ru-RU" sz="2800" b="1" dirty="0" smtClean="0">
                <a:latin typeface="Verdana" pitchFamily="34" charset="0"/>
              </a:rPr>
              <a:t> </a:t>
            </a:r>
            <a:r>
              <a:rPr lang="ru-RU" sz="2800" b="1" dirty="0">
                <a:latin typeface="Verdana" pitchFamily="34" charset="0"/>
              </a:rPr>
              <a:t>Белое кристаллическое вещество</a:t>
            </a:r>
            <a:r>
              <a:rPr lang="ru-RU" sz="2800" b="1" dirty="0">
                <a:solidFill>
                  <a:srgbClr val="9933FF"/>
                </a:solidFill>
                <a:latin typeface="Verdana" pitchFamily="34" charset="0"/>
              </a:rPr>
              <a:t> </a:t>
            </a:r>
            <a:r>
              <a:rPr lang="ru-RU" sz="2800" b="1" dirty="0">
                <a:solidFill>
                  <a:srgbClr val="FF3399"/>
                </a:solidFill>
                <a:latin typeface="Verdana" pitchFamily="34" charset="0"/>
              </a:rPr>
              <a:t>А </a:t>
            </a:r>
            <a:r>
              <a:rPr lang="ru-RU" sz="2800" b="1" dirty="0">
                <a:latin typeface="Verdana" pitchFamily="34" charset="0"/>
              </a:rPr>
              <a:t>окрашивает пламя в фиолетовый цвет, а при его термическом разложении в присутствии оксида марганца (</a:t>
            </a:r>
            <a:r>
              <a:rPr lang="en-US" sz="2800" b="1" dirty="0">
                <a:latin typeface="Verdana" pitchFamily="34" charset="0"/>
              </a:rPr>
              <a:t>IV</a:t>
            </a:r>
            <a:r>
              <a:rPr lang="ru-RU" sz="2800" b="1" dirty="0">
                <a:latin typeface="Verdana" pitchFamily="34" charset="0"/>
              </a:rPr>
              <a:t>) образуются твердое вещество</a:t>
            </a:r>
            <a:r>
              <a:rPr lang="ru-RU" sz="28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Verdana" pitchFamily="34" charset="0"/>
              </a:rPr>
              <a:t>Б </a:t>
            </a:r>
            <a:r>
              <a:rPr lang="ru-RU" sz="2800" b="1" dirty="0">
                <a:latin typeface="Verdana" pitchFamily="34" charset="0"/>
              </a:rPr>
              <a:t>и газ </a:t>
            </a:r>
            <a:r>
              <a:rPr lang="ru-RU" sz="2800" b="1" dirty="0">
                <a:solidFill>
                  <a:srgbClr val="009900"/>
                </a:solidFill>
                <a:latin typeface="Verdana" pitchFamily="34" charset="0"/>
              </a:rPr>
              <a:t>В</a:t>
            </a:r>
            <a:r>
              <a:rPr lang="ru-RU" sz="2800" b="1" dirty="0">
                <a:latin typeface="Verdana" pitchFamily="34" charset="0"/>
              </a:rPr>
              <a:t>. При прокаливании розово-красного металла </a:t>
            </a:r>
            <a:r>
              <a:rPr lang="ru-RU" sz="2800" b="1" dirty="0">
                <a:solidFill>
                  <a:srgbClr val="FF9900"/>
                </a:solidFill>
                <a:latin typeface="Verdana" pitchFamily="34" charset="0"/>
              </a:rPr>
              <a:t>Г </a:t>
            </a:r>
            <a:r>
              <a:rPr lang="ru-RU" sz="2800" b="1" dirty="0">
                <a:latin typeface="Verdana" pitchFamily="34" charset="0"/>
              </a:rPr>
              <a:t>в атмосфере газа </a:t>
            </a:r>
            <a:r>
              <a:rPr lang="ru-RU" sz="2800" b="1" dirty="0">
                <a:solidFill>
                  <a:srgbClr val="009900"/>
                </a:solidFill>
                <a:latin typeface="Verdana" pitchFamily="34" charset="0"/>
              </a:rPr>
              <a:t>В</a:t>
            </a:r>
            <a:r>
              <a:rPr lang="ru-RU" sz="2800" b="1" dirty="0">
                <a:latin typeface="Verdana" pitchFamily="34" charset="0"/>
              </a:rPr>
              <a:t> образуется вещество</a:t>
            </a:r>
            <a:r>
              <a:rPr lang="ru-RU" sz="2800" b="1" dirty="0">
                <a:solidFill>
                  <a:srgbClr val="9900CC"/>
                </a:solidFill>
                <a:latin typeface="Verdana" pitchFamily="34" charset="0"/>
              </a:rPr>
              <a:t> Д</a:t>
            </a:r>
            <a:r>
              <a:rPr lang="ru-RU" sz="2800" b="1" dirty="0">
                <a:latin typeface="Verdana" pitchFamily="34" charset="0"/>
              </a:rPr>
              <a:t> черного цвета, а водный раствор вещества </a:t>
            </a:r>
            <a:r>
              <a:rPr lang="ru-RU" sz="2800" b="1" dirty="0">
                <a:solidFill>
                  <a:srgbClr val="0000FF"/>
                </a:solidFill>
                <a:latin typeface="Verdana" pitchFamily="34" charset="0"/>
              </a:rPr>
              <a:t>Б</a:t>
            </a:r>
            <a:r>
              <a:rPr lang="ru-RU" sz="2800" b="1" dirty="0">
                <a:latin typeface="Verdana" pitchFamily="34" charset="0"/>
              </a:rPr>
              <a:t> с избытком раствора нитрата </a:t>
            </a:r>
            <a:r>
              <a:rPr lang="ru-RU" sz="2800" b="1" dirty="0" smtClean="0">
                <a:latin typeface="Verdana" pitchFamily="34" charset="0"/>
              </a:rPr>
              <a:t>серебра(</a:t>
            </a:r>
            <a:r>
              <a:rPr lang="en-US" sz="2800" b="1" dirty="0">
                <a:latin typeface="Verdana" pitchFamily="34" charset="0"/>
              </a:rPr>
              <a:t>I</a:t>
            </a:r>
            <a:r>
              <a:rPr lang="ru-RU" sz="2800" b="1" dirty="0">
                <a:latin typeface="Verdana" pitchFamily="34" charset="0"/>
              </a:rPr>
              <a:t>) дает белый творожистый осадок вещества </a:t>
            </a:r>
            <a:r>
              <a:rPr lang="ru-RU" sz="2800" b="1" dirty="0">
                <a:solidFill>
                  <a:srgbClr val="666699"/>
                </a:solidFill>
                <a:latin typeface="Verdana" pitchFamily="34" charset="0"/>
              </a:rPr>
              <a:t>Е</a:t>
            </a:r>
            <a:r>
              <a:rPr lang="ru-RU" sz="2800" b="1" dirty="0">
                <a:latin typeface="Verdana" pitchFamily="34" charset="0"/>
              </a:rPr>
              <a:t>. Определите сумму молярных масс (г/моль) веществ </a:t>
            </a:r>
            <a:r>
              <a:rPr lang="ru-RU" sz="2800" b="1" dirty="0">
                <a:solidFill>
                  <a:srgbClr val="FF0066"/>
                </a:solidFill>
                <a:latin typeface="Verdana" pitchFamily="34" charset="0"/>
              </a:rPr>
              <a:t>А</a:t>
            </a:r>
            <a:r>
              <a:rPr lang="ru-RU" sz="2800" b="1" dirty="0">
                <a:latin typeface="Verdana" pitchFamily="34" charset="0"/>
              </a:rPr>
              <a:t>, </a:t>
            </a:r>
            <a:r>
              <a:rPr lang="ru-RU" sz="2800" b="1" dirty="0">
                <a:solidFill>
                  <a:srgbClr val="9900CC"/>
                </a:solidFill>
                <a:latin typeface="Verdana" pitchFamily="34" charset="0"/>
              </a:rPr>
              <a:t>Д</a:t>
            </a:r>
            <a:r>
              <a:rPr lang="ru-RU" sz="2800" b="1" dirty="0">
                <a:latin typeface="Verdana" pitchFamily="34" charset="0"/>
              </a:rPr>
              <a:t> и </a:t>
            </a:r>
            <a:r>
              <a:rPr lang="ru-RU" sz="2800" b="1" dirty="0">
                <a:solidFill>
                  <a:srgbClr val="666699"/>
                </a:solidFill>
                <a:latin typeface="Verdana" pitchFamily="34" charset="0"/>
              </a:rPr>
              <a:t>Е</a:t>
            </a:r>
            <a:r>
              <a:rPr lang="ru-RU" sz="2800" b="1" dirty="0"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73091" name="TextBox 2"/>
          <p:cNvSpPr txBox="1">
            <a:spLocks noChangeArrowheads="1"/>
          </p:cNvSpPr>
          <p:nvPr/>
        </p:nvSpPr>
        <p:spPr bwMode="auto">
          <a:xfrm>
            <a:off x="1187995" y="458440"/>
            <a:ext cx="52562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b="1" dirty="0" lang="ru-RU" sz="2800">
                <a:solidFill>
                  <a:srgbClr val="0000CC"/>
                </a:solidFill>
                <a:latin charset="0" pitchFamily="34" typeface="Verdana"/>
              </a:rPr>
              <a:t>Решение:</a:t>
            </a:r>
          </a:p>
        </p:txBody>
      </p:sp>
      <p:pic>
        <p:nvPicPr>
          <p:cNvPr id="473090" name="Объект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85" y="1187226"/>
            <a:ext cx="7993063" cy="4618038"/>
          </a:xfrm>
          <a:prstGeom prst="rect"/>
          <a:noFill/>
        </p:spPr>
      </p:pic>
      <p:sp>
        <p:nvSpPr>
          <p:cNvPr id="473092" name="TextBox 3"/>
          <p:cNvSpPr txBox="1">
            <a:spLocks noChangeArrowheads="1"/>
          </p:cNvSpPr>
          <p:nvPr/>
        </p:nvSpPr>
        <p:spPr bwMode="auto">
          <a:xfrm>
            <a:off x="4643438" y="6092825"/>
            <a:ext cx="417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b="1" lang="ru-RU" sz="2800">
                <a:solidFill>
                  <a:srgbClr val="0000CC"/>
                </a:solidFill>
                <a:latin charset="0" pitchFamily="34" typeface="Verdana"/>
              </a:rPr>
              <a:t>Ответ: 346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590550" y="2276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charset="0"/>
              </a:rPr>
              <a:t/>
            </a:r>
            <a:b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charset="0"/>
              </a:rPr>
            </a:b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charset="0"/>
              </a:rPr>
              <a:t>Задачи на идентификацию веществ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68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-27384"/>
            <a:ext cx="8424936" cy="6443663"/>
          </a:xfrm>
        </p:spPr>
        <p:txBody>
          <a:bodyPr anchor="b">
            <a:normAutofit fontScale="90000"/>
          </a:bodyPr>
          <a:lstStyle/>
          <a:p>
            <a:pPr algn="l">
              <a:tabLst>
                <a:tab pos="88900" algn="l"/>
              </a:tabLst>
            </a:pPr>
            <a:r>
              <a:rPr lang="ru-RU" sz="2800" b="1" dirty="0">
                <a:solidFill>
                  <a:schemeClr val="tx1"/>
                </a:solidFill>
              </a:rPr>
              <a:t>         В четырех пронумерованных пробирках находятся водные растворы неорганических веществ, содержащие ионы: </a:t>
            </a:r>
            <a:r>
              <a:rPr lang="en-US" sz="2800" b="1" dirty="0">
                <a:solidFill>
                  <a:srgbClr val="0000FF"/>
                </a:solidFill>
              </a:rPr>
              <a:t>SO</a:t>
            </a:r>
            <a:r>
              <a:rPr lang="ru-RU" sz="2800" b="1" baseline="-25000" dirty="0">
                <a:solidFill>
                  <a:srgbClr val="0000FF"/>
                </a:solidFill>
              </a:rPr>
              <a:t>4</a:t>
            </a:r>
            <a:r>
              <a:rPr lang="ru-RU" sz="2800" b="1" baseline="30000" dirty="0">
                <a:solidFill>
                  <a:srgbClr val="0000FF"/>
                </a:solidFill>
              </a:rPr>
              <a:t>2-</a:t>
            </a:r>
            <a:r>
              <a:rPr lang="ru-RU" sz="2800" b="1" dirty="0">
                <a:solidFill>
                  <a:srgbClr val="0000FF"/>
                </a:solidFill>
              </a:rPr>
              <a:t>,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9900CC"/>
                </a:solidFill>
              </a:rPr>
              <a:t>Cu</a:t>
            </a:r>
            <a:r>
              <a:rPr lang="ru-RU" sz="2800" b="1" baseline="30000" dirty="0">
                <a:solidFill>
                  <a:srgbClr val="9900CC"/>
                </a:solidFill>
              </a:rPr>
              <a:t>2+</a:t>
            </a:r>
            <a:r>
              <a:rPr lang="ru-RU" sz="2800" b="1" dirty="0">
                <a:solidFill>
                  <a:srgbClr val="9900CC"/>
                </a:solidFill>
              </a:rPr>
              <a:t>, </a:t>
            </a:r>
            <a:r>
              <a:rPr lang="en-US" sz="2800" b="1" dirty="0">
                <a:solidFill>
                  <a:srgbClr val="009900"/>
                </a:solidFill>
              </a:rPr>
              <a:t>NH</a:t>
            </a:r>
            <a:r>
              <a:rPr lang="ru-RU" sz="2800" b="1" baseline="-25000" dirty="0">
                <a:solidFill>
                  <a:srgbClr val="009900"/>
                </a:solidFill>
              </a:rPr>
              <a:t>4</a:t>
            </a:r>
            <a:r>
              <a:rPr lang="ru-RU" sz="2800" b="1" baseline="30000" dirty="0">
                <a:solidFill>
                  <a:srgbClr val="009900"/>
                </a:solidFill>
              </a:rPr>
              <a:t>+</a:t>
            </a:r>
            <a:r>
              <a:rPr lang="ru-RU" sz="2800" b="1" dirty="0">
                <a:solidFill>
                  <a:srgbClr val="009900"/>
                </a:solidFill>
              </a:rPr>
              <a:t>,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Br </a:t>
            </a:r>
            <a:r>
              <a:rPr lang="ru-RU" sz="2800" b="1" baseline="30000" dirty="0">
                <a:solidFill>
                  <a:schemeClr val="tx1"/>
                </a:solidFill>
              </a:rPr>
              <a:t>-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r>
              <a:rPr lang="ru-RU" sz="2800" b="1" dirty="0">
                <a:solidFill>
                  <a:srgbClr val="FF0066"/>
                </a:solidFill>
              </a:rPr>
              <a:t/>
            </a:r>
            <a:br>
              <a:rPr lang="ru-RU" sz="2800" b="1" dirty="0">
                <a:solidFill>
                  <a:srgbClr val="FF0066"/>
                </a:solidFill>
              </a:rPr>
            </a:br>
            <a:r>
              <a:rPr lang="ru-RU" sz="2800" b="1" dirty="0">
                <a:solidFill>
                  <a:srgbClr val="FF0066"/>
                </a:solidFill>
              </a:rPr>
              <a:t>        </a:t>
            </a:r>
            <a:r>
              <a:rPr lang="ru-RU" sz="2800" b="1" u="sng" dirty="0">
                <a:solidFill>
                  <a:schemeClr val="tx1"/>
                </a:solidFill>
              </a:rPr>
              <a:t>О растворах известно следующее:</a:t>
            </a:r>
            <a:br>
              <a:rPr lang="ru-RU" sz="2800" b="1" u="sng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		– прибавление раствора щелочи в пробирки №1 и №3 привело к следующим изменениям;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		– в пробирке №1 выпадает осадок голубого цвета, а в пробирке №3 выделяется газ (н.у.) без цвета, но с резким запахом;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		– при добавлении к содержимому пробирок №2 и №4 водного раствора хлорида бария в пробирке №2 выпадает белый осадок, а в пробирке №4 – реакция не протекает.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		</a:t>
            </a:r>
            <a:r>
              <a:rPr lang="ru-RU" sz="2400" b="1" dirty="0">
                <a:solidFill>
                  <a:schemeClr val="tx1"/>
                </a:solidFill>
              </a:rPr>
              <a:t>Установите соответствие между ионом и номером пробирки, в которой находится вещество, содержащее определяемый ион</a:t>
            </a:r>
            <a:r>
              <a:rPr lang="ru-RU" sz="2400" b="1" dirty="0"/>
              <a:t>.</a:t>
            </a:r>
          </a:p>
        </p:txBody>
      </p:sp>
      <p:sp>
        <p:nvSpPr>
          <p:cNvPr id="506884" name="Rectangle 4"/>
          <p:cNvSpPr>
            <a:spLocks noChangeArrowheads="1"/>
          </p:cNvSpPr>
          <p:nvPr/>
        </p:nvSpPr>
        <p:spPr bwMode="auto">
          <a:xfrm>
            <a:off x="0" y="227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>
              <a:latin typeface="Arial" charset="0"/>
            </a:endParaRPr>
          </a:p>
        </p:txBody>
      </p:sp>
      <p:sp>
        <p:nvSpPr>
          <p:cNvPr id="506885" name="Rectangle 41"/>
          <p:cNvSpPr>
            <a:spLocks noChangeArrowheads="1"/>
          </p:cNvSpPr>
          <p:nvPr/>
        </p:nvSpPr>
        <p:spPr bwMode="auto">
          <a:xfrm>
            <a:off x="0" y="458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79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8032" y="5599113"/>
            <a:ext cx="8676456" cy="1258887"/>
          </a:xfrm>
        </p:spPr>
        <p:txBody>
          <a:bodyPr anchor="b"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Ответ запишите в виде сочетания букв и цифр, соблюдая алфавитную последовательность букв левого столбца, например: А1Б4В2Г3.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07909" name="Rectangle 4"/>
          <p:cNvSpPr>
            <a:spLocks noChangeArrowheads="1"/>
          </p:cNvSpPr>
          <p:nvPr/>
        </p:nvSpPr>
        <p:spPr bwMode="auto">
          <a:xfrm>
            <a:off x="0" y="227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>
              <a:latin typeface="Arial" charset="0"/>
            </a:endParaRPr>
          </a:p>
        </p:txBody>
      </p:sp>
      <p:sp>
        <p:nvSpPr>
          <p:cNvPr id="507910" name="Rectangle 41"/>
          <p:cNvSpPr>
            <a:spLocks noChangeArrowheads="1"/>
          </p:cNvSpPr>
          <p:nvPr/>
        </p:nvSpPr>
        <p:spPr bwMode="auto">
          <a:xfrm>
            <a:off x="0" y="458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>
              <a:latin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908050"/>
          <a:ext cx="7920558" cy="3054351"/>
        </p:xfrm>
        <a:graphic>
          <a:graphicData uri="http://schemas.openxmlformats.org/drawingml/2006/table">
            <a:tbl>
              <a:tblPr/>
              <a:tblGrid>
                <a:gridCol w="3960279"/>
                <a:gridCol w="3960279"/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Определяемый ион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пробирки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31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3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kumimoji="0" lang="ru-RU" sz="3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endParaRPr kumimoji="0" lang="ru-RU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 </a:t>
                      </a:r>
                      <a:r>
                        <a:rPr kumimoji="0" lang="ru-RU" sz="3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ru-RU" sz="31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3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endParaRPr kumimoji="0" lang="ru-RU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Рисунок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141353"/>
            <a:ext cx="1656184" cy="121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89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76672"/>
            <a:ext cx="2841625" cy="390525"/>
          </a:xfrm>
        </p:spPr>
        <p:txBody>
          <a:bodyPr anchor="b">
            <a:normAutofit fontScale="90000"/>
          </a:bodyPr>
          <a:lstStyle/>
          <a:p>
            <a:r>
              <a:rPr lang="ru-RU" sz="4000" b="1" dirty="0">
                <a:solidFill>
                  <a:srgbClr val="0000CC"/>
                </a:solidFill>
              </a:rPr>
              <a:t>Решение:</a:t>
            </a:r>
          </a:p>
        </p:txBody>
      </p:sp>
      <p:sp>
        <p:nvSpPr>
          <p:cNvPr id="508933" name="Rectangle 4"/>
          <p:cNvSpPr>
            <a:spLocks noChangeArrowheads="1"/>
          </p:cNvSpPr>
          <p:nvPr/>
        </p:nvSpPr>
        <p:spPr bwMode="auto">
          <a:xfrm>
            <a:off x="0" y="2513013"/>
            <a:ext cx="2927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1200" b="1">
                <a:latin typeface="Arial" charset="0"/>
                <a:cs typeface="Times New Roman" pitchFamily="18" charset="0"/>
              </a:rPr>
              <a:t>			</a:t>
            </a:r>
            <a:endParaRPr lang="ru-RU" sz="1800">
              <a:latin typeface="Arial" charset="0"/>
            </a:endParaRPr>
          </a:p>
        </p:txBody>
      </p:sp>
      <p:sp>
        <p:nvSpPr>
          <p:cNvPr id="508934" name="Rectangle 67"/>
          <p:cNvSpPr>
            <a:spLocks noChangeArrowheads="1"/>
          </p:cNvSpPr>
          <p:nvPr/>
        </p:nvSpPr>
        <p:spPr bwMode="auto">
          <a:xfrm>
            <a:off x="0" y="4254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>
              <a:latin typeface="Arial" charset="0"/>
            </a:endParaRPr>
          </a:p>
        </p:txBody>
      </p:sp>
      <p:graphicFrame>
        <p:nvGraphicFramePr>
          <p:cNvPr id="508936" name="Group 8"/>
          <p:cNvGraphicFramePr>
            <a:graphicFrameLocks noGrp="1"/>
          </p:cNvGraphicFramePr>
          <p:nvPr/>
        </p:nvGraphicFramePr>
        <p:xfrm>
          <a:off x="647699" y="1052513"/>
          <a:ext cx="7812733" cy="4211003"/>
        </p:xfrm>
        <a:graphic>
          <a:graphicData uri="http://schemas.openxmlformats.org/drawingml/2006/table">
            <a:tbl>
              <a:tblPr/>
              <a:tblGrid>
                <a:gridCol w="3905640"/>
                <a:gridCol w="3907093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Определяемый ион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пробирки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</a:t>
                      </a:r>
                      <a:r>
                        <a:rPr kumimoji="0" lang="en-US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3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3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sz="3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</a:t>
                      </a:r>
                      <a:endParaRPr kumimoji="0" lang="ru-RU" sz="3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</a:t>
                      </a:r>
                      <a:r>
                        <a:rPr kumimoji="0" lang="en-US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kumimoji="0" lang="ru-RU" sz="3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endParaRPr kumimoji="0" lang="ru-RU" sz="3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</a:t>
                      </a:r>
                      <a:r>
                        <a:rPr kumimoji="0" lang="en-US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 </a:t>
                      </a:r>
                      <a:r>
                        <a:rPr kumimoji="0" lang="ru-RU" sz="3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</a:t>
                      </a:r>
                      <a:r>
                        <a:rPr kumimoji="0" lang="en-US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ru-RU" sz="3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3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endParaRPr kumimoji="0" lang="ru-RU" sz="3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3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3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3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3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8947" name="Line 28"/>
          <p:cNvSpPr>
            <a:spLocks noChangeShapeType="1"/>
          </p:cNvSpPr>
          <p:nvPr/>
        </p:nvSpPr>
        <p:spPr bwMode="auto">
          <a:xfrm flipV="1">
            <a:off x="2411760" y="3140968"/>
            <a:ext cx="3816424" cy="115212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8948" name="Line 29"/>
          <p:cNvSpPr>
            <a:spLocks noChangeShapeType="1"/>
          </p:cNvSpPr>
          <p:nvPr/>
        </p:nvSpPr>
        <p:spPr bwMode="auto">
          <a:xfrm flipV="1">
            <a:off x="2195735" y="2636911"/>
            <a:ext cx="4104457" cy="504055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8949" name="Line 30"/>
          <p:cNvSpPr>
            <a:spLocks noChangeShapeType="1"/>
          </p:cNvSpPr>
          <p:nvPr/>
        </p:nvSpPr>
        <p:spPr bwMode="auto">
          <a:xfrm>
            <a:off x="2411761" y="2636912"/>
            <a:ext cx="3816424" cy="1008112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8950" name="Line 27"/>
          <p:cNvSpPr>
            <a:spLocks noChangeShapeType="1"/>
          </p:cNvSpPr>
          <p:nvPr/>
        </p:nvSpPr>
        <p:spPr bwMode="auto">
          <a:xfrm>
            <a:off x="2123728" y="3789040"/>
            <a:ext cx="4104456" cy="432048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8952" name="AutoShape 24"/>
          <p:cNvSpPr>
            <a:spLocks noChangeArrowheads="1"/>
          </p:cNvSpPr>
          <p:nvPr/>
        </p:nvSpPr>
        <p:spPr bwMode="auto">
          <a:xfrm>
            <a:off x="2627784" y="5733256"/>
            <a:ext cx="4535487" cy="93662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</a:rPr>
              <a:t>Ответ: А 3 Б 1 В 4 Г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8389" name="AutoShape 5"/>
          <p:cNvSpPr>
            <a:spLocks noChangeArrowheads="1"/>
          </p:cNvSpPr>
          <p:nvPr/>
        </p:nvSpPr>
        <p:spPr bwMode="auto">
          <a:xfrm>
            <a:off x="395288" y="1196627"/>
            <a:ext cx="8135937" cy="439261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Задание,</a:t>
            </a:r>
          </a:p>
          <a:p>
            <a:pPr>
              <a:lnSpc>
                <a:spcPct val="80000"/>
              </a:lnSpc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характеризующее </a:t>
            </a:r>
          </a:p>
          <a:p>
            <a:pPr>
              <a:lnSpc>
                <a:spcPct val="80000"/>
              </a:lnSpc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свойства веществ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898897" y="332656"/>
            <a:ext cx="763354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ru-RU" sz="2400" b="1" dirty="0">
                <a:latin typeface="Arial" charset="0"/>
                <a:cs typeface="Times New Roman" pitchFamily="18" charset="0"/>
              </a:rPr>
              <a:t>Выберите утверждения, характеризующие серную кислоту:</a:t>
            </a:r>
            <a:endParaRPr lang="ru-RU" sz="2400" b="1" dirty="0">
              <a:latin typeface="Arial" charset="0"/>
            </a:endParaRPr>
          </a:p>
          <a:p>
            <a:pPr algn="l" eaLnBrk="0" hangingPunct="0"/>
            <a:endParaRPr lang="ru-RU" sz="2400" b="1" dirty="0">
              <a:latin typeface="Arial" charset="0"/>
            </a:endParaRPr>
          </a:p>
        </p:txBody>
      </p:sp>
      <p:graphicFrame>
        <p:nvGraphicFramePr>
          <p:cNvPr id="527391" name="Group 31"/>
          <p:cNvGraphicFramePr>
            <a:graphicFrameLocks noGrp="1"/>
          </p:cNvGraphicFramePr>
          <p:nvPr/>
        </p:nvGraphicFramePr>
        <p:xfrm>
          <a:off x="611633" y="1125538"/>
          <a:ext cx="8064823" cy="4164330"/>
        </p:xfrm>
        <a:graphic>
          <a:graphicData uri="http://schemas.openxmlformats.org/drawingml/2006/table">
            <a:tbl>
              <a:tblPr/>
              <a:tblGrid>
                <a:gridCol w="620306"/>
                <a:gridCol w="7444517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E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Бесцветная маслянистая нелетучая жидкость (н.у.)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молекуле присутствуют кратные связи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Концентрированная кислота – сильный электролит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Смешивается с водой в любых соотношениях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Образует только средние соли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 взаимодействии с металлами всегда выделяется водород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7388" name="Rectangle 28"/>
          <p:cNvSpPr>
            <a:spLocks noChangeArrowheads="1"/>
          </p:cNvSpPr>
          <p:nvPr/>
        </p:nvSpPr>
        <p:spPr bwMode="auto">
          <a:xfrm>
            <a:off x="484188" y="5301208"/>
            <a:ext cx="86598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r>
              <a:rPr lang="ru-RU" sz="2400" b="1" dirty="0">
                <a:latin typeface="Arial" charset="0"/>
                <a:cs typeface="Times New Roman" pitchFamily="18" charset="0"/>
              </a:rPr>
              <a:t>Ответ запишите в виде последовательности цифр в порядке </a:t>
            </a:r>
            <a:r>
              <a:rPr lang="en-US" sz="24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Arial" charset="0"/>
                <a:cs typeface="Times New Roman" pitchFamily="18" charset="0"/>
              </a:rPr>
              <a:t>возрастания</a:t>
            </a:r>
            <a:r>
              <a:rPr lang="ru-RU" sz="2400" b="1" dirty="0">
                <a:latin typeface="Arial" charset="0"/>
                <a:cs typeface="Times New Roman" pitchFamily="18" charset="0"/>
              </a:rPr>
              <a:t>, например: 2 4 5.</a:t>
            </a:r>
            <a:endParaRPr lang="ru-RU" sz="2400" dirty="0">
              <a:latin typeface="Arial" charset="0"/>
            </a:endParaRPr>
          </a:p>
        </p:txBody>
      </p:sp>
      <p:sp>
        <p:nvSpPr>
          <p:cNvPr id="527389" name="Rectangle 29"/>
          <p:cNvSpPr>
            <a:spLocks noChangeArrowheads="1"/>
          </p:cNvSpPr>
          <p:nvPr/>
        </p:nvSpPr>
        <p:spPr bwMode="auto">
          <a:xfrm>
            <a:off x="6084168" y="6068144"/>
            <a:ext cx="2682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400" b="1" dirty="0">
                <a:solidFill>
                  <a:srgbClr val="0000CC"/>
                </a:solidFill>
              </a:rPr>
              <a:t>Ответ: 1 2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9411" name="AutoShape 3"/>
          <p:cNvSpPr>
            <a:spLocks noChangeArrowheads="1"/>
          </p:cNvSpPr>
          <p:nvPr/>
        </p:nvSpPr>
        <p:spPr bwMode="auto">
          <a:xfrm>
            <a:off x="612527" y="1196181"/>
            <a:ext cx="8135937" cy="453707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Задание 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на классификацию </a:t>
            </a:r>
          </a:p>
          <a:p>
            <a:pPr>
              <a:lnSpc>
                <a:spcPct val="80000"/>
              </a:lnSpc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веществ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0437" name="AutoShape 5"/>
          <p:cNvSpPr>
            <a:spLocks noChangeArrowheads="1"/>
          </p:cNvSpPr>
          <p:nvPr/>
        </p:nvSpPr>
        <p:spPr bwMode="auto">
          <a:xfrm>
            <a:off x="0" y="476250"/>
            <a:ext cx="9144000" cy="576103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0438" name="Rectangle 6"/>
          <p:cNvSpPr>
            <a:spLocks noChangeArrowheads="1"/>
          </p:cNvSpPr>
          <p:nvPr/>
        </p:nvSpPr>
        <p:spPr bwMode="auto">
          <a:xfrm>
            <a:off x="467544" y="481891"/>
            <a:ext cx="8208912" cy="60016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3200" b="1" dirty="0"/>
              <a:t>	Дан перечень химических веществ: </a:t>
            </a:r>
            <a:r>
              <a:rPr lang="ru-RU" sz="3200" b="1" dirty="0" err="1"/>
              <a:t>бутантриол-1,2,3</a:t>
            </a:r>
            <a:r>
              <a:rPr lang="ru-RU" sz="3200" b="1" dirty="0"/>
              <a:t>, анилин, изопрен, </a:t>
            </a:r>
            <a:r>
              <a:rPr lang="ru-RU" sz="3200" b="1" dirty="0" err="1"/>
              <a:t>аланин</a:t>
            </a:r>
            <a:r>
              <a:rPr lang="ru-RU" sz="3200" b="1" dirty="0"/>
              <a:t>, глицерин, 2-аминобутан, </a:t>
            </a:r>
            <a:r>
              <a:rPr lang="ru-RU" sz="3200" b="1" dirty="0" err="1" smtClean="0"/>
              <a:t>2-метилгексадиен-1,3</a:t>
            </a:r>
            <a:r>
              <a:rPr lang="ru-RU" sz="3200" b="1" dirty="0" smtClean="0"/>
              <a:t>, </a:t>
            </a:r>
            <a:r>
              <a:rPr lang="ru-RU" sz="3200" b="1" dirty="0"/>
              <a:t>метилбензол, </a:t>
            </a:r>
            <a:r>
              <a:rPr lang="ru-RU" sz="3200" b="1" dirty="0" smtClean="0"/>
              <a:t>2-аминоуксусная кислота, </a:t>
            </a:r>
            <a:r>
              <a:rPr lang="ru-RU" sz="3200" b="1" dirty="0" err="1"/>
              <a:t>пропиламин</a:t>
            </a:r>
            <a:r>
              <a:rPr lang="ru-RU" sz="3200" b="1" dirty="0"/>
              <a:t>.</a:t>
            </a:r>
          </a:p>
          <a:p>
            <a:pPr algn="just"/>
            <a:r>
              <a:rPr lang="ru-RU" sz="3200" b="1" dirty="0"/>
              <a:t>	Классифицируйте указанные вещества по гомологическим рядам. Ответ запишите в виде числа гомологических рядов, например: 4.</a:t>
            </a:r>
          </a:p>
          <a:p>
            <a:pPr algn="r"/>
            <a:r>
              <a:rPr lang="ru-RU" sz="3200" b="1" dirty="0"/>
              <a:t>						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rgbClr val="0000CC"/>
                </a:solidFill>
              </a:rPr>
              <a:t>                                                 Ответ: </a:t>
            </a:r>
            <a:r>
              <a:rPr lang="ru-RU" sz="3200" b="1" dirty="0">
                <a:solidFill>
                  <a:srgbClr val="0000CC"/>
                </a:solidFill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539552" y="2132856"/>
          <a:ext cx="8280920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352928" cy="1916832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участников тестирования </a:t>
            </a:r>
            <a:r>
              <a:rPr lang="ru-RU" sz="3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химии, получивших </a:t>
            </a:r>
            <a:r>
              <a:rPr lang="ru-RU" sz="36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 баллов</a:t>
            </a:r>
          </a:p>
        </p:txBody>
      </p:sp>
      <p:pic>
        <p:nvPicPr>
          <p:cNvPr id="236545" name="Picture 1" descr="F:\14eb21799322ae8d071a5826d06ad216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7875">
            <a:off x="2843809" y="2852936"/>
            <a:ext cx="2382736" cy="195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54943"/>
            <a:ext cx="86044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0099"/>
                </a:solidFill>
              </a:rPr>
              <a:t>Трехатомные спирты: </a:t>
            </a:r>
            <a:r>
              <a:rPr lang="ru-RU" sz="2800" b="1" dirty="0" err="1" smtClean="0"/>
              <a:t>бутантриол-1,2,3</a:t>
            </a:r>
            <a:r>
              <a:rPr lang="ru-RU" sz="2800" b="1" dirty="0" smtClean="0"/>
              <a:t>,</a:t>
            </a:r>
          </a:p>
          <a:p>
            <a:pPr algn="l"/>
            <a:r>
              <a:rPr lang="ru-RU" sz="2800" b="1" dirty="0" smtClean="0"/>
              <a:t>                                        глицерин;</a:t>
            </a:r>
          </a:p>
          <a:p>
            <a:pPr algn="l"/>
            <a:r>
              <a:rPr lang="ru-RU" sz="2800" b="1" dirty="0" smtClean="0">
                <a:solidFill>
                  <a:srgbClr val="000099"/>
                </a:solidFill>
              </a:rPr>
              <a:t>Ароматические амины: </a:t>
            </a:r>
            <a:r>
              <a:rPr lang="ru-RU" sz="2800" b="1" dirty="0" smtClean="0"/>
              <a:t>анилин;</a:t>
            </a:r>
          </a:p>
          <a:p>
            <a:pPr algn="l"/>
            <a:r>
              <a:rPr lang="ru-RU" sz="2800" b="1" dirty="0" smtClean="0">
                <a:solidFill>
                  <a:srgbClr val="000099"/>
                </a:solidFill>
              </a:rPr>
              <a:t>Насыщенные амины: </a:t>
            </a:r>
            <a:r>
              <a:rPr lang="ru-RU" sz="2800" b="1" dirty="0" smtClean="0"/>
              <a:t>2-аминобутан,</a:t>
            </a:r>
          </a:p>
          <a:p>
            <a:pPr algn="l"/>
            <a:r>
              <a:rPr lang="ru-RU" sz="2800" b="1" dirty="0" smtClean="0"/>
              <a:t>                                       </a:t>
            </a:r>
            <a:r>
              <a:rPr lang="ru-RU" sz="2800" b="1" dirty="0" err="1" smtClean="0"/>
              <a:t>пропиламин</a:t>
            </a:r>
            <a:r>
              <a:rPr lang="ru-RU" sz="2800" b="1" dirty="0" smtClean="0"/>
              <a:t>;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 algn="l"/>
            <a:r>
              <a:rPr lang="ru-RU" sz="2800" b="1" dirty="0" err="1" smtClean="0">
                <a:solidFill>
                  <a:srgbClr val="000099"/>
                </a:solidFill>
              </a:rPr>
              <a:t>Алкадиены</a:t>
            </a:r>
            <a:r>
              <a:rPr lang="ru-RU" sz="2800" b="1" dirty="0" smtClean="0">
                <a:solidFill>
                  <a:srgbClr val="000099"/>
                </a:solidFill>
              </a:rPr>
              <a:t>: </a:t>
            </a:r>
            <a:r>
              <a:rPr lang="ru-RU" sz="2800" b="1" dirty="0" smtClean="0"/>
              <a:t>изопрен, </a:t>
            </a:r>
          </a:p>
          <a:p>
            <a:pPr algn="l"/>
            <a:r>
              <a:rPr lang="ru-RU" sz="2800" b="1" dirty="0" smtClean="0"/>
              <a:t>                                       </a:t>
            </a:r>
            <a:r>
              <a:rPr lang="ru-RU" sz="2800" b="1" dirty="0" err="1" smtClean="0"/>
              <a:t>2-метилгексадиен-1,3</a:t>
            </a:r>
            <a:r>
              <a:rPr lang="ru-RU" sz="2800" b="1" dirty="0" smtClean="0"/>
              <a:t>;</a:t>
            </a:r>
          </a:p>
          <a:p>
            <a:pPr algn="l"/>
            <a:r>
              <a:rPr lang="ru-RU" sz="2800" b="1" dirty="0" smtClean="0">
                <a:solidFill>
                  <a:srgbClr val="000099"/>
                </a:solidFill>
              </a:rPr>
              <a:t>Ароматические углеводороды:</a:t>
            </a:r>
          </a:p>
          <a:p>
            <a:pPr algn="l"/>
            <a:r>
              <a:rPr lang="ru-RU" sz="2800" b="1" dirty="0" smtClean="0">
                <a:solidFill>
                  <a:srgbClr val="000099"/>
                </a:solidFill>
              </a:rPr>
              <a:t>                                        </a:t>
            </a:r>
            <a:r>
              <a:rPr lang="ru-RU" sz="2800" b="1" dirty="0" smtClean="0"/>
              <a:t>метилбензол;</a:t>
            </a:r>
          </a:p>
          <a:p>
            <a:pPr algn="l"/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err="1" smtClean="0">
                <a:solidFill>
                  <a:srgbClr val="000099"/>
                </a:solidFill>
              </a:rPr>
              <a:t>-аминокислоты: </a:t>
            </a:r>
            <a:r>
              <a:rPr lang="ru-RU" sz="2800" b="1" dirty="0" err="1" smtClean="0"/>
              <a:t>аланин</a:t>
            </a:r>
            <a:r>
              <a:rPr lang="ru-RU" sz="2800" b="1" dirty="0" smtClean="0"/>
              <a:t>,</a:t>
            </a:r>
          </a:p>
          <a:p>
            <a:pPr algn="l"/>
            <a:r>
              <a:rPr lang="ru-RU" sz="2800" b="1" dirty="0" smtClean="0"/>
              <a:t>                                2-аминоуксусная кислота.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9091" y="6021288"/>
            <a:ext cx="1731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Ответ: 6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850" y="520700"/>
            <a:ext cx="838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endParaRPr lang="ru-RU" sz="6000"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4800" y="44624"/>
            <a:ext cx="2529648" cy="30973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11" descr="32020076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2160240" cy="26034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043608" y="692696"/>
            <a:ext cx="5040560" cy="2664296"/>
          </a:xfrm>
          <a:prstGeom prst="rect">
            <a:avLst/>
          </a:prstGeom>
        </p:spPr>
        <p:txBody>
          <a:bodyPr wrap="none" fromWordArt="1">
            <a:prstTxWarp prst="textFadeRight">
              <a:avLst/>
            </a:prstTxWarp>
          </a:bodyPr>
          <a:lstStyle/>
          <a:p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B81B1"/>
                </a:solidFill>
                <a:latin typeface="Impact"/>
              </a:rPr>
              <a:t>Выводим  </a:t>
            </a:r>
          </a:p>
          <a:p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B81B1"/>
                </a:solidFill>
                <a:latin typeface="Impact"/>
              </a:rPr>
              <a:t>формулу </a:t>
            </a:r>
          </a:p>
          <a:p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B81B1"/>
                </a:solidFill>
                <a:latin typeface="Impact"/>
              </a:rPr>
              <a:t>успеха</a:t>
            </a:r>
            <a:endParaRPr lang="ru-RU" sz="4800" kern="10" dirty="0">
              <a:ln w="9525">
                <a:noFill/>
                <a:round/>
                <a:headEnd/>
                <a:tailEnd/>
              </a:ln>
              <a:solidFill>
                <a:srgbClr val="0B81B1"/>
              </a:solidFill>
              <a:latin typeface="Impact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763688" y="3429000"/>
            <a:ext cx="7272808" cy="2880320"/>
          </a:xfrm>
          <a:prstGeom prst="rect">
            <a:avLst/>
          </a:prstGeom>
        </p:spPr>
        <p:txBody>
          <a:bodyPr wrap="none" fromWordArt="1">
            <a:prstTxWarp prst="textFadeLeft">
              <a:avLst/>
            </a:prstTxWarp>
          </a:bodyPr>
          <a:lstStyle/>
          <a:p>
            <a:r>
              <a:rPr lang="ru-RU" sz="3600" b="1" kern="10" dirty="0">
                <a:ln w="10541" cmpd="sng">
                  <a:noFill/>
                  <a:prstDash val="solid"/>
                </a:ln>
                <a:solidFill>
                  <a:srgbClr val="0B81B1"/>
                </a:solidFill>
                <a:latin typeface="Impact"/>
              </a:rPr>
              <a:t>Сегодня абитуриент -</a:t>
            </a:r>
          </a:p>
          <a:p>
            <a:r>
              <a:rPr lang="ru-RU" sz="3600" b="1" kern="10" dirty="0">
                <a:ln w="10541" cmpd="sng">
                  <a:noFill/>
                  <a:prstDash val="solid"/>
                </a:ln>
                <a:solidFill>
                  <a:srgbClr val="0B81B1"/>
                </a:solidFill>
                <a:latin typeface="Impact"/>
              </a:rPr>
              <a:t>завтра студент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dirty="0" smtClean="0">
                <a:ea typeface="Tahoma" pitchFamily="34" charset="0"/>
                <a:cs typeface="Tahoma" pitchFamily="34" charset="0"/>
              </a:rPr>
              <a:t>Методов подготовки, одинаково подходящих для всех, не существует. Поэтому важно выбрать наиболее приемлемый для каждого из Вас.</a:t>
            </a:r>
            <a:endParaRPr lang="ru-RU" sz="4400" b="1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89476" name="Rectangle 4"/>
          <p:cNvSpPr>
            <a:spLocks noChangeArrowheads="1" noGrp="1"/>
          </p:cNvSpPr>
          <p:nvPr>
            <p:ph idx="1"/>
          </p:nvPr>
        </p:nvSpPr>
        <p:spPr>
          <a:xfrm>
            <a:off x="107950" y="1558180"/>
            <a:ext cx="8856663" cy="4535116"/>
          </a:xfrm>
          <a:noFill/>
          <a:ln/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b="1" dirty="0" lang="ru-RU" sz="2600">
                <a:latin charset="0" pitchFamily="34" typeface="Tahoma"/>
                <a:ea charset="0" pitchFamily="34" typeface="Tahoma"/>
                <a:cs charset="0" pitchFamily="34" typeface="Tahoma"/>
              </a:rPr>
              <a:t>При подготовке нельзя </a:t>
            </a:r>
            <a:r>
              <a:rPr b="1" dirty="0" lang="ru-RU" smtClean="0" sz="2600">
                <a:latin charset="0" pitchFamily="34" typeface="Tahoma"/>
                <a:ea charset="0" pitchFamily="34" typeface="Tahoma"/>
                <a:cs charset="0" pitchFamily="34" typeface="Tahoma"/>
              </a:rPr>
              <a:t>ограничиваться </a:t>
            </a:r>
            <a:endParaRPr b="1" dirty="0" lang="ru-RU" sz="2600">
              <a:latin charset="0" pitchFamily="34" typeface="Tahoma"/>
              <a:ea charset="0" pitchFamily="34" typeface="Tahoma"/>
              <a:cs charset="0" pitchFamily="34" typeface="Tahoma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b="1" dirty="0" lang="ru-RU" sz="2600">
                <a:latin charset="0" pitchFamily="34" typeface="Tahoma"/>
                <a:ea charset="0" pitchFamily="34" typeface="Tahoma"/>
                <a:cs charset="0" pitchFamily="34" typeface="Tahoma"/>
              </a:rPr>
              <a:t>только пособиями для </a:t>
            </a:r>
            <a:r>
              <a:rPr b="1" dirty="0" lang="ru-RU" smtClean="0" sz="2600">
                <a:latin charset="0" pitchFamily="34" typeface="Tahoma"/>
                <a:ea charset="0" pitchFamily="34" typeface="Tahoma"/>
                <a:cs charset="0" pitchFamily="34" typeface="Tahoma"/>
              </a:rPr>
              <a:t>абитуриентов.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b="1" dirty="0" lang="ru-RU" smtClean="0" sz="2600">
                <a:latin charset="0" pitchFamily="34" typeface="Tahoma"/>
                <a:ea charset="0" pitchFamily="34" typeface="Tahoma"/>
                <a:cs charset="0" pitchFamily="34" typeface="Tahoma"/>
              </a:rPr>
              <a:t>В </a:t>
            </a:r>
            <a:r>
              <a:rPr b="1" dirty="0" lang="ru-RU" sz="2600">
                <a:latin charset="0" pitchFamily="34" typeface="Tahoma"/>
                <a:ea charset="0" pitchFamily="34" typeface="Tahoma"/>
                <a:cs charset="0" pitchFamily="34" typeface="Tahoma"/>
              </a:rPr>
              <a:t>первую очередь необходимо детально проработать </a:t>
            </a:r>
            <a:r>
              <a:rPr b="1" dirty="0" lang="ru-RU" sz="2600">
                <a:solidFill>
                  <a:srgbClr val="0000CC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школьные учебники и задачники, </a:t>
            </a:r>
            <a:r>
              <a:rPr b="1" dirty="0" lang="ru-RU" sz="2600">
                <a:latin charset="0" pitchFamily="34" typeface="Tahoma"/>
                <a:ea charset="0" pitchFamily="34" typeface="Tahoma"/>
                <a:cs charset="0" pitchFamily="34" typeface="Tahoma"/>
              </a:rPr>
              <a:t>в которых следует обращать внимание на </a:t>
            </a:r>
            <a:r>
              <a:rPr b="1" dirty="0" lang="ru-RU" sz="2600">
                <a:solidFill>
                  <a:srgbClr val="0000CC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рисунки, схемы, таблицы, упражнения, материал,  изложенный мелким шрифтом</a:t>
            </a:r>
            <a:r>
              <a:rPr b="1" dirty="0" lang="ru-RU" smtClean="0" sz="2600">
                <a:solidFill>
                  <a:srgbClr val="0000CC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.</a:t>
            </a:r>
            <a:endParaRPr b="1" dirty="0" lang="ru-RU" sz="2600">
              <a:solidFill>
                <a:srgbClr val="0000CC"/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489478" name="WordArt 6"/>
          <p:cNvSpPr>
            <a:spLocks noChangeArrowheads="1" noChangeShapeType="1" noTextEdit="1"/>
          </p:cNvSpPr>
          <p:nvPr/>
        </p:nvSpPr>
        <p:spPr bwMode="auto">
          <a:xfrm>
            <a:off x="971600" y="188640"/>
            <a:ext cx="7489527" cy="1224136"/>
          </a:xfrm>
          <a:prstGeom prst="rect">
            <a:avLst/>
          </a:prstGeom>
        </p:spPr>
        <p:txBody>
          <a:bodyPr fromWordArt="1" wrap="none"/>
          <a:lstStyle/>
          <a:p>
            <a:r>
              <a:rPr b="1" dirty="0" kern="10" lang="ru-RU" sz="440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algn="tl" blurRad="50800" dir="2700000" dist="38100" rotWithShape="0">
                    <a:prstClr val="black"/>
                  </a:outerShdw>
                  <a:reflection algn="bl" blurRad="6350" dir="5400000" endA="300" endPos="45500" rotWithShape="0" stA="55000" sy="-100000"/>
                </a:effectLst>
                <a:ea charset="0" pitchFamily="34" typeface="Tahoma"/>
                <a:cs charset="0" pitchFamily="34" typeface="Tahoma"/>
              </a:rPr>
              <a:t>1</a:t>
            </a:r>
            <a:r>
              <a:rPr b="1" dirty="0" kern="10" lang="ru-RU" smtClean="0" sz="440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algn="tl" blurRad="50800" dir="2700000" dist="38100" rotWithShape="0">
                    <a:prstClr val="black"/>
                  </a:outerShdw>
                  <a:reflection algn="bl" blurRad="6350" dir="5400000" endA="300" endPos="45500" rotWithShape="0" stA="55000" sy="-100000"/>
                </a:effectLst>
                <a:ea charset="0" pitchFamily="34" typeface="Tahoma"/>
                <a:cs charset="0" pitchFamily="34" typeface="Tahoma"/>
              </a:rPr>
              <a:t>.</a:t>
            </a:r>
            <a:r>
              <a:rPr b="1" dirty="0" kern="10" lang="en-US" smtClean="0" sz="440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algn="tl" blurRad="50800" dir="2700000" dist="38100" rotWithShape="0">
                    <a:prstClr val="black"/>
                  </a:outerShdw>
                  <a:reflection algn="bl" blurRad="6350" dir="5400000" endA="300" endPos="45500" rotWithShape="0" stA="55000" sy="-100000"/>
                </a:effectLst>
                <a:ea charset="0" pitchFamily="34" typeface="Tahoma"/>
                <a:cs charset="0" pitchFamily="34" typeface="Tahoma"/>
              </a:rPr>
              <a:t> </a:t>
            </a:r>
            <a:r>
              <a:rPr b="1" dirty="0" kern="10" lang="ru-RU" smtClean="0" sz="360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charset="0" pitchFamily="34" typeface="Tahoma"/>
                <a:cs charset="0" pitchFamily="34" typeface="Tahoma"/>
              </a:rPr>
              <a:t>Повторяйте </a:t>
            </a:r>
            <a:r>
              <a:rPr b="1" dirty="0" kern="10" lang="ru-RU" sz="360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charset="0" pitchFamily="34" typeface="Tahoma"/>
                <a:cs charset="0" pitchFamily="34" typeface="Tahoma"/>
              </a:rPr>
              <a:t>теоретический  </a:t>
            </a:r>
            <a:endParaRPr b="1" dirty="0" kern="10" lang="en-US" smtClean="0" sz="360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a charset="0" pitchFamily="34" typeface="Tahoma"/>
              <a:cs charset="0" pitchFamily="34" typeface="Tahoma"/>
            </a:endParaRPr>
          </a:p>
          <a:p>
            <a:r>
              <a:rPr b="1" dirty="0" kern="10" lang="ru-RU" smtClean="0" sz="360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charset="0" pitchFamily="34" typeface="Tahoma"/>
                <a:cs charset="0" pitchFamily="34" typeface="Tahoma"/>
              </a:rPr>
              <a:t>материал</a:t>
            </a:r>
            <a:r>
              <a:rPr b="1" dirty="0" kern="10" lang="en-US" smtClean="0" sz="360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charset="0" pitchFamily="34" typeface="Tahoma"/>
                <a:cs charset="0" pitchFamily="34" typeface="Tahoma"/>
              </a:rPr>
              <a:t> </a:t>
            </a:r>
            <a:r>
              <a:rPr b="1" dirty="0" kern="10" lang="ru-RU" smtClean="0" sz="360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charset="0" pitchFamily="34" typeface="Tahoma"/>
                <a:cs charset="0" pitchFamily="34" typeface="Tahoma"/>
              </a:rPr>
              <a:t>крупными блоками</a:t>
            </a:r>
            <a:endParaRPr b="1" dirty="0" kern="10" lang="ru-RU" sz="360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a charset="0" pitchFamily="34" typeface="Tahoma"/>
              <a:cs charset="0" pitchFamily="34" typeface="Tahom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940569"/>
            <a:ext cx="765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3200">
                <a:ln cmpd="sng" w="10541">
                  <a:noFill/>
                  <a:prstDash val="solid"/>
                </a:ln>
                <a:solidFill>
                  <a:srgbClr val="0000CC"/>
                </a:solidFill>
                <a:effectLst/>
                <a:ea charset="0" pitchFamily="34" typeface="Tahoma"/>
                <a:cs charset="0" pitchFamily="34" typeface="Tahoma"/>
              </a:rPr>
              <a:t>Второстепенной информации НЕТ</a:t>
            </a:r>
            <a:r>
              <a:rPr b="1" dirty="0" lang="en-US" smtClean="0" sz="3200">
                <a:ln cmpd="sng" w="10541">
                  <a:noFill/>
                  <a:prstDash val="solid"/>
                </a:ln>
                <a:solidFill>
                  <a:srgbClr val="0000CC"/>
                </a:solidFill>
                <a:effectLst/>
                <a:ea charset="0" pitchFamily="34" typeface="Tahoma"/>
                <a:cs charset="0" pitchFamily="34" typeface="Tahoma"/>
              </a:rPr>
              <a:t>!</a:t>
            </a:r>
            <a:endParaRPr b="1" dirty="0" lang="ru-RU" sz="3200">
              <a:ln cmpd="sng" w="10541">
                <a:noFill/>
                <a:prstDash val="solid"/>
              </a:ln>
              <a:solidFill>
                <a:srgbClr val="0000CC"/>
              </a:solidFill>
              <a:effectLst/>
              <a:ea charset="0" pitchFamily="34" typeface="Tahoma"/>
              <a:cs charset="0" pitchFamily="34" typeface="Tahoma"/>
            </a:endParaRPr>
          </a:p>
        </p:txBody>
      </p:sp>
      <p:pic>
        <p:nvPicPr>
          <p:cNvPr descr="Scan-130213-0007" id="6" name="Picture 4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395536" y="4509120"/>
            <a:ext cx="972042" cy="1260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Scan-130213-0004" id="7" name="Picture 4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858611" y="4725144"/>
            <a:ext cx="985197" cy="1260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Книга а" id="9" name="Picture 33"/>
          <p:cNvPicPr>
            <a:picLocks noChangeArrowheads="1" noChangeAspect="1"/>
          </p:cNvPicPr>
          <p:nvPr/>
        </p:nvPicPr>
        <p:blipFill>
          <a:blip cstate="print" r:embed="rId4"/>
          <a:srcRect b="29" r="179"/>
          <a:stretch>
            <a:fillRect/>
          </a:stretch>
        </p:blipFill>
        <p:spPr bwMode="auto">
          <a:xfrm>
            <a:off x="3419872" y="4698056"/>
            <a:ext cx="938285" cy="1260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Книга ж" id="11" name="Picture 3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4900955" y="4725144"/>
            <a:ext cx="967189" cy="1260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3"/>
          <p:cNvPicPr>
            <a:picLocks noChangeArrowheads="1" noChangeAspect="1"/>
          </p:cNvPicPr>
          <p:nvPr/>
        </p:nvPicPr>
        <p:blipFill>
          <a:blip cstate="print" r:embed="rId6"/>
          <a:srcRect b="164" r="158"/>
          <a:stretch>
            <a:fillRect/>
          </a:stretch>
        </p:blipFill>
        <p:spPr bwMode="auto">
          <a:xfrm>
            <a:off x="6350304" y="4725144"/>
            <a:ext cx="958000" cy="1260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4"/>
          <p:cNvPicPr>
            <a:picLocks noChangeArrowheads="1" noChangeAspect="1"/>
          </p:cNvPicPr>
          <p:nvPr/>
        </p:nvPicPr>
        <p:blipFill>
          <a:blip cstate="print" r:embed="rId7"/>
          <a:srcRect b="-9" r="-97"/>
          <a:stretch>
            <a:fillRect/>
          </a:stretch>
        </p:blipFill>
        <p:spPr bwMode="auto">
          <a:xfrm>
            <a:off x="7740352" y="4509120"/>
            <a:ext cx="1002159" cy="1260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4788024" y="1916832"/>
          <a:ext cx="1670050" cy="2519362"/>
        </p:xfrm>
        <a:graphic>
          <a:graphicData uri="http://schemas.openxmlformats.org/presentationml/2006/ole">
            <p:oleObj imgH="3390840" imgW="4533840" name="Слайд" progId="PowerPoint.Slide.8" r:id="rId3" spid="_x0000_s108550">
              <p:embed/>
            </p:oleObj>
          </a:graphicData>
        </a:graphic>
      </p:graphicFrame>
      <p:pic>
        <p:nvPicPr>
          <p:cNvPr descr="Scan-130214-0001" id="108608" name="Picture 64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 rot="19376196">
            <a:off x="734438" y="3600213"/>
            <a:ext cx="1639887" cy="252095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8616" name="Picture 72"/>
          <p:cNvPicPr>
            <a:picLocks noChangeArrowheads="1" noChangeAspect="1"/>
          </p:cNvPicPr>
          <p:nvPr/>
        </p:nvPicPr>
        <p:blipFill>
          <a:blip cstate="print" r:embed="rId5">
            <a:lum bright="-6000" contrast="12000"/>
          </a:blip>
          <a:srcRect b="30" r="-69"/>
          <a:stretch>
            <a:fillRect/>
          </a:stretch>
        </p:blipFill>
        <p:spPr bwMode="auto">
          <a:xfrm rot="3112951">
            <a:off x="6920446" y="3861831"/>
            <a:ext cx="1558925" cy="244792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Scan-130213-0005" id="108607" name="Picture 63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 rot="1466894">
            <a:off x="6042624" y="2753731"/>
            <a:ext cx="1709738" cy="252095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8579" name="Object 35"/>
          <p:cNvGraphicFramePr>
            <a:graphicFrameLocks noChangeAspect="1"/>
          </p:cNvGraphicFramePr>
          <p:nvPr>
            <p:ph idx="2" sz="quarter"/>
          </p:nvPr>
        </p:nvGraphicFramePr>
        <p:xfrm>
          <a:off x="3131840" y="1916832"/>
          <a:ext cx="1576387" cy="2519363"/>
        </p:xfrm>
        <a:graphic>
          <a:graphicData uri="http://schemas.openxmlformats.org/presentationml/2006/ole">
            <p:oleObj imgH="7019280" imgW="4391640" name="Документ" progId="Word.Document.8" r:id="rId7" spid="_x0000_s108579">
              <p:embed/>
            </p:oleObj>
          </a:graphicData>
        </a:graphic>
      </p:graphicFrame>
      <p:pic>
        <p:nvPicPr>
          <p:cNvPr descr="Scan-130214-0003" id="108609" name="Picture 65"/>
          <p:cNvPicPr>
            <a:picLocks noChangeArrowheads="1" noChangeAspect="1"/>
          </p:cNvPicPr>
          <p:nvPr/>
        </p:nvPicPr>
        <p:blipFill>
          <a:blip cstate="print" r:embed="rId8"/>
          <a:stretch>
            <a:fillRect/>
          </a:stretch>
        </p:blipFill>
        <p:spPr bwMode="auto">
          <a:xfrm>
            <a:off x="3851920" y="3140968"/>
            <a:ext cx="1728192" cy="237626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Фото-0032" id="108600" name="Picture 56"/>
          <p:cNvPicPr>
            <a:picLocks noChangeArrowheads="1" noChangeAspect="1"/>
          </p:cNvPicPr>
          <p:nvPr/>
        </p:nvPicPr>
        <p:blipFill>
          <a:blip cstate="print" r:embed="rId9">
            <a:lum bright="-6000" contrast="30000"/>
          </a:blip>
          <a:srcRect b="-29" r="108"/>
          <a:stretch>
            <a:fillRect/>
          </a:stretch>
        </p:blipFill>
        <p:spPr bwMode="auto">
          <a:xfrm rot="20626470">
            <a:off x="1587762" y="2536119"/>
            <a:ext cx="1709737" cy="259238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7544" y="18864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kern="10" lang="ru-RU" smtClean="0" sz="440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algn="tl" blurRad="50800" dir="2700000" dist="38100" rotWithShape="0">
                    <a:prstClr val="black"/>
                  </a:outerShdw>
                  <a:reflection algn="bl" blurRad="6350" dir="5400000" endA="300" endPos="45500" rotWithShape="0" stA="55000" sy="-100000"/>
                </a:effectLst>
                <a:ea charset="0" pitchFamily="34" typeface="Tahoma"/>
                <a:cs charset="0" pitchFamily="34" typeface="Tahoma"/>
              </a:rPr>
              <a:t>2. </a:t>
            </a:r>
            <a:r>
              <a:rPr b="1" dirty="0" kern="10" lang="ru-RU" smtClean="0" sz="320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charset="0" pitchFamily="34" typeface="Tahoma"/>
                <a:cs charset="0" pitchFamily="34" typeface="Tahoma"/>
              </a:rPr>
              <a:t>Выполняйте упражнения,</a:t>
            </a:r>
          </a:p>
          <a:p>
            <a:r>
              <a:rPr b="1" dirty="0" kern="10" lang="ru-RU" smtClean="0" sz="320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charset="0" pitchFamily="34" typeface="Tahoma"/>
                <a:cs charset="0" pitchFamily="34" typeface="Tahoma"/>
              </a:rPr>
              <a:t>схемы превращений,</a:t>
            </a:r>
          </a:p>
          <a:p>
            <a:r>
              <a:rPr b="1" dirty="0" kern="10" lang="ru-RU" smtClean="0" sz="320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charset="0" pitchFamily="34" typeface="Tahoma"/>
                <a:cs charset="0" pitchFamily="34" typeface="Tahoma"/>
              </a:rPr>
              <a:t>и решайте задачи по изучаемой теме</a:t>
            </a:r>
            <a:endParaRPr dirty="0" lang="ru-RU" sz="3200">
              <a:ea charset="0" pitchFamily="34" typeface="Tahoma"/>
              <a:cs charset="0" pitchFamily="34" typeface="Tahoma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0604" name="Object 12"/>
          <p:cNvGraphicFramePr>
            <a:graphicFrameLocks noChangeAspect="1"/>
          </p:cNvGraphicFramePr>
          <p:nvPr/>
        </p:nvGraphicFramePr>
        <p:xfrm>
          <a:off x="2051720" y="1556793"/>
          <a:ext cx="2160588" cy="2952328"/>
        </p:xfrm>
        <a:graphic>
          <a:graphicData uri="http://schemas.openxmlformats.org/presentationml/2006/ole">
            <p:oleObj spid="_x0000_s110604" name="Документ" r:id="rId3" imgW="1232640" imgH="2055600" progId="Word.Document.8">
              <p:embed/>
            </p:oleObj>
          </a:graphicData>
        </a:graphic>
      </p:graphicFrame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4860032" y="1556792"/>
          <a:ext cx="2124075" cy="2952328"/>
        </p:xfrm>
        <a:graphic>
          <a:graphicData uri="http://schemas.openxmlformats.org/presentationml/2006/ole">
            <p:oleObj spid="_x0000_s110599" name="Слайд" r:id="rId4" imgW="4533840" imgH="3390840" progId="PowerPoint.Slide.8">
              <p:embed/>
            </p:oleObj>
          </a:graphicData>
        </a:graphic>
      </p:graphicFrame>
      <p:pic>
        <p:nvPicPr>
          <p:cNvPr id="110656" name="Picture 64" descr="Scan-130214-0006"/>
          <p:cNvPicPr>
            <a:picLocks noChangeAspect="1" noChangeArrowheads="1"/>
          </p:cNvPicPr>
          <p:nvPr/>
        </p:nvPicPr>
        <p:blipFill>
          <a:blip r:embed="rId5" cstate="print">
            <a:lum bright="6000" contrast="18000"/>
          </a:blip>
          <a:srcRect/>
          <a:stretch>
            <a:fillRect/>
          </a:stretch>
        </p:blipFill>
        <p:spPr bwMode="auto">
          <a:xfrm rot="20190712">
            <a:off x="1202702" y="3129421"/>
            <a:ext cx="2016125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0653" name="Picture 61" descr="Scan-130214-0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35207">
            <a:off x="5669714" y="3179091"/>
            <a:ext cx="2046288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0654" name="Picture 62" descr="Scan-130214-0004"/>
          <p:cNvPicPr>
            <a:picLocks noChangeAspect="1" noChangeArrowheads="1"/>
          </p:cNvPicPr>
          <p:nvPr/>
        </p:nvPicPr>
        <p:blipFill>
          <a:blip r:embed="rId7" cstate="print">
            <a:lum bright="-6000" contrast="6000"/>
          </a:blip>
          <a:srcRect/>
          <a:stretch>
            <a:fillRect/>
          </a:stretch>
        </p:blipFill>
        <p:spPr bwMode="auto">
          <a:xfrm>
            <a:off x="3456037" y="2412161"/>
            <a:ext cx="2124075" cy="309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188640"/>
            <a:ext cx="84604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ea typeface="Tahoma" pitchFamily="34" charset="0"/>
                <a:cs typeface="Tahoma" pitchFamily="34" charset="0"/>
              </a:rPr>
              <a:t>3. </a:t>
            </a:r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Выполняйте тематические тесты при изучении каждого раздела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r>
              <a:rPr b="1" dirty="0" kern="10" lang="ru-RU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abic Transparent"/>
                <a:cs typeface="Arabic Transparent"/>
              </a:rPr>
              <a:t>4. Выполняйте обобщающие </a:t>
            </a:r>
          </a:p>
          <a:p>
            <a:r>
              <a:rPr b="1" dirty="0" kern="10" lang="ru-RU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abic Transparent"/>
                <a:cs typeface="Arabic Transparent"/>
              </a:rPr>
              <a:t>тесты при повторении.</a:t>
            </a:r>
            <a:endParaRPr b="1" dirty="0" kern="10" lang="ru-RU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latin typeface="Arabic Transparent"/>
              <a:cs typeface="Arabic Transparent"/>
            </a:endParaRPr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0" y="-10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4173" name="Rectangle 29"/>
          <p:cNvSpPr>
            <a:spLocks noChangeArrowheads="1"/>
          </p:cNvSpPr>
          <p:nvPr/>
        </p:nvSpPr>
        <p:spPr bwMode="auto">
          <a:xfrm>
            <a:off x="0" y="56245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wrap="none">
            <a:spAutoFit/>
          </a:bodyPr>
          <a:lstStyle/>
          <a:p>
            <a:pPr algn="l"/>
            <a:r>
              <a:rPr lang="ru-RU" sz="1800">
                <a:latin charset="0" typeface="Arial"/>
              </a:rPr>
              <a:t/>
            </a:r>
            <a:br>
              <a:rPr lang="ru-RU" sz="1800">
                <a:latin charset="0" typeface="Arial"/>
              </a:rPr>
            </a:br>
            <a:endParaRPr lang="ru-RU" sz="1800">
              <a:latin charset="0" typeface="Arial"/>
            </a:endParaRPr>
          </a:p>
          <a:p>
            <a:pPr algn="l" eaLnBrk="0" hangingPunct="0"/>
            <a:endParaRPr lang="ru-RU" sz="1800">
              <a:latin charset="0" typeface="Arial"/>
            </a:endParaRPr>
          </a:p>
        </p:txBody>
      </p:sp>
      <p:pic>
        <p:nvPicPr>
          <p:cNvPr id="134155" name="Picture 11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 rot="1531156">
            <a:off x="6996095" y="2823034"/>
            <a:ext cx="1728192" cy="233981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1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 rot="1061107">
            <a:off x="5534790" y="2041337"/>
            <a:ext cx="1656184" cy="232963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>
          <a:xfrm>
            <a:off x="3851920" y="1628800"/>
            <a:ext cx="1728192" cy="236359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>
          <a:xfrm rot="20878581">
            <a:off x="2208741" y="1994209"/>
            <a:ext cx="1684471" cy="237626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34156" name="Picture 12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 rot="20273288">
            <a:off x="728735" y="2789334"/>
            <a:ext cx="1656759" cy="237626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Scan-130213-0011" id="134199" name="Picture 55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 rot="20272789">
            <a:off x="362515" y="4048254"/>
            <a:ext cx="1699126" cy="227687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Scan-130213-0010" id="134198" name="Picture 54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 rot="20687736">
            <a:off x="1730484" y="3457015"/>
            <a:ext cx="1608976" cy="222595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Scan-130213-0008" id="134196" name="Picture 52"/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 bwMode="auto">
          <a:xfrm rot="21217482">
            <a:off x="2960712" y="3079434"/>
            <a:ext cx="1607876" cy="219515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Scan-130213-0009" id="134197" name="Picture 53"/>
          <p:cNvPicPr>
            <a:picLocks noChangeArrowheads="1" noChangeAspect="1"/>
          </p:cNvPicPr>
          <p:nvPr/>
        </p:nvPicPr>
        <p:blipFill>
          <a:blip cstate="print" r:embed="rId10"/>
          <a:srcRect/>
          <a:stretch>
            <a:fillRect/>
          </a:stretch>
        </p:blipFill>
        <p:spPr bwMode="auto">
          <a:xfrm rot="796380">
            <a:off x="4298451" y="3080304"/>
            <a:ext cx="1608766" cy="219515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34208" name="Picture 64"/>
          <p:cNvPicPr>
            <a:picLocks noChangeArrowheads="1" noChangeAspect="1"/>
          </p:cNvPicPr>
          <p:nvPr/>
        </p:nvPicPr>
        <p:blipFill>
          <a:blip cstate="print" r:embed="rId11">
            <a:lum bright="6000" contrast="-12000"/>
          </a:blip>
          <a:srcRect b="-76" r="24"/>
          <a:stretch>
            <a:fillRect/>
          </a:stretch>
        </p:blipFill>
        <p:spPr bwMode="auto">
          <a:xfrm rot="1219699">
            <a:off x="5534408" y="3509340"/>
            <a:ext cx="1694058" cy="224464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34209" name="Shape"/>
          <p:cNvPicPr>
            <a:picLocks noChangeAspect="1"/>
          </p:cNvPicPr>
          <p:nvPr/>
        </p:nvPicPr>
        <p:blipFill>
          <a:blip cstate="print" r:embed="rId12"/>
          <a:srcRect b="76" r="52"/>
          <a:stretch>
            <a:fillRect/>
          </a:stretch>
        </p:blipFill>
        <p:spPr bwMode="auto">
          <a:xfrm rot="1723039">
            <a:off x="6995500" y="4107799"/>
            <a:ext cx="1715174" cy="224275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99592" y="332656"/>
            <a:ext cx="74888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kern="10" lang="ru-RU" smtClean="0" sz="440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algn="tl" blurRad="50800" dir="2700000" dist="38100" rotWithShape="0">
                    <a:prstClr val="black"/>
                  </a:outerShdw>
                  <a:reflection algn="bl" blurRad="6350" dir="5400000" endA="300" endPos="45500" rotWithShape="0" stA="55000" sy="-100000"/>
                </a:effectLst>
                <a:ea charset="0" pitchFamily="34" typeface="Tahoma"/>
                <a:cs charset="0" pitchFamily="34" typeface="Tahoma"/>
              </a:rPr>
              <a:t>4. </a:t>
            </a:r>
            <a:r>
              <a:rPr b="1" dirty="0" kern="10" lang="ru-RU" smtClean="0" sz="320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charset="0" pitchFamily="34" typeface="Tahoma"/>
                <a:cs charset="0" pitchFamily="34" typeface="Tahoma"/>
              </a:rPr>
              <a:t>При повторении выполняйте обобщающие тесты</a:t>
            </a:r>
            <a:endParaRPr b="1" dirty="0" kern="10" lang="ru-RU" sz="320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a charset="0" pitchFamily="34" typeface="Tahoma"/>
              <a:cs charset="0" pitchFamily="34" typeface="Tahoma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Scan-130213-0015" id="13" name="Рисунок 12"/>
          <p:cNvPicPr/>
          <p:nvPr/>
        </p:nvPicPr>
        <p:blipFill>
          <a:blip cstate="print" r:embed="rId2">
            <a:lum bright="-6000" contrast="10000"/>
          </a:blip>
          <a:srcRect/>
          <a:stretch>
            <a:fillRect/>
          </a:stretch>
        </p:blipFill>
        <p:spPr bwMode="auto">
          <a:xfrm rot="20093682">
            <a:off x="452454" y="3277478"/>
            <a:ext cx="1957718" cy="274080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1" id="16" name="Рисунок 15"/>
          <p:cNvPicPr/>
          <p:nvPr/>
        </p:nvPicPr>
        <p:blipFill>
          <a:blip cstate="print" r:embed="rId3">
            <a:lum contrast="10000"/>
          </a:blip>
          <a:srcRect/>
          <a:stretch>
            <a:fillRect/>
          </a:stretch>
        </p:blipFill>
        <p:spPr bwMode="auto">
          <a:xfrm>
            <a:off x="3635896" y="1119420"/>
            <a:ext cx="1993312" cy="284758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3" id="15" name="Рисунок 14"/>
          <p:cNvPicPr/>
          <p:nvPr/>
        </p:nvPicPr>
        <p:blipFill>
          <a:blip cstate="print" r:embed="rId4">
            <a:lum contrast="10000"/>
          </a:blip>
          <a:srcRect b="-33"/>
          <a:stretch>
            <a:fillRect/>
          </a:stretch>
        </p:blipFill>
        <p:spPr bwMode="auto">
          <a:xfrm rot="598359">
            <a:off x="5501739" y="1721153"/>
            <a:ext cx="2005177" cy="272893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0000003" id="17" name="Рисунок 16"/>
          <p:cNvPicPr/>
          <p:nvPr/>
        </p:nvPicPr>
        <p:blipFill>
          <a:blip cstate="print" r:embed="rId5">
            <a:lum contrast="10000"/>
          </a:blip>
          <a:srcRect/>
          <a:stretch>
            <a:fillRect/>
          </a:stretch>
        </p:blipFill>
        <p:spPr bwMode="auto">
          <a:xfrm rot="1440490">
            <a:off x="6564390" y="3220747"/>
            <a:ext cx="2088232" cy="285945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Мои документы 2\Мои документы\2012-2013 учебный год\Лаборант\Картинки\Книги\2.jpg" id="209929" name="Picture 9"/>
          <p:cNvPicPr>
            <a:picLocks noChangeArrowheads="1" noChangeAspect="1"/>
          </p:cNvPicPr>
          <p:nvPr/>
        </p:nvPicPr>
        <p:blipFill>
          <a:blip cstate="print" r:embed="rId6">
            <a:lum contrast="10000"/>
          </a:blip>
          <a:srcRect/>
          <a:stretch>
            <a:fillRect/>
          </a:stretch>
        </p:blipFill>
        <p:spPr bwMode="auto">
          <a:xfrm rot="20779839">
            <a:off x="1654219" y="1755311"/>
            <a:ext cx="2058577" cy="278195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43608" y="260648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kern="10" lang="ru-RU" smtClean="0" sz="440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algn="tl" blurRad="50800" dir="2700000" dist="38100" rotWithShape="0">
                    <a:prstClr val="black"/>
                  </a:outerShdw>
                  <a:reflection algn="bl" blurRad="6350" dir="5400000" endA="300" endPos="45500" rotWithShape="0" stA="55000" sy="-100000"/>
                </a:effectLst>
                <a:ea charset="0" pitchFamily="34" typeface="Tahoma"/>
                <a:cs charset="0" pitchFamily="34" typeface="Tahoma"/>
              </a:rPr>
              <a:t>5. </a:t>
            </a:r>
            <a:r>
              <a:rPr b="1" dirty="0" kern="10" lang="ru-RU" smtClean="0" sz="320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charset="0" pitchFamily="34" typeface="Tahoma"/>
                <a:cs charset="0" pitchFamily="34" typeface="Tahoma"/>
              </a:rPr>
              <a:t>Используйте учебные пособия</a:t>
            </a:r>
            <a:endParaRPr b="1" dirty="0" kern="10" lang="ru-RU" sz="320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a charset="0" pitchFamily="34" typeface="Tahoma"/>
              <a:cs charset="0" pitchFamily="34"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2684" y="4509120"/>
            <a:ext cx="264848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kern="10" lang="ru-RU" smtClean="0" sz="4000">
                <a:ln cmpd="sng" w="10541">
                  <a:noFill/>
                  <a:prstDash val="solid"/>
                </a:ln>
                <a:solidFill>
                  <a:srgbClr val="0000CC"/>
                </a:solidFill>
                <a:effectLst/>
                <a:ea charset="0" pitchFamily="34" typeface="Tahoma"/>
                <a:cs charset="0" pitchFamily="34" typeface="Tahoma"/>
              </a:rPr>
              <a:t>кафедры</a:t>
            </a:r>
          </a:p>
          <a:p>
            <a:r>
              <a:rPr b="1" dirty="0" kern="10" lang="ru-RU" smtClean="0" sz="4000">
                <a:ln cmpd="sng" w="10541">
                  <a:noFill/>
                  <a:prstDash val="solid"/>
                </a:ln>
                <a:solidFill>
                  <a:srgbClr val="0000CC"/>
                </a:solidFill>
                <a:effectLst/>
                <a:ea charset="0" pitchFamily="34" typeface="Tahoma"/>
                <a:cs charset="0" pitchFamily="34" typeface="Tahoma"/>
              </a:rPr>
              <a:t>химии</a:t>
            </a:r>
          </a:p>
          <a:p>
            <a:r>
              <a:rPr b="1" dirty="0" kern="10" lang="ru-RU" smtClean="0" sz="4000">
                <a:ln cmpd="sng" w="10541">
                  <a:noFill/>
                  <a:prstDash val="solid"/>
                </a:ln>
                <a:solidFill>
                  <a:srgbClr val="0000CC"/>
                </a:solidFill>
                <a:effectLst/>
                <a:ea charset="0" pitchFamily="34" typeface="Tahoma"/>
                <a:cs charset="0" pitchFamily="34" typeface="Tahoma"/>
              </a:rPr>
              <a:t>ФПДП</a:t>
            </a:r>
            <a:endParaRPr b="1" dirty="0" kern="10" lang="ru-RU" sz="4000">
              <a:ln cmpd="sng" w="10541">
                <a:noFill/>
                <a:prstDash val="solid"/>
              </a:ln>
              <a:solidFill>
                <a:srgbClr val="0000CC"/>
              </a:solidFill>
              <a:effectLst/>
              <a:ea charset="0" pitchFamily="34" typeface="Tahoma"/>
              <a:cs charset="0" pitchFamily="34" typeface="Tahoma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6512" y="105273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При подготовке к ЦТ по химии вам помогут материалы, размещенные </a:t>
            </a:r>
          </a:p>
          <a:p>
            <a:r>
              <a:rPr lang="ru-RU" sz="4800" b="1" dirty="0" smtClean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на сайте ВГМУ </a:t>
            </a:r>
          </a:p>
          <a:p>
            <a:r>
              <a:rPr lang="ru-RU" sz="4800" b="1" dirty="0" smtClean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в разделе «Абитуриенту → Подготовка к ЦТ»</a:t>
            </a:r>
            <a:endParaRPr lang="ru-RU" sz="4800" b="1" dirty="0">
              <a:solidFill>
                <a:srgbClr val="0000CC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Мои документы 2\Мои документы\2012-2013 учебный год\Материал для презентаций\126 фоны для презентаций\фоны\Без 4имени-1+.jpg" id="668674" name="Picture 2"/>
          <p:cNvPicPr>
            <a:picLocks noChangeArrowheads="1" noChangeAspect="1"/>
          </p:cNvPicPr>
          <p:nvPr/>
        </p:nvPicPr>
        <p:blipFill>
          <a:blip cstate="print" r:embed="rId2"/>
          <a:srcRect b="29"/>
          <a:stretch>
            <a:fillRect/>
          </a:stretch>
        </p:blipFill>
        <p:spPr bwMode="auto">
          <a:xfrm>
            <a:off x="251520" y="908720"/>
            <a:ext cx="7266582" cy="5805264"/>
          </a:xfrm>
          <a:prstGeom prst="rect">
            <a:avLst/>
          </a:prstGeom>
          <a:noFill/>
        </p:spPr>
      </p:pic>
      <p:pic>
        <p:nvPicPr>
          <p:cNvPr descr="F:\Без имени-1.jpg" id="8" name="Picture 3"/>
          <p:cNvPicPr>
            <a:picLocks noChangeArrowheads="1" noChangeAspect="1"/>
          </p:cNvPicPr>
          <p:nvPr/>
        </p:nvPicPr>
        <p:blipFill>
          <a:blip cstate="print" r:embed="rId3"/>
          <a:srcRect b="81"/>
          <a:stretch>
            <a:fillRect/>
          </a:stretch>
        </p:blipFill>
        <p:spPr bwMode="auto">
          <a:xfrm rot="21194548">
            <a:off x="4953145" y="954489"/>
            <a:ext cx="2102609" cy="170677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F:\Без имен44и-1.jpg" id="9" name="Picture 4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 rot="689914">
            <a:off x="6592431" y="1239472"/>
            <a:ext cx="2043960" cy="169289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VSMU315\Desktop\Без имени-1.jpg" id="486403" name="Picture 3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08104" y="2348880"/>
            <a:ext cx="2186417" cy="164822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VSMU315\Desktop\Без имефвфни-1.jpg" id="486407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 rot="541833">
            <a:off x="3915144" y="5409698"/>
            <a:ext cx="1455068" cy="9205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r>
              <a:rPr b="1" dirty="0" err="1" lang="ru-RU" smtClean="0" sz="540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algn="tl" blurRad="50800" dir="2700000" dist="38100" rotWithShape="0">
                    <a:prstClr val="black"/>
                  </a:outerShdw>
                  <a:reflection algn="bl" blurRad="6350" dir="5400000" endA="300" endPos="45500" rotWithShape="0" stA="55000" sy="-100000"/>
                </a:effectLst>
                <a:ea charset="0" pitchFamily="34" typeface="Tahoma"/>
                <a:cs charset="0" pitchFamily="34" typeface="Tahoma"/>
              </a:rPr>
              <a:t>www.vsmu.by</a:t>
            </a:r>
            <a:endParaRPr b="1" dirty="0" lang="ru-RU" sz="5400">
              <a:ln cmpd="sng" w="10541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algn="tl" blurRad="50800" dir="2700000" dist="38100" rotWithShape="0">
                  <a:prstClr val="black"/>
                </a:outerShdw>
                <a:reflection algn="bl" blurRad="6350" dir="5400000" endA="300" endPos="45500" rotWithShape="0" stA="55000" sy="-100000"/>
              </a:effectLst>
              <a:ea charset="0" pitchFamily="34" typeface="Tahoma"/>
              <a:cs charset="0" pitchFamily="34" typeface="Tahoma"/>
            </a:endParaRPr>
          </a:p>
        </p:txBody>
      </p:sp>
      <p:pic>
        <p:nvPicPr>
          <p:cNvPr descr="C:\Users\VSMU315\Desktop\Без именирап-1.jpg" id="668675" name="Picture 3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 rot="661446">
            <a:off x="6587954" y="3562631"/>
            <a:ext cx="2317453" cy="172707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VSMU315\Desktop\Без именди-1.jpg" id="486404" name="Picture 4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 rot="21372570">
            <a:off x="5060257" y="4287090"/>
            <a:ext cx="2055291" cy="176850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VSMU315\Desktop\Без олдимени-1.jpg" id="486406" name="Picture 6"/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 bwMode="auto">
          <a:xfrm rot="304148">
            <a:off x="6446236" y="4812397"/>
            <a:ext cx="2053201" cy="176670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600" y="404664"/>
            <a:ext cx="7200800" cy="646986"/>
          </a:xfrm>
          <a:prstGeom prst="round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buSzPct val="70000"/>
              <a:buFont typeface="Wingdings" pitchFamily="2" charset="2"/>
              <a:buNone/>
            </a:pPr>
            <a:r>
              <a:rPr lang="ru-RU" sz="40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Средний тестовый балл</a:t>
            </a:r>
            <a:endParaRPr lang="ru-RU" sz="4000" b="1" dirty="0">
              <a:ln w="10541" cmpd="sng">
                <a:noFill/>
                <a:prstDash val="solid"/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9512" y="1700808"/>
          <a:ext cx="8748464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116632"/>
            <a:ext cx="8568952" cy="6552728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2134" name="AutoShape 6"/>
          <p:cNvSpPr>
            <a:spLocks noChangeArrowheads="1"/>
          </p:cNvSpPr>
          <p:nvPr/>
        </p:nvSpPr>
        <p:spPr bwMode="auto">
          <a:xfrm>
            <a:off x="467544" y="1700808"/>
            <a:ext cx="8066087" cy="115212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/>
              <a:t>Многие расчетные задачи </a:t>
            </a: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части В</a:t>
            </a:r>
            <a:r>
              <a:rPr lang="ru-RU" sz="2800" b="1" dirty="0"/>
              <a:t>,</a:t>
            </a:r>
          </a:p>
          <a:p>
            <a:r>
              <a:rPr lang="ru-RU" sz="2800" b="1" dirty="0"/>
              <a:t> наиболее сложные для абитуриентов, </a:t>
            </a:r>
          </a:p>
          <a:p>
            <a:r>
              <a:rPr lang="ru-RU" sz="2800" b="1" dirty="0"/>
              <a:t>имеют несколько способов решения:</a:t>
            </a:r>
          </a:p>
        </p:txBody>
      </p:sp>
      <p:sp>
        <p:nvSpPr>
          <p:cNvPr id="432135" name="AutoShape 7"/>
          <p:cNvSpPr>
            <a:spLocks noChangeArrowheads="1"/>
          </p:cNvSpPr>
          <p:nvPr/>
        </p:nvSpPr>
        <p:spPr bwMode="auto">
          <a:xfrm>
            <a:off x="755576" y="2996953"/>
            <a:ext cx="7704856" cy="129614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Традиционный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более длительный и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требующий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громоздких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расчётов</a:t>
            </a:r>
          </a:p>
        </p:txBody>
      </p:sp>
      <p:sp>
        <p:nvSpPr>
          <p:cNvPr id="432137" name="AutoShape 9"/>
          <p:cNvSpPr>
            <a:spLocks noChangeArrowheads="1"/>
          </p:cNvSpPr>
          <p:nvPr/>
        </p:nvSpPr>
        <p:spPr bwMode="auto">
          <a:xfrm>
            <a:off x="755576" y="4437112"/>
            <a:ext cx="7704856" cy="19442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Нестандартный </a:t>
            </a:r>
          </a:p>
          <a:p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 использованием формул математической </a:t>
            </a: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зависимости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стехиометрических 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закона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сохранения массы, 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объемных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отношений и т.п. </a:t>
            </a:r>
          </a:p>
        </p:txBody>
      </p:sp>
      <p:pic>
        <p:nvPicPr>
          <p:cNvPr id="432140" name="Picture 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2952750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2529" name="Picture 1" descr="D:\Мои документы 2\Мои документы\2012-2013 учебный год\Лаборант\Картинки\Картинки для презентаций\Brain-2a-SSо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47177"/>
            <a:ext cx="1151728" cy="1055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-27384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ea typeface="Tahoma" pitchFamily="34" charset="0"/>
                <a:cs typeface="Tahoma" pitchFamily="34" charset="0"/>
              </a:rPr>
              <a:t>6. </a:t>
            </a:r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Используйте различные </a:t>
            </a:r>
          </a:p>
          <a:p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способы решения задач. </a:t>
            </a:r>
          </a:p>
          <a:p>
            <a:r>
              <a:rPr lang="ru-RU" sz="3200" b="1" kern="1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ea typeface="Tahoma" pitchFamily="34" charset="0"/>
                <a:cs typeface="Tahoma" pitchFamily="34" charset="0"/>
              </a:rPr>
              <a:t>Выбирайте рациональный!</a:t>
            </a:r>
            <a:endParaRPr lang="ru-RU" sz="3200" b="1" kern="10" dirty="0">
              <a:ln w="10541" cmpd="sng">
                <a:noFill/>
                <a:prstDash val="solid"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251271" y="332184"/>
            <a:ext cx="8785225" cy="6553200"/>
          </a:xfrm>
          <a:prstGeom prst="round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Раствор с молярной концентрацией Н</a:t>
            </a: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lang="ru-RU" sz="36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равной 10,52 моль/</a:t>
            </a:r>
            <a:r>
              <a:rPr lang="ru-RU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дм</a:t>
            </a:r>
            <a:r>
              <a:rPr lang="ru-RU" sz="3600" b="1" baseline="30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и плотностью 1,315 г/</a:t>
            </a:r>
            <a:r>
              <a:rPr lang="ru-RU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см</a:t>
            </a:r>
            <a:r>
              <a:rPr lang="ru-RU" sz="3600" b="1" baseline="30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разбавили водой.</a:t>
            </a:r>
          </a:p>
          <a:p>
            <a:pPr algn="ctr">
              <a:buFontTx/>
              <a:buNone/>
            </a:pP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В полученном растворе плотность равна 1,07 г/</a:t>
            </a:r>
            <a:r>
              <a:rPr lang="ru-RU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см</a:t>
            </a:r>
            <a:r>
              <a:rPr lang="ru-RU" sz="3600" b="1" baseline="30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а молярная концентрация кислоты – 2,14 моль/</a:t>
            </a:r>
            <a:r>
              <a:rPr lang="ru-RU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дм</a:t>
            </a:r>
            <a:r>
              <a:rPr lang="ru-RU" sz="3600" b="1" baseline="30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Во сколько раз уменьшилась массовая доля кислоты?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929804" y="260648"/>
            <a:ext cx="9779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00CC"/>
                </a:solidFill>
                <a:latin typeface="Arial" charset="0"/>
              </a:rPr>
              <a:t>ЦТ </a:t>
            </a:r>
          </a:p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00CC"/>
                </a:solidFill>
                <a:latin typeface="Arial" charset="0"/>
              </a:rPr>
              <a:t>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394717" y="332656"/>
            <a:ext cx="8713787" cy="6336704"/>
          </a:xfrm>
          <a:prstGeom prst="round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FF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CC"/>
                </a:solidFill>
              </a:rPr>
              <a:t>1</a:t>
            </a:r>
            <a:r>
              <a:rPr lang="ru-RU" sz="2800" b="1" dirty="0">
                <a:solidFill>
                  <a:srgbClr val="0000CC"/>
                </a:solidFill>
              </a:rPr>
              <a:t>. </a:t>
            </a:r>
            <a:r>
              <a:rPr lang="ru-RU" sz="2800" b="1" dirty="0"/>
              <a:t>Пусть </a:t>
            </a:r>
            <a:r>
              <a:rPr lang="en-US" sz="2800" b="1" dirty="0"/>
              <a:t>V</a:t>
            </a:r>
            <a:r>
              <a:rPr lang="ru-RU" sz="1700" b="1" baseline="-25000" dirty="0"/>
              <a:t>1</a:t>
            </a:r>
            <a:r>
              <a:rPr lang="ru-RU" sz="2800" b="1" dirty="0"/>
              <a:t>(</a:t>
            </a:r>
            <a:r>
              <a:rPr lang="ru-RU" sz="2800" b="1" dirty="0" err="1"/>
              <a:t>р-ра</a:t>
            </a:r>
            <a:r>
              <a:rPr lang="ru-RU" sz="2800" b="1" dirty="0"/>
              <a:t>) = 1 </a:t>
            </a:r>
            <a:r>
              <a:rPr lang="ru-RU" sz="2800" b="1" dirty="0" err="1"/>
              <a:t>дм</a:t>
            </a:r>
            <a:r>
              <a:rPr lang="ru-RU" sz="2800" b="1" baseline="30000" dirty="0" err="1"/>
              <a:t>3</a:t>
            </a:r>
            <a:r>
              <a:rPr lang="ru-RU" sz="2800" b="1" dirty="0"/>
              <a:t> = 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00CC"/>
                </a:solidFill>
              </a:rPr>
              <a:t>2. </a:t>
            </a:r>
            <a:r>
              <a:rPr lang="en-US" sz="2800" b="1" dirty="0"/>
              <a:t>m</a:t>
            </a:r>
            <a:r>
              <a:rPr lang="ru-RU" sz="1700" b="1" baseline="-25000" dirty="0"/>
              <a:t>1</a:t>
            </a:r>
            <a:r>
              <a:rPr lang="ru-RU" sz="2800" b="1" dirty="0"/>
              <a:t> (</a:t>
            </a:r>
            <a:r>
              <a:rPr lang="ru-RU" sz="2800" b="1" dirty="0" err="1"/>
              <a:t>р-ра</a:t>
            </a:r>
            <a:r>
              <a:rPr lang="ru-RU" sz="2800" b="1" dirty="0"/>
              <a:t>) = </a:t>
            </a:r>
            <a:r>
              <a:rPr lang="ru-RU" sz="2800" b="1" dirty="0" err="1"/>
              <a:t>ρ </a:t>
            </a:r>
            <a:r>
              <a:rPr lang="ru-RU" sz="2800" b="1" dirty="0"/>
              <a:t>∙ </a:t>
            </a:r>
            <a:r>
              <a:rPr lang="en-US" sz="2800" b="1" dirty="0"/>
              <a:t>V</a:t>
            </a:r>
            <a:r>
              <a:rPr lang="ru-RU" sz="2800" b="1" dirty="0"/>
              <a:t> = 1000 ∙ 1,315 = 1315 г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00CC"/>
                </a:solidFill>
              </a:rPr>
              <a:t>3. </a:t>
            </a:r>
            <a:r>
              <a:rPr lang="en-US" sz="2800" b="1" dirty="0"/>
              <a:t>n</a:t>
            </a:r>
            <a:r>
              <a:rPr lang="ru-RU" sz="1700" b="1" baseline="-25000" dirty="0"/>
              <a:t>1</a:t>
            </a:r>
            <a:r>
              <a:rPr lang="ru-RU" sz="2800" b="1" dirty="0"/>
              <a:t> (</a:t>
            </a:r>
            <a:r>
              <a:rPr lang="en-US" sz="2800" b="1" dirty="0"/>
              <a:t>HNO</a:t>
            </a:r>
            <a:r>
              <a:rPr lang="ru-RU" sz="1700" b="1" dirty="0"/>
              <a:t>3</a:t>
            </a:r>
            <a:r>
              <a:rPr lang="ru-RU" sz="2800" b="1" dirty="0"/>
              <a:t>) = </a:t>
            </a:r>
            <a:r>
              <a:rPr lang="en-US" sz="2800" b="1" dirty="0"/>
              <a:t>C</a:t>
            </a:r>
            <a:r>
              <a:rPr lang="ru-RU" sz="2800" b="1" dirty="0"/>
              <a:t> ∙ </a:t>
            </a:r>
            <a:r>
              <a:rPr lang="en-US" sz="2800" b="1" dirty="0"/>
              <a:t>V</a:t>
            </a:r>
            <a:r>
              <a:rPr lang="ru-RU" sz="2800" b="1" dirty="0"/>
              <a:t> = 1 ∙ 10,52 = 10,52 моль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00CC"/>
                </a:solidFill>
              </a:rPr>
              <a:t>4. </a:t>
            </a:r>
            <a:r>
              <a:rPr lang="en-US" sz="2800" b="1" dirty="0"/>
              <a:t>m</a:t>
            </a:r>
            <a:r>
              <a:rPr lang="ru-RU" sz="1700" b="1" baseline="-25000" dirty="0"/>
              <a:t>1</a:t>
            </a:r>
            <a:r>
              <a:rPr lang="ru-RU" sz="2800" b="1" dirty="0"/>
              <a:t> (</a:t>
            </a:r>
            <a:r>
              <a:rPr lang="en-US" sz="2800" b="1" dirty="0"/>
              <a:t>HNO</a:t>
            </a:r>
            <a:r>
              <a:rPr lang="ru-RU" sz="1700" b="1" dirty="0"/>
              <a:t>3</a:t>
            </a:r>
            <a:r>
              <a:rPr lang="ru-RU" sz="2800" b="1" dirty="0"/>
              <a:t>) = </a:t>
            </a:r>
            <a:r>
              <a:rPr lang="en-US" sz="2800" b="1" dirty="0"/>
              <a:t>n</a:t>
            </a:r>
            <a:r>
              <a:rPr lang="ru-RU" sz="2800" b="1" dirty="0"/>
              <a:t> ∙ </a:t>
            </a:r>
            <a:r>
              <a:rPr lang="en-US" sz="2800" b="1" dirty="0"/>
              <a:t>M</a:t>
            </a:r>
            <a:r>
              <a:rPr lang="ru-RU" sz="2800" b="1" dirty="0"/>
              <a:t> = 10,52 ∙ 63 = 662,72 г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00CC"/>
                </a:solidFill>
              </a:rPr>
              <a:t>5. </a:t>
            </a:r>
            <a:r>
              <a:rPr lang="en-US" sz="2800" b="1" dirty="0" err="1"/>
              <a:t>w</a:t>
            </a:r>
            <a:r>
              <a:rPr lang="en-US" sz="1700" b="1" baseline="-25000" dirty="0" err="1"/>
              <a:t>1</a:t>
            </a:r>
            <a:r>
              <a:rPr lang="en-US" sz="2800" b="1" baseline="-25000" dirty="0"/>
              <a:t> </a:t>
            </a:r>
            <a:r>
              <a:rPr lang="en-US" sz="2800" b="1" dirty="0"/>
              <a:t>(HNO</a:t>
            </a:r>
            <a:r>
              <a:rPr lang="en-US" sz="1700" b="1" dirty="0"/>
              <a:t>3</a:t>
            </a:r>
            <a:r>
              <a:rPr lang="en-US" sz="2800" b="1" dirty="0"/>
              <a:t>) = m(</a:t>
            </a:r>
            <a:r>
              <a:rPr lang="ru-RU" sz="2800" b="1" dirty="0"/>
              <a:t>в</a:t>
            </a:r>
            <a:r>
              <a:rPr lang="en-US" sz="2800" b="1" dirty="0"/>
              <a:t>)/m(</a:t>
            </a:r>
            <a:r>
              <a:rPr lang="ru-RU" sz="2800" b="1" dirty="0" err="1"/>
              <a:t>р</a:t>
            </a:r>
            <a:r>
              <a:rPr lang="en-US" sz="2800" b="1" dirty="0"/>
              <a:t>) = 662,72/1315 = 0,504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00CC"/>
                </a:solidFill>
              </a:rPr>
              <a:t>6. </a:t>
            </a:r>
            <a:r>
              <a:rPr lang="en-US" sz="2800" b="1" dirty="0" err="1"/>
              <a:t>n</a:t>
            </a:r>
            <a:r>
              <a:rPr lang="en-US" sz="1700" b="1" baseline="-25000" dirty="0" err="1"/>
              <a:t>2</a:t>
            </a:r>
            <a:r>
              <a:rPr lang="en-US" sz="2800" b="1" dirty="0"/>
              <a:t> (HNO</a:t>
            </a:r>
            <a:r>
              <a:rPr lang="en-US" sz="1700" b="1" dirty="0"/>
              <a:t>3</a:t>
            </a:r>
            <a:r>
              <a:rPr lang="en-US" sz="2800" b="1" dirty="0"/>
              <a:t>) = </a:t>
            </a:r>
            <a:r>
              <a:rPr lang="en-US" sz="2800" b="1" dirty="0" err="1"/>
              <a:t>n</a:t>
            </a:r>
            <a:r>
              <a:rPr lang="en-US" sz="1700" b="1" baseline="-25000" dirty="0" err="1"/>
              <a:t>1</a:t>
            </a:r>
            <a:r>
              <a:rPr lang="en-US" sz="2800" b="1" dirty="0"/>
              <a:t> (HNO</a:t>
            </a:r>
            <a:r>
              <a:rPr lang="en-US" sz="1700" b="1" dirty="0"/>
              <a:t>3</a:t>
            </a:r>
            <a:r>
              <a:rPr lang="en-US" sz="2800" b="1" dirty="0"/>
              <a:t>) = 10,52 </a:t>
            </a:r>
            <a:r>
              <a:rPr lang="ru-RU" sz="2800" b="1" dirty="0"/>
              <a:t>моль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00CC"/>
                </a:solidFill>
              </a:rPr>
              <a:t>7. </a:t>
            </a:r>
            <a:r>
              <a:rPr lang="en-US" sz="2800" b="1" dirty="0"/>
              <a:t>V</a:t>
            </a:r>
            <a:r>
              <a:rPr lang="en-US" sz="1700" b="1" baseline="-25000" dirty="0"/>
              <a:t>2</a:t>
            </a:r>
            <a:r>
              <a:rPr lang="en-US" sz="2800" b="1" baseline="-25000" dirty="0"/>
              <a:t> </a:t>
            </a:r>
            <a:r>
              <a:rPr lang="en-US" sz="2800" b="1" dirty="0"/>
              <a:t>(p) = </a:t>
            </a:r>
            <a:r>
              <a:rPr lang="en-US" sz="2800" b="1" dirty="0" err="1"/>
              <a:t>n</a:t>
            </a:r>
            <a:r>
              <a:rPr lang="en-US" sz="1700" b="1" baseline="-25000" dirty="0" err="1"/>
              <a:t>2</a:t>
            </a:r>
            <a:r>
              <a:rPr lang="en-US" sz="2800" b="1" dirty="0"/>
              <a:t>/</a:t>
            </a:r>
            <a:r>
              <a:rPr lang="en-US" sz="2800" b="1" dirty="0" err="1"/>
              <a:t>c</a:t>
            </a:r>
            <a:r>
              <a:rPr lang="en-US" sz="1700" b="1" baseline="-25000" dirty="0" err="1"/>
              <a:t>2</a:t>
            </a:r>
            <a:r>
              <a:rPr lang="en-US" sz="2800" b="1" dirty="0"/>
              <a:t> = </a:t>
            </a:r>
            <a:r>
              <a:rPr lang="ru-RU" sz="2800" b="1" dirty="0"/>
              <a:t>10,52/2,14 = 4,9159 </a:t>
            </a:r>
            <a:r>
              <a:rPr lang="ru-RU" sz="2800" b="1" dirty="0" err="1"/>
              <a:t>дм</a:t>
            </a:r>
            <a:r>
              <a:rPr lang="ru-RU" sz="2800" b="1" baseline="30000" dirty="0" err="1"/>
              <a:t>3</a:t>
            </a:r>
            <a:endParaRPr lang="ru-RU" sz="2800" b="1" baseline="300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00CC"/>
                </a:solidFill>
              </a:rPr>
              <a:t>8. </a:t>
            </a:r>
            <a:r>
              <a:rPr lang="en-US" sz="2800" b="1" dirty="0"/>
              <a:t>m</a:t>
            </a:r>
            <a:r>
              <a:rPr lang="ru-RU" sz="1700" b="1" baseline="-25000" dirty="0"/>
              <a:t>2</a:t>
            </a:r>
            <a:r>
              <a:rPr lang="ru-RU" sz="2800" b="1" dirty="0"/>
              <a:t> (</a:t>
            </a:r>
            <a:r>
              <a:rPr lang="ru-RU" sz="2800" b="1" dirty="0" err="1"/>
              <a:t>р</a:t>
            </a:r>
            <a:r>
              <a:rPr lang="ru-RU" sz="2800" b="1" dirty="0"/>
              <a:t>) = </a:t>
            </a:r>
            <a:r>
              <a:rPr lang="ru-RU" sz="2800" b="1" dirty="0" err="1"/>
              <a:t>ρ</a:t>
            </a:r>
            <a:r>
              <a:rPr lang="ru-RU" sz="1700" b="1" dirty="0" err="1"/>
              <a:t>2</a:t>
            </a:r>
            <a:r>
              <a:rPr lang="ru-RU" sz="2800" b="1" dirty="0" err="1"/>
              <a:t> </a:t>
            </a:r>
            <a:r>
              <a:rPr lang="ru-RU" sz="2800" b="1" dirty="0"/>
              <a:t>∙ </a:t>
            </a:r>
            <a:r>
              <a:rPr lang="en-US" sz="2800" b="1" dirty="0"/>
              <a:t>V</a:t>
            </a:r>
            <a:r>
              <a:rPr lang="ru-RU" sz="1700" b="1" dirty="0"/>
              <a:t>2</a:t>
            </a:r>
            <a:r>
              <a:rPr lang="ru-RU" sz="2800" b="1" dirty="0"/>
              <a:t> = 4915,9 ∙ 1,07 = 5260 г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00CC"/>
                </a:solidFill>
              </a:rPr>
              <a:t>9. </a:t>
            </a:r>
            <a:r>
              <a:rPr lang="en-US" sz="2800" b="1" dirty="0" err="1"/>
              <a:t>m</a:t>
            </a:r>
            <a:r>
              <a:rPr lang="en-US" sz="1700" b="1" baseline="-25000" dirty="0" err="1"/>
              <a:t>2</a:t>
            </a:r>
            <a:r>
              <a:rPr lang="en-US" sz="2800" b="1" dirty="0"/>
              <a:t> (HNO</a:t>
            </a:r>
            <a:r>
              <a:rPr lang="en-US" sz="1700" b="1" dirty="0"/>
              <a:t>3</a:t>
            </a:r>
            <a:r>
              <a:rPr lang="en-US" sz="2800" b="1" dirty="0"/>
              <a:t>) = </a:t>
            </a:r>
            <a:r>
              <a:rPr lang="en-US" sz="2800" b="1" dirty="0" err="1"/>
              <a:t>m</a:t>
            </a:r>
            <a:r>
              <a:rPr lang="en-US" sz="1700" b="1" dirty="0" err="1"/>
              <a:t>1</a:t>
            </a:r>
            <a:r>
              <a:rPr lang="en-US" sz="2800" b="1" dirty="0"/>
              <a:t> (HNO</a:t>
            </a:r>
            <a:r>
              <a:rPr lang="en-US" sz="1700" b="1" dirty="0"/>
              <a:t>3</a:t>
            </a:r>
            <a:r>
              <a:rPr lang="en-US" sz="2800" b="1" dirty="0"/>
              <a:t>) = 662,72 </a:t>
            </a:r>
            <a:r>
              <a:rPr lang="ru-RU" sz="2800" b="1" dirty="0"/>
              <a:t>моль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00CC"/>
                </a:solidFill>
              </a:rPr>
              <a:t>10. </a:t>
            </a:r>
            <a:r>
              <a:rPr lang="en-US" sz="2800" b="1" dirty="0" err="1"/>
              <a:t>w</a:t>
            </a:r>
            <a:r>
              <a:rPr lang="en-US" sz="1700" b="1" baseline="-25000" dirty="0" err="1"/>
              <a:t>2</a:t>
            </a:r>
            <a:r>
              <a:rPr lang="en-US" sz="2800" b="1" dirty="0"/>
              <a:t> (HNO</a:t>
            </a:r>
            <a:r>
              <a:rPr lang="en-US" sz="1700" b="1" dirty="0"/>
              <a:t>3</a:t>
            </a:r>
            <a:r>
              <a:rPr lang="en-US" sz="2800" b="1" dirty="0"/>
              <a:t>) = </a:t>
            </a:r>
            <a:r>
              <a:rPr lang="en-US" sz="2800" b="1" dirty="0" err="1"/>
              <a:t>m</a:t>
            </a:r>
            <a:r>
              <a:rPr lang="en-US" sz="1700" b="1" baseline="-25000" dirty="0" err="1"/>
              <a:t>1</a:t>
            </a:r>
            <a:r>
              <a:rPr lang="en-US" sz="2800" b="1" dirty="0"/>
              <a:t>/</a:t>
            </a:r>
            <a:r>
              <a:rPr lang="en-US" sz="2800" b="1" dirty="0" err="1"/>
              <a:t>m</a:t>
            </a:r>
            <a:r>
              <a:rPr lang="en-US" sz="1700" b="1" baseline="-25000" dirty="0" err="1"/>
              <a:t>2</a:t>
            </a:r>
            <a:r>
              <a:rPr lang="en-US" sz="2800" b="1" dirty="0"/>
              <a:t> (p-pa) = 662,72/5260= 0,126</a:t>
            </a:r>
            <a:endParaRPr lang="ru-RU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00CC"/>
                </a:solidFill>
              </a:rPr>
              <a:t>11. </a:t>
            </a:r>
            <a:r>
              <a:rPr lang="en-US" sz="2800" b="1" dirty="0"/>
              <a:t>w</a:t>
            </a:r>
            <a:r>
              <a:rPr lang="ru-RU" sz="1700" b="1" baseline="-25000" dirty="0"/>
              <a:t>1</a:t>
            </a:r>
            <a:r>
              <a:rPr lang="ru-RU" sz="2800" b="1" baseline="-25000" dirty="0"/>
              <a:t> </a:t>
            </a:r>
            <a:r>
              <a:rPr lang="ru-RU" sz="2800" b="1" dirty="0"/>
              <a:t>(</a:t>
            </a:r>
            <a:r>
              <a:rPr lang="en-US" sz="2800" b="1" dirty="0"/>
              <a:t>HNO</a:t>
            </a:r>
            <a:r>
              <a:rPr lang="ru-RU" sz="1700" b="1" dirty="0"/>
              <a:t>3</a:t>
            </a:r>
            <a:r>
              <a:rPr lang="ru-RU" sz="2800" b="1" dirty="0"/>
              <a:t>)/ </a:t>
            </a:r>
            <a:r>
              <a:rPr lang="en-US" sz="2800" b="1" dirty="0"/>
              <a:t>w</a:t>
            </a:r>
            <a:r>
              <a:rPr lang="ru-RU" sz="1700" b="1" dirty="0"/>
              <a:t>2</a:t>
            </a:r>
            <a:r>
              <a:rPr lang="ru-RU" sz="2800" b="1" dirty="0"/>
              <a:t> (</a:t>
            </a:r>
            <a:r>
              <a:rPr lang="en-US" sz="2800" b="1" dirty="0"/>
              <a:t>HNO</a:t>
            </a:r>
            <a:r>
              <a:rPr lang="ru-RU" sz="1700" b="1" dirty="0"/>
              <a:t>3</a:t>
            </a:r>
            <a:r>
              <a:rPr lang="ru-RU" sz="2800" b="1" dirty="0"/>
              <a:t>) = 0,504/0,126 = 4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-468560" y="6021288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3600" b="1" dirty="0" smtClean="0">
                <a:solidFill>
                  <a:srgbClr val="0000CC"/>
                </a:solidFill>
                <a:latin typeface="Arial" charset="0"/>
              </a:rPr>
              <a:t>Ответ: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Arial" charset="0"/>
              </a:rPr>
              <a:t>4</a:t>
            </a:r>
            <a:endParaRPr lang="ru-RU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793704" y="445197"/>
            <a:ext cx="269817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>
                <a:solidFill>
                  <a:srgbClr val="0000CC"/>
                </a:solidFill>
                <a:latin typeface="Arial" charset="0"/>
              </a:rPr>
              <a:t>РЕШЕНИЕ:</a:t>
            </a: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6156176" y="332656"/>
            <a:ext cx="230505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1 способ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844675"/>
            <a:ext cx="8137525" cy="295275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dirty="0">
                <a:solidFill>
                  <a:srgbClr val="0000CC"/>
                </a:solidFill>
              </a:rPr>
              <a:t>1. с = </a:t>
            </a:r>
            <a:r>
              <a:rPr lang="en-US" sz="3600" b="1" dirty="0">
                <a:solidFill>
                  <a:srgbClr val="0000CC"/>
                </a:solidFill>
              </a:rPr>
              <a:t>w </a:t>
            </a:r>
            <a:r>
              <a:rPr lang="ru-RU" sz="3600" b="1" dirty="0">
                <a:solidFill>
                  <a:srgbClr val="0000CC"/>
                </a:solidFill>
              </a:rPr>
              <a:t>∙ </a:t>
            </a:r>
            <a:r>
              <a:rPr lang="ru-RU" sz="3600" b="1" dirty="0" err="1">
                <a:solidFill>
                  <a:srgbClr val="0000CC"/>
                </a:solidFill>
              </a:rPr>
              <a:t>ρ/</a:t>
            </a:r>
            <a:r>
              <a:rPr lang="en-US" sz="3600" b="1" dirty="0">
                <a:solidFill>
                  <a:srgbClr val="0000CC"/>
                </a:solidFill>
              </a:rPr>
              <a:t>M</a:t>
            </a:r>
            <a:r>
              <a:rPr lang="ru-RU" sz="3600" b="1" dirty="0"/>
              <a:t>  = &gt; </a:t>
            </a:r>
            <a:r>
              <a:rPr lang="en-US" sz="3600" b="1" dirty="0">
                <a:solidFill>
                  <a:srgbClr val="0000CC"/>
                </a:solidFill>
              </a:rPr>
              <a:t>w</a:t>
            </a:r>
            <a:r>
              <a:rPr lang="ru-RU" sz="3600" b="1" baseline="-25000" dirty="0">
                <a:solidFill>
                  <a:srgbClr val="0000CC"/>
                </a:solidFill>
              </a:rPr>
              <a:t>1</a:t>
            </a:r>
            <a:r>
              <a:rPr lang="ru-RU" sz="3600" b="1" dirty="0">
                <a:solidFill>
                  <a:srgbClr val="0000CC"/>
                </a:solidFill>
              </a:rPr>
              <a:t> = с ∙ </a:t>
            </a:r>
            <a:r>
              <a:rPr lang="en-US" sz="3600" b="1" dirty="0">
                <a:solidFill>
                  <a:srgbClr val="0000CC"/>
                </a:solidFill>
              </a:rPr>
              <a:t>M</a:t>
            </a:r>
            <a:r>
              <a:rPr lang="ru-RU" sz="3600" b="1" dirty="0" err="1">
                <a:solidFill>
                  <a:srgbClr val="0000CC"/>
                </a:solidFill>
              </a:rPr>
              <a:t>/ρ </a:t>
            </a:r>
            <a:r>
              <a:rPr lang="ru-RU" sz="3600" b="1" dirty="0"/>
              <a:t>= </a:t>
            </a:r>
          </a:p>
          <a:p>
            <a:pPr>
              <a:buFontTx/>
              <a:buNone/>
            </a:pPr>
            <a:r>
              <a:rPr lang="ru-RU" sz="3600" b="1" dirty="0"/>
              <a:t> = 10,52 ∙ 63 / 1315 = 0,504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rgbClr val="0000CC"/>
                </a:solidFill>
              </a:rPr>
              <a:t>2. </a:t>
            </a:r>
            <a:r>
              <a:rPr lang="en-US" sz="3600" b="1" dirty="0"/>
              <a:t>w</a:t>
            </a:r>
            <a:r>
              <a:rPr lang="ru-RU" sz="3600" b="1" baseline="-25000" dirty="0"/>
              <a:t>2</a:t>
            </a:r>
            <a:r>
              <a:rPr lang="ru-RU" sz="3600" b="1" dirty="0"/>
              <a:t> = 2,14 ∙ 63 /  1070 = 0,126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rgbClr val="0000CC"/>
                </a:solidFill>
              </a:rPr>
              <a:t>3. </a:t>
            </a:r>
            <a:r>
              <a:rPr lang="en-US" sz="3600" b="1" dirty="0"/>
              <a:t>w</a:t>
            </a:r>
            <a:r>
              <a:rPr lang="ru-RU" sz="3600" b="1" baseline="-25000" dirty="0"/>
              <a:t>1</a:t>
            </a:r>
            <a:r>
              <a:rPr lang="ru-RU" sz="3600" b="1" dirty="0"/>
              <a:t> / </a:t>
            </a:r>
            <a:r>
              <a:rPr lang="en-US" sz="3600" b="1" dirty="0"/>
              <a:t>w</a:t>
            </a:r>
            <a:r>
              <a:rPr lang="ru-RU" sz="3600" b="1" baseline="-25000" dirty="0"/>
              <a:t>2</a:t>
            </a:r>
            <a:r>
              <a:rPr lang="ru-RU" sz="3600" b="1" dirty="0"/>
              <a:t> = 0,504 / 0,126 = 4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3323869" y="4797425"/>
            <a:ext cx="1964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>
                <a:solidFill>
                  <a:srgbClr val="0033CC"/>
                </a:solidFill>
                <a:latin typeface="Arial" charset="0"/>
              </a:rPr>
              <a:t>Ответ: </a:t>
            </a:r>
            <a:r>
              <a:rPr lang="en-US" sz="32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Arial" charset="0"/>
              </a:rPr>
              <a:t>4</a:t>
            </a:r>
            <a:endParaRPr lang="ru-RU" sz="32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3307764" y="842963"/>
            <a:ext cx="26554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2 способ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71745" name="AutoShape 33"/>
          <p:cNvSpPr>
            <a:spLocks noChangeArrowheads="1"/>
          </p:cNvSpPr>
          <p:nvPr/>
        </p:nvSpPr>
        <p:spPr bwMode="auto">
          <a:xfrm>
            <a:off x="539750" y="188913"/>
            <a:ext cx="8353425" cy="496887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3600" b="1">
              <a:latin typeface="Arial" charset="0"/>
            </a:endParaRPr>
          </a:p>
        </p:txBody>
      </p:sp>
      <p:sp>
        <p:nvSpPr>
          <p:cNvPr id="371744" name="Rectangle 32"/>
          <p:cNvSpPr>
            <a:spLocks noChangeArrowheads="1"/>
          </p:cNvSpPr>
          <p:nvPr/>
        </p:nvSpPr>
        <p:spPr bwMode="auto">
          <a:xfrm>
            <a:off x="576014" y="476672"/>
            <a:ext cx="817245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7. </a:t>
            </a:r>
            <a:r>
              <a:rPr lang="ru-RU" sz="3200" b="1" dirty="0">
                <a:solidFill>
                  <a:srgbClr val="0000CC"/>
                </a:solidFill>
              </a:rPr>
              <a:t>Прорабатывайте как можно больше разнообразных </a:t>
            </a:r>
            <a:endParaRPr lang="ru-RU" sz="3200" b="1" dirty="0" smtClean="0">
              <a:solidFill>
                <a:srgbClr val="0000CC"/>
              </a:solidFill>
            </a:endParaRPr>
          </a:p>
          <a:p>
            <a:pPr algn="l"/>
            <a:r>
              <a:rPr lang="ru-RU" sz="3200" b="1" dirty="0" smtClean="0">
                <a:solidFill>
                  <a:srgbClr val="0000CC"/>
                </a:solidFill>
              </a:rPr>
              <a:t>тестовых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</a:rPr>
              <a:t>заданий</a:t>
            </a:r>
            <a:r>
              <a:rPr lang="ru-RU" sz="3200" b="1" dirty="0">
                <a:solidFill>
                  <a:srgbClr val="0000CC"/>
                </a:solidFill>
              </a:rPr>
              <a:t>, </a:t>
            </a:r>
            <a:r>
              <a:rPr lang="ru-RU" sz="3200" b="1" dirty="0" smtClean="0">
                <a:solidFill>
                  <a:srgbClr val="0000CC"/>
                </a:solidFill>
              </a:rPr>
              <a:t>чтобы </a:t>
            </a:r>
            <a:r>
              <a:rPr lang="ru-RU" sz="3200" b="1" dirty="0">
                <a:solidFill>
                  <a:srgbClr val="0000CC"/>
                </a:solidFill>
              </a:rPr>
              <a:t>привыкнуть </a:t>
            </a:r>
            <a:r>
              <a:rPr lang="ru-RU" sz="3200" b="1" dirty="0" smtClean="0">
                <a:solidFill>
                  <a:srgbClr val="0000CC"/>
                </a:solidFill>
              </a:rPr>
              <a:t>к типовым </a:t>
            </a:r>
            <a:r>
              <a:rPr lang="ru-RU" sz="3200" b="1" dirty="0">
                <a:solidFill>
                  <a:srgbClr val="0000CC"/>
                </a:solidFill>
              </a:rPr>
              <a:t>конструкциям </a:t>
            </a:r>
            <a:r>
              <a:rPr lang="ru-RU" sz="3200" b="1" dirty="0" smtClean="0">
                <a:solidFill>
                  <a:srgbClr val="0000CC"/>
                </a:solidFill>
              </a:rPr>
              <a:t>и </a:t>
            </a:r>
            <a:r>
              <a:rPr lang="ru-RU" sz="3200" b="1" dirty="0">
                <a:solidFill>
                  <a:srgbClr val="0000CC"/>
                </a:solidFill>
              </a:rPr>
              <a:t>довести </a:t>
            </a:r>
            <a:r>
              <a:rPr lang="ru-RU" sz="3200" b="1" dirty="0" smtClean="0">
                <a:solidFill>
                  <a:srgbClr val="0000CC"/>
                </a:solidFill>
              </a:rPr>
              <a:t>до </a:t>
            </a:r>
            <a:r>
              <a:rPr lang="ru-RU" sz="3200" b="1" dirty="0">
                <a:solidFill>
                  <a:srgbClr val="0000CC"/>
                </a:solidFill>
              </a:rPr>
              <a:t>автоматизма выполнение заданий </a:t>
            </a:r>
            <a:endParaRPr lang="ru-RU" sz="3200" b="1" dirty="0" smtClean="0">
              <a:solidFill>
                <a:srgbClr val="0000CC"/>
              </a:solidFill>
            </a:endParaRPr>
          </a:p>
          <a:p>
            <a:pPr algn="l"/>
            <a:r>
              <a:rPr lang="ru-RU" sz="3200" b="1" dirty="0" smtClean="0">
                <a:solidFill>
                  <a:srgbClr val="0000CC"/>
                </a:solidFill>
              </a:rPr>
              <a:t>1-2 </a:t>
            </a:r>
            <a:r>
              <a:rPr lang="ru-RU" sz="3200" b="1" dirty="0">
                <a:solidFill>
                  <a:srgbClr val="0000CC"/>
                </a:solidFill>
              </a:rPr>
              <a:t>уровней сложности </a:t>
            </a:r>
          </a:p>
        </p:txBody>
      </p:sp>
      <p:pic>
        <p:nvPicPr>
          <p:cNvPr id="672770" name="Picture 2" descr="F:\ot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021550"/>
            <a:ext cx="2825891" cy="21194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4077072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ea typeface="Tahoma" pitchFamily="34" charset="0"/>
                <a:cs typeface="Tahoma" pitchFamily="34" charset="0"/>
              </a:rPr>
              <a:t>Вы должны знать все определения понятий, формулировки законов, чтобы не тратить время на выбор правильного ответа, оно вам понадобится для выполнения более сложных заданий.</a:t>
            </a:r>
            <a:endParaRPr lang="ru-RU" sz="2800" b="1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4490" name="AutoShape 10"/>
          <p:cNvSpPr>
            <a:spLocks noChangeArrowheads="1"/>
          </p:cNvSpPr>
          <p:nvPr/>
        </p:nvSpPr>
        <p:spPr bwMode="auto">
          <a:xfrm>
            <a:off x="467544" y="332656"/>
            <a:ext cx="8352928" cy="424847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88900" indent="12700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8.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b="1" dirty="0" smtClean="0">
                <a:solidFill>
                  <a:srgbClr val="0000CC"/>
                </a:solidFill>
              </a:rPr>
              <a:t>Выполняя тест,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</a:p>
          <a:p>
            <a:pPr marL="88900" indent="12700"/>
            <a:r>
              <a:rPr lang="ru-RU" sz="4000" b="1" dirty="0" smtClean="0">
                <a:solidFill>
                  <a:srgbClr val="0000CC"/>
                </a:solidFill>
              </a:rPr>
              <a:t>учитывайте </a:t>
            </a:r>
            <a:r>
              <a:rPr lang="ru-RU" sz="4000" b="1" dirty="0">
                <a:solidFill>
                  <a:srgbClr val="0000CC"/>
                </a:solidFill>
              </a:rPr>
              <a:t>время,</a:t>
            </a:r>
          </a:p>
          <a:p>
            <a:pPr marL="88900" indent="12700"/>
            <a:r>
              <a:rPr lang="ru-RU" sz="4000" b="1" dirty="0">
                <a:solidFill>
                  <a:srgbClr val="0000CC"/>
                </a:solidFill>
              </a:rPr>
              <a:t>затраченное на </a:t>
            </a:r>
            <a:r>
              <a:rPr lang="ru-RU" sz="4000" b="1" dirty="0" smtClean="0">
                <a:solidFill>
                  <a:srgbClr val="0000CC"/>
                </a:solidFill>
              </a:rPr>
              <a:t>определенное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</a:p>
          <a:p>
            <a:pPr marL="88900" indent="12700"/>
            <a:r>
              <a:rPr lang="ru-RU" sz="4000" b="1" dirty="0" smtClean="0">
                <a:solidFill>
                  <a:srgbClr val="0000CC"/>
                </a:solidFill>
              </a:rPr>
              <a:t>количество </a:t>
            </a:r>
            <a:r>
              <a:rPr lang="ru-RU" sz="4000" b="1" dirty="0">
                <a:solidFill>
                  <a:srgbClr val="0000CC"/>
                </a:solidFill>
              </a:rPr>
              <a:t>заданий, </a:t>
            </a:r>
            <a:r>
              <a:rPr lang="ru-RU" sz="4000" b="1" dirty="0" smtClean="0">
                <a:solidFill>
                  <a:srgbClr val="0000CC"/>
                </a:solidFill>
              </a:rPr>
              <a:t>и </a:t>
            </a:r>
            <a:r>
              <a:rPr lang="ru-RU" sz="4000" b="1" dirty="0">
                <a:solidFill>
                  <a:srgbClr val="0000CC"/>
                </a:solidFill>
              </a:rPr>
              <a:t>затем </a:t>
            </a:r>
            <a:endParaRPr lang="en-US" sz="4000" b="1" dirty="0" smtClean="0">
              <a:solidFill>
                <a:srgbClr val="0000CC"/>
              </a:solidFill>
            </a:endParaRPr>
          </a:p>
          <a:p>
            <a:pPr marL="88900" indent="12700"/>
            <a:r>
              <a:rPr lang="ru-RU" sz="4000" b="1" dirty="0" smtClean="0">
                <a:solidFill>
                  <a:srgbClr val="0000CC"/>
                </a:solidFill>
              </a:rPr>
              <a:t>корректируйте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ru-RU" sz="4000" b="1" dirty="0" smtClean="0">
                <a:solidFill>
                  <a:srgbClr val="0000CC"/>
                </a:solidFill>
              </a:rPr>
              <a:t>свою </a:t>
            </a:r>
            <a:r>
              <a:rPr lang="ru-RU" sz="4000" b="1" dirty="0">
                <a:solidFill>
                  <a:srgbClr val="0000CC"/>
                </a:solidFill>
              </a:rPr>
              <a:t>работу</a:t>
            </a:r>
            <a:r>
              <a:rPr lang="ru-RU" sz="4000" b="1" dirty="0" smtClean="0">
                <a:solidFill>
                  <a:srgbClr val="0000CC"/>
                </a:solidFill>
              </a:rPr>
              <a:t>.</a:t>
            </a:r>
          </a:p>
          <a:p>
            <a:pPr marL="88900" indent="12700"/>
            <a:endParaRPr lang="en-US" sz="4000" b="1" dirty="0" smtClean="0">
              <a:solidFill>
                <a:srgbClr val="0000CC"/>
              </a:solidFill>
            </a:endParaRPr>
          </a:p>
          <a:p>
            <a:pPr marL="88900" indent="12700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Учитесь распределять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время 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68674" name="Picture 2" descr="F:\bc34809c6a3ab7e38747accf89dc55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653136"/>
            <a:ext cx="3457458" cy="1798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1340768"/>
            <a:ext cx="8568952" cy="5184576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708920"/>
            <a:ext cx="8569325" cy="3384376"/>
          </a:xfrm>
          <a:noFill/>
          <a:ln>
            <a:noFill/>
          </a:ln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ПРИГЛАШАЕМ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4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марта 2018 </a:t>
            </a: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года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b="1" dirty="0" smtClean="0">
                <a:solidFill>
                  <a:schemeClr val="tx1"/>
                </a:solidFill>
              </a:rPr>
              <a:t>на тематическое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репетиционное </a:t>
            </a:r>
            <a:r>
              <a:rPr lang="ru-RU" b="1" dirty="0">
                <a:solidFill>
                  <a:schemeClr val="tx1"/>
                </a:solidFill>
              </a:rPr>
              <a:t>тестирование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по </a:t>
            </a:r>
            <a:r>
              <a:rPr lang="ru-RU" b="1" dirty="0" smtClean="0">
                <a:solidFill>
                  <a:schemeClr val="tx1"/>
                </a:solidFill>
              </a:rPr>
              <a:t>разделу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</a:rPr>
              <a:t>«ХИМИЯ ЭЛЕМЕНТОВ»</a:t>
            </a:r>
            <a:endParaRPr lang="ru-RU" sz="6000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7168" name="WordArt 16"/>
          <p:cNvSpPr>
            <a:spLocks noChangeArrowheads="1" noChangeShapeType="1" noTextEdit="1"/>
          </p:cNvSpPr>
          <p:nvPr/>
        </p:nvSpPr>
        <p:spPr bwMode="auto">
          <a:xfrm>
            <a:off x="1691680" y="116632"/>
            <a:ext cx="5399806" cy="759496"/>
          </a:xfrm>
          <a:prstGeom prst="rect">
            <a:avLst/>
          </a:prstGeom>
        </p:spPr>
        <p:txBody>
          <a:bodyPr wrap="none" fromWordArt="1"/>
          <a:lstStyle/>
          <a:p>
            <a:r>
              <a:rPr lang="ru-RU" sz="54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9. </a:t>
            </a:r>
            <a:r>
              <a:rPr lang="ru-RU" sz="54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Тренируйтесь!</a:t>
            </a:r>
          </a:p>
        </p:txBody>
      </p:sp>
      <p:pic>
        <p:nvPicPr>
          <p:cNvPr id="671747" name="Picture 3" descr="D:\Мои документы 2\Мои документы\2012-2013 учебный год\Лаборант\Картинки\ВГМУ\Логотип\vgmu++++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1136876" cy="62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1748" name="Picture 4" descr="D:\Мои документы 2\Мои документы\2012-2013 учебный год\Лаборант\Картинки\Картинки для презентаций\Red_Pencil_Energy_Consulting_ копия+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836712"/>
            <a:ext cx="2239260" cy="208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0722" name="Picture 2" descr="F:\eye-exercises+.png"/>
          <p:cNvPicPr>
            <a:picLocks noChangeAspect="1" noChangeArrowheads="1"/>
          </p:cNvPicPr>
          <p:nvPr/>
        </p:nvPicPr>
        <p:blipFill>
          <a:blip r:embed="rId2" cstate="print"/>
          <a:srcRect b="67869"/>
          <a:stretch>
            <a:fillRect/>
          </a:stretch>
        </p:blipFill>
        <p:spPr bwMode="auto">
          <a:xfrm>
            <a:off x="138832" y="4262815"/>
            <a:ext cx="3353048" cy="96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0724" name="Picture 4" descr="F:\eye-exercises+.png"/>
          <p:cNvPicPr>
            <a:picLocks noChangeAspect="1" noChangeArrowheads="1"/>
          </p:cNvPicPr>
          <p:nvPr/>
        </p:nvPicPr>
        <p:blipFill>
          <a:blip r:embed="rId2" cstate="print"/>
          <a:srcRect t="34880" b="34880"/>
          <a:stretch>
            <a:fillRect/>
          </a:stretch>
        </p:blipFill>
        <p:spPr bwMode="auto">
          <a:xfrm>
            <a:off x="4992024" y="5616243"/>
            <a:ext cx="3351600" cy="90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0725" name="Picture 5" descr="F:\eye-exercises+.png"/>
          <p:cNvPicPr>
            <a:picLocks noChangeAspect="1" noChangeArrowheads="1"/>
          </p:cNvPicPr>
          <p:nvPr/>
        </p:nvPicPr>
        <p:blipFill>
          <a:blip r:embed="rId2" cstate="print"/>
          <a:srcRect t="65120" b="4641"/>
          <a:stretch>
            <a:fillRect/>
          </a:stretch>
        </p:blipFill>
        <p:spPr bwMode="auto">
          <a:xfrm>
            <a:off x="971600" y="5589240"/>
            <a:ext cx="3351600" cy="90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47667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ea typeface="Tahoma" pitchFamily="34" charset="0"/>
                <a:cs typeface="Tahoma" pitchFamily="34" charset="0"/>
              </a:rPr>
              <a:t>10.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Обязательно чередуйте работу и отдых, выполняйте гимнастические упражнения,  зарядку для глаз. Прогулки на свежем воздухе улучшают  кровообращение головного мозга.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97893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kern="1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a typeface="Tahoma" pitchFamily="34" charset="0"/>
                <a:cs typeface="Tahoma" pitchFamily="34" charset="0"/>
              </a:rPr>
              <a:t>Воспользуйтесь </a:t>
            </a:r>
          </a:p>
          <a:p>
            <a:pPr algn="r"/>
            <a:r>
              <a:rPr lang="ru-RU" sz="3600" b="1" kern="1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a typeface="Tahoma" pitchFamily="34" charset="0"/>
                <a:cs typeface="Tahoma" pitchFamily="34" charset="0"/>
              </a:rPr>
              <a:t>нашими советами –</a:t>
            </a:r>
            <a:r>
              <a:rPr lang="en-US" sz="3600" b="1" kern="1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a typeface="Tahoma" pitchFamily="34" charset="0"/>
                <a:cs typeface="Tahoma" pitchFamily="34" charset="0"/>
              </a:rPr>
              <a:t> </a:t>
            </a:r>
            <a:endParaRPr lang="ru-RU" sz="3600" b="1" kern="10" dirty="0" smtClean="0">
              <a:ln w="10541" cmpd="sng">
                <a:noFill/>
                <a:prstDash val="solid"/>
              </a:ln>
              <a:solidFill>
                <a:srgbClr val="7030A0"/>
              </a:solidFill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3600" b="1" kern="1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a typeface="Tahoma" pitchFamily="34" charset="0"/>
                <a:cs typeface="Tahoma" pitchFamily="34" charset="0"/>
              </a:rPr>
              <a:t>и успех вам гарантирован</a:t>
            </a:r>
            <a:endParaRPr lang="ru-RU" sz="3600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lt1">
              <a:alpha val="75000"/>
            </a:schemeClr>
          </a:solidFill>
          <a:ln w="38100">
            <a:noFill/>
          </a:ln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029" name="AutoShape 21"/>
          <p:cNvSpPr>
            <a:spLocks noChangeArrowheads="1"/>
          </p:cNvSpPr>
          <p:nvPr/>
        </p:nvSpPr>
        <p:spPr bwMode="auto">
          <a:xfrm>
            <a:off x="467544" y="2537521"/>
            <a:ext cx="4176464" cy="936103"/>
          </a:xfrm>
          <a:prstGeom prst="roundRect">
            <a:avLst>
              <a:gd name="adj" fmla="val 16667"/>
            </a:avLst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сосредоточиться </a:t>
            </a:r>
          </a:p>
          <a:p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только</a:t>
            </a:r>
            <a:r>
              <a:rPr lang="ru-RU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предмете</a:t>
            </a:r>
          </a:p>
        </p:txBody>
      </p:sp>
      <p:sp>
        <p:nvSpPr>
          <p:cNvPr id="427030" name="AutoShape 22"/>
          <p:cNvSpPr>
            <a:spLocks noChangeArrowheads="1"/>
          </p:cNvSpPr>
          <p:nvPr/>
        </p:nvSpPr>
        <p:spPr bwMode="auto">
          <a:xfrm>
            <a:off x="467544" y="3833664"/>
            <a:ext cx="4176000" cy="936104"/>
          </a:xfrm>
          <a:prstGeom prst="roundRect">
            <a:avLst>
              <a:gd name="adj" fmla="val 16667"/>
            </a:avLst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внимательно</a:t>
            </a:r>
          </a:p>
          <a:p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изучить </a:t>
            </a:r>
            <a:r>
              <a:rPr lang="ru-RU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инструкцию</a:t>
            </a:r>
            <a:endParaRPr lang="ru-RU" sz="28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2123728" y="1196752"/>
            <a:ext cx="4680520" cy="7925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 время тестирования </a:t>
            </a:r>
          </a:p>
        </p:txBody>
      </p:sp>
      <p:sp>
        <p:nvSpPr>
          <p:cNvPr id="427028" name="AutoShape 20"/>
          <p:cNvSpPr>
            <a:spLocks noChangeArrowheads="1"/>
          </p:cNvSpPr>
          <p:nvPr/>
        </p:nvSpPr>
        <p:spPr bwMode="auto">
          <a:xfrm>
            <a:off x="467544" y="476672"/>
            <a:ext cx="3528392" cy="7925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РЕКОМЕНДУЕМ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67544" y="5057801"/>
            <a:ext cx="4176464" cy="936103"/>
          </a:xfrm>
          <a:prstGeom prst="roundRect">
            <a:avLst>
              <a:gd name="adj" fmla="val 16667"/>
            </a:avLst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вначале выполнить </a:t>
            </a:r>
            <a:endParaRPr lang="ru-RU" sz="28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задания части А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572000" y="3041576"/>
            <a:ext cx="4248472" cy="1152128"/>
          </a:xfrm>
          <a:prstGeom prst="roundRect">
            <a:avLst>
              <a:gd name="adj" fmla="val 16667"/>
            </a:avLst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просмотреть весь тест, </a:t>
            </a:r>
          </a:p>
          <a:p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чтобы оценить типы </a:t>
            </a:r>
          </a:p>
          <a:p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заданий в нем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572000" y="4365104"/>
            <a:ext cx="4176464" cy="1224135"/>
          </a:xfrm>
          <a:prstGeom prst="roundRect">
            <a:avLst>
              <a:gd name="adj" fmla="val 16667"/>
            </a:avLst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внимательно прочитать </a:t>
            </a:r>
          </a:p>
          <a:p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вопрос до конца</a:t>
            </a:r>
          </a:p>
          <a:p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понять его смысл</a:t>
            </a:r>
          </a:p>
        </p:txBody>
      </p:sp>
      <p:pic>
        <p:nvPicPr>
          <p:cNvPr id="677890" name="Picture 2" descr="F:\45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87374"/>
            <a:ext cx="2088232" cy="26542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75000"/>
            </a:schemeClr>
          </a:solidFill>
          <a:ln w="38100">
            <a:noFill/>
          </a:ln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7971" name="AutoShape 3"/>
          <p:cNvSpPr>
            <a:spLocks noChangeArrowheads="1"/>
          </p:cNvSpPr>
          <p:nvPr/>
        </p:nvSpPr>
        <p:spPr bwMode="auto">
          <a:xfrm>
            <a:off x="682104" y="836712"/>
            <a:ext cx="4826000" cy="1656184"/>
          </a:xfrm>
          <a:prstGeom prst="roundRect">
            <a:avLst>
              <a:gd name="adj" fmla="val 16667"/>
            </a:avLst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пропускать задание, </a:t>
            </a:r>
          </a:p>
          <a:p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котором не уверены, </a:t>
            </a:r>
          </a:p>
          <a:p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чтобы потом </a:t>
            </a:r>
          </a:p>
          <a:p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вернуться к </a:t>
            </a:r>
            <a:r>
              <a:rPr lang="ru-RU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нему</a:t>
            </a:r>
            <a:endParaRPr lang="ru-RU" sz="20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7973" name="AutoShape 5"/>
          <p:cNvSpPr>
            <a:spLocks noChangeArrowheads="1"/>
          </p:cNvSpPr>
          <p:nvPr/>
        </p:nvSpPr>
        <p:spPr bwMode="auto">
          <a:xfrm>
            <a:off x="683569" y="5085184"/>
            <a:ext cx="7704855" cy="1368152"/>
          </a:xfrm>
          <a:prstGeom prst="roundRect">
            <a:avLst>
              <a:gd name="adj" fmla="val 16667"/>
            </a:avLst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3600" b="1" dirty="0">
              <a:solidFill>
                <a:srgbClr val="EE1D1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ГЛАВНОЕ –</a:t>
            </a:r>
            <a:r>
              <a:rPr lang="ru-RU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ВОЛНОВАТЬСЯ!!!</a:t>
            </a:r>
          </a:p>
          <a:p>
            <a:r>
              <a:rPr lang="ru-RU" sz="3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83568" y="2708920"/>
            <a:ext cx="4824536" cy="1800200"/>
          </a:xfrm>
          <a:prstGeom prst="roundRect">
            <a:avLst>
              <a:gd name="adj" fmla="val 16667"/>
            </a:avLst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быстро </a:t>
            </a:r>
            <a:endParaRPr lang="ru-RU" sz="28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переключаться </a:t>
            </a:r>
          </a:p>
          <a:p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одного задания </a:t>
            </a:r>
            <a:endParaRPr lang="ru-RU" sz="28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другое</a:t>
            </a:r>
            <a:endParaRPr lang="ru-RU" sz="28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076056" y="3861048"/>
            <a:ext cx="3456384" cy="1080120"/>
          </a:xfrm>
          <a:prstGeom prst="roundRect">
            <a:avLst>
              <a:gd name="adj" fmla="val 16667"/>
            </a:avLst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</a:t>
            </a:r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вас всего </a:t>
            </a:r>
            <a:endParaRPr lang="ru-RU" sz="28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150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минут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/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7972" name="AutoShape 4"/>
          <p:cNvSpPr>
            <a:spLocks noChangeArrowheads="1"/>
          </p:cNvSpPr>
          <p:nvPr/>
        </p:nvSpPr>
        <p:spPr bwMode="auto">
          <a:xfrm>
            <a:off x="5076056" y="1916832"/>
            <a:ext cx="3456384" cy="1368549"/>
          </a:xfrm>
          <a:prstGeom prst="roundRect">
            <a:avLst>
              <a:gd name="adj" fmla="val 16667"/>
            </a:avLst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правильно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распределять</a:t>
            </a:r>
            <a:endParaRPr lang="ru-RU" sz="28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время</a:t>
            </a:r>
            <a:endParaRPr lang="ru-RU" sz="28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69698" name="Picture 2" descr="F:\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4624"/>
            <a:ext cx="1868080" cy="177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9144000" cy="496855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Характеристика материалов</a:t>
            </a: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	  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педагогических тестов централизованного тестирования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3156" name="WordArt 4"/>
          <p:cNvSpPr>
            <a:spLocks noChangeArrowheads="1" noChangeShapeType="1" noTextEdit="1"/>
          </p:cNvSpPr>
          <p:nvPr/>
        </p:nvSpPr>
        <p:spPr bwMode="auto">
          <a:xfrm>
            <a:off x="467544" y="2132434"/>
            <a:ext cx="8280920" cy="2088654"/>
          </a:xfrm>
          <a:prstGeom prst="rect">
            <a:avLst/>
          </a:prstGeom>
        </p:spPr>
        <p:txBody>
          <a:bodyPr wrap="none" fromWordArt="1"/>
          <a:lstStyle/>
          <a:p>
            <a:r>
              <a:rPr lang="ru-RU" sz="6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algn="tl" rotWithShape="0">
                    <a:schemeClr val="tx1">
                      <a:alpha val="80000"/>
                    </a:schemeClr>
                  </a:outerShdw>
                </a:effectLst>
                <a:latin typeface="Arial"/>
                <a:cs typeface="Arial"/>
              </a:rPr>
              <a:t>УЧИТЕСЬ </a:t>
            </a:r>
          </a:p>
          <a:p>
            <a:r>
              <a:rPr lang="ru-RU" sz="6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algn="tl" rotWithShape="0">
                    <a:schemeClr val="tx1">
                      <a:alpha val="8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С  </a:t>
            </a:r>
            <a:r>
              <a:rPr lang="ru-RU" sz="6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algn="tl" rotWithShape="0">
                    <a:schemeClr val="tx1">
                      <a:alpha val="8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УДОВОЛЬСТВИЕМ!</a:t>
            </a:r>
            <a:endParaRPr lang="ru-RU" sz="60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50800" algn="tl" rotWithShape="0">
                  <a:schemeClr val="tx1">
                    <a:alpha val="80000"/>
                  </a:schemeClr>
                </a:outerShdw>
                <a:reflection blurRad="6350" stA="55000" endA="300" endPos="455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668674" name="Picture 2" descr="D:\Мои документы 2\Мои документы\2012-2013 учебный год\Лаборант\Картинки\Картинки для презентаций\header_bg+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688828"/>
            <a:ext cx="8172400" cy="1908524"/>
          </a:xfrm>
          <a:prstGeom prst="roundRect">
            <a:avLst>
              <a:gd name="adj" fmla="val 39957"/>
            </a:avLst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75000"/>
            </a:schemeClr>
          </a:solidFill>
          <a:ln w="38100">
            <a:noFill/>
          </a:ln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723" name="Picture 5" descr="IMG_2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432" y="4149080"/>
            <a:ext cx="3600000" cy="269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8725" name="Picture 7" descr="IMG_2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8" y="548680"/>
            <a:ext cx="3600000" cy="270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58726" name="Picture 8" descr="IMG_21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087" y="4149080"/>
            <a:ext cx="3600000" cy="270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11560" y="44624"/>
            <a:ext cx="82296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Кафедра </a:t>
            </a:r>
            <a:br>
              <a:rPr kumimoji="0" lang="ru-RU" sz="48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химии </a:t>
            </a:r>
            <a:r>
              <a:rPr kumimoji="0" lang="ru-RU" sz="48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ФПДП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140968"/>
            <a:ext cx="9144000" cy="923330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тел.: 64-81-30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/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724" name="Picture 6" descr="IMG_2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48680"/>
            <a:ext cx="3600000" cy="270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>
          <a:xfrm>
            <a:off x="-36513" y="0"/>
            <a:ext cx="9180513" cy="6884988"/>
          </a:xfrm>
          <a:noFill/>
          <a:ln/>
          <a:effectLst>
            <a:outerShdw dist="45791" dir="3378596" algn="ctr" rotWithShape="0">
              <a:schemeClr val="bg2">
                <a:alpha val="80000"/>
              </a:schemeClr>
            </a:outerShdw>
          </a:effectLst>
        </p:spPr>
      </p:pic>
      <p:sp>
        <p:nvSpPr>
          <p:cNvPr id="311301" name="WordArt 5"/>
          <p:cNvSpPr>
            <a:spLocks noChangeArrowheads="1" noChangeShapeType="1" noTextEdit="1"/>
          </p:cNvSpPr>
          <p:nvPr/>
        </p:nvSpPr>
        <p:spPr bwMode="auto">
          <a:xfrm>
            <a:off x="539750" y="5229225"/>
            <a:ext cx="8208963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 </a:t>
            </a:r>
            <a:r>
              <a:rPr lang="ru-RU" sz="3600" kern="10" spc="-36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3600" kern="10" spc="-36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ч и   ! !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75000"/>
            </a:schemeClr>
          </a:solidFill>
          <a:ln w="38100">
            <a:noFill/>
          </a:ln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395536" y="228769"/>
            <a:ext cx="8496944" cy="1464231"/>
          </a:xfrm>
          <a:prstGeom prst="round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Каждый вариант теста </a:t>
            </a:r>
          </a:p>
          <a:p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включает</a:t>
            </a:r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4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 заданий</a:t>
            </a:r>
            <a:endParaRPr lang="ru-RU" sz="4400" b="1" dirty="0">
              <a:ln w="10541" cmpd="sng">
                <a:noFill/>
                <a:prstDash val="solid"/>
              </a:ln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4042" name="AutoShape 26"/>
          <p:cNvSpPr>
            <a:spLocks noChangeArrowheads="1"/>
          </p:cNvSpPr>
          <p:nvPr/>
        </p:nvSpPr>
        <p:spPr bwMode="auto">
          <a:xfrm>
            <a:off x="576064" y="1700808"/>
            <a:ext cx="4320000" cy="1512168"/>
          </a:xfrm>
          <a:prstGeom prst="roundRect">
            <a:avLst/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заданий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закрытого типа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часть А</a:t>
            </a: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4043" name="AutoShape 27"/>
          <p:cNvSpPr>
            <a:spLocks noChangeArrowheads="1"/>
          </p:cNvSpPr>
          <p:nvPr/>
        </p:nvSpPr>
        <p:spPr bwMode="auto">
          <a:xfrm>
            <a:off x="4284448" y="2673056"/>
            <a:ext cx="4320000" cy="1548032"/>
          </a:xfrm>
          <a:prstGeom prst="roundRect">
            <a:avLst/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ru-RU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заданий </a:t>
            </a:r>
          </a:p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открытого типа </a:t>
            </a:r>
          </a:p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часть </a:t>
            </a: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283968" y="4617272"/>
            <a:ext cx="4320000" cy="1491472"/>
          </a:xfrm>
          <a:prstGeom prst="roundRect">
            <a:avLst/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r>
              <a:rPr lang="ru-RU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заданий по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органической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химии (</a:t>
            </a: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32 %</a:t>
            </a:r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39552" y="3645024"/>
            <a:ext cx="4320000" cy="1491472"/>
          </a:xfrm>
          <a:prstGeom prst="roundRect">
            <a:avLst/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  <a:r>
              <a:rPr lang="ru-RU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задания по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неорганической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химии (</a:t>
            </a: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68 %</a:t>
            </a:r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</p:txBody>
      </p:sp>
      <p:pic>
        <p:nvPicPr>
          <p:cNvPr id="231426" name="Picture 2" descr="F:\blank2004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4580" y="692696"/>
            <a:ext cx="1541916" cy="218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9" y="260350"/>
            <a:ext cx="8640960" cy="646986"/>
          </a:xfrm>
          <a:prstGeom prst="round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40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Уровни сложности</a:t>
            </a:r>
            <a:endParaRPr lang="ru-RU" sz="4000" b="1" dirty="0">
              <a:ln w="10541" cmpd="sng">
                <a:noFill/>
                <a:prstDash val="solid"/>
              </a:ln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824" y="1268760"/>
            <a:ext cx="6461400" cy="91940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ru-RU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уровень –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задания (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4 %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endParaRPr lang="ru-RU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797" y="2348880"/>
            <a:ext cx="7207531" cy="91940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уровень –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заданий (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20 %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429000"/>
            <a:ext cx="7416824" cy="91940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уровень –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заданий (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36 %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4509120"/>
            <a:ext cx="7416824" cy="91940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уровень –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заданий (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28 %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5589240"/>
            <a:ext cx="7200800" cy="91940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уровень –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заданий (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12 %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0401" name="Picture 1" descr="D:\Мои документы 2\Мои документы\2012-2013 учебный год\Лаборант\Картинки\Картинки для презентаций\pomoshh--320x320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836712"/>
            <a:ext cx="1979712" cy="1979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0" name="AutoShape 10"/>
          <p:cNvSpPr>
            <a:spLocks noChangeArrowheads="1"/>
          </p:cNvSpPr>
          <p:nvPr/>
        </p:nvSpPr>
        <p:spPr bwMode="auto">
          <a:xfrm>
            <a:off x="0" y="5157788"/>
            <a:ext cx="9144000" cy="1296987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3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Конечный результат</a:t>
            </a:r>
          </a:p>
          <a:p>
            <a:r>
              <a:rPr lang="ru-RU" sz="3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в заданиях </a:t>
            </a: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части В – до целого числа</a:t>
            </a:r>
            <a:r>
              <a:rPr lang="ru-RU" sz="3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7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0089" name="AutoShape 9"/>
          <p:cNvSpPr>
            <a:spLocks noChangeArrowheads="1"/>
          </p:cNvSpPr>
          <p:nvPr/>
        </p:nvSpPr>
        <p:spPr bwMode="auto">
          <a:xfrm>
            <a:off x="36513" y="1916832"/>
            <a:ext cx="9107487" cy="2951162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получения приближенного значения чисел</a:t>
            </a:r>
          </a:p>
          <a:p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в промежуточных вычислениях </a:t>
            </a:r>
          </a:p>
          <a:p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округляйте их </a:t>
            </a: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третьего знака </a:t>
            </a:r>
          </a:p>
          <a:p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после запятой по правилам округления.</a:t>
            </a:r>
          </a:p>
          <a:p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Конечный результат </a:t>
            </a: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округлите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ориентируясь</a:t>
            </a:r>
          </a:p>
          <a:p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на числа, предложенные в ответе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0085" name="AutoShape 5"/>
          <p:cNvSpPr>
            <a:spLocks noChangeArrowheads="1"/>
          </p:cNvSpPr>
          <p:nvPr/>
        </p:nvSpPr>
        <p:spPr bwMode="auto">
          <a:xfrm>
            <a:off x="71438" y="549275"/>
            <a:ext cx="9072562" cy="1150938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3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каждом задании части А только </a:t>
            </a: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ОДИН</a:t>
            </a:r>
          </a:p>
          <a:p>
            <a:r>
              <a:rPr lang="ru-RU" sz="3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из предложенных ответов является верным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lt1">
              <a:alpha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1196752"/>
            <a:ext cx="8137475" cy="4392488"/>
          </a:xfrm>
          <a:prstGeom prst="rect">
            <a:avLst/>
          </a:prstGeom>
          <a:noFill/>
          <a:ln w="762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charset="0"/>
              </a:rPr>
              <a:t>Конструкции тестовых заданий части А разнообразны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5853</TotalTime>
  <Words>1491</Words>
  <Application>Microsoft Office PowerPoint</Application>
  <PresentationFormat>Экран (4:3)</PresentationFormat>
  <Paragraphs>325</Paragraphs>
  <Slides>52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52</vt:i4>
      </vt:variant>
    </vt:vector>
  </HeadingPairs>
  <TitlesOfParts>
    <vt:vector size="57" baseType="lpstr">
      <vt:lpstr>Тема Office</vt:lpstr>
      <vt:lpstr>CS ChemDraw Drawing</vt:lpstr>
      <vt:lpstr>Clip</vt:lpstr>
      <vt:lpstr>Слайд</vt:lpstr>
      <vt:lpstr>Документ</vt:lpstr>
      <vt:lpstr>Слайд 1</vt:lpstr>
      <vt:lpstr>Количество участников тестирования по химии</vt:lpstr>
      <vt:lpstr>Количество участников тестирования по химии, получивших 100 баллов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Новые типы тестовых заданий </vt:lpstr>
      <vt:lpstr>Слайд 16</vt:lpstr>
      <vt:lpstr>Слайд 17</vt:lpstr>
      <vt:lpstr>Слайд 18</vt:lpstr>
      <vt:lpstr>Определение веществ  по совокупности физических и химических свойств</vt:lpstr>
      <vt:lpstr>Слайд 20</vt:lpstr>
      <vt:lpstr>Слайд 21</vt:lpstr>
      <vt:lpstr>Слайд 22</vt:lpstr>
      <vt:lpstr>         В четырех пронумерованных пробирках находятся водные растворы неорганических веществ, содержащие ионы: SO42-, Cu2+, NH4+, Br -.         О растворах известно следующее:   – прибавление раствора щелочи в пробирки №1 и №3 привело к следующим изменениям;   – в пробирке №1 выпадает осадок голубого цвета, а в пробирке №3 выделяется газ (н.у.) без цвета, но с резким запахом;   – при добавлении к содержимому пробирок №2 и №4 водного раствора хлорида бария в пробирке №2 выпадает белый осадок, а в пробирке №4 – реакция не протекает.   Установите соответствие между ионом и номером пробирки, в которой находится вещество, содержащее определяемый ион.</vt:lpstr>
      <vt:lpstr>Ответ запишите в виде сочетания букв и цифр, соблюдая алфавитную последовательность букв левого столбца, например: А1Б4В2Г3. </vt:lpstr>
      <vt:lpstr>Решение: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ПРИГЛАШАЕМ 4 марта 2018 года  на тематическое  репетиционное тестирование  по разделу «ХИМИЯ ЭЛЕМЕНТОВ»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DNA7 X86</cp:lastModifiedBy>
  <cp:revision>421</cp:revision>
  <dcterms:created xsi:type="dcterms:W3CDTF">2010-02-18T08:41:41Z</dcterms:created>
  <dcterms:modified xsi:type="dcterms:W3CDTF">2018-02-27T08:28:19Z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9530732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D6.2.12</vt:lpwstr>
  </property>
</Properties>
</file>