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dia/audio10.wav" ContentType="audio/wav"/>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1" r:id="rId3"/>
    <p:sldId id="269" r:id="rId4"/>
    <p:sldId id="257" r:id="rId5"/>
    <p:sldId id="271" r:id="rId6"/>
    <p:sldId id="268" r:id="rId7"/>
    <p:sldId id="267" r:id="rId8"/>
    <p:sldId id="270"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BAED2CE9-2BF3-46E1-85D7-F23F6952160F}">
          <p14:sldIdLst>
            <p14:sldId id="256"/>
            <p14:sldId id="261"/>
            <p14:sldId id="269"/>
            <p14:sldId id="257"/>
            <p14:sldId id="271"/>
            <p14:sldId id="268"/>
            <p14:sldId id="267"/>
            <p14:sldId id="27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14" autoAdjust="0"/>
    <p:restoredTop sz="94660"/>
  </p:normalViewPr>
  <p:slideViewPr>
    <p:cSldViewPr>
      <p:cViewPr varScale="1">
        <p:scale>
          <a:sx n="76" d="100"/>
          <a:sy n="76" d="100"/>
        </p:scale>
        <p:origin x="103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DFD67672-0DC1-425D-8B01-1C49215DD8E2}" type="datetimeFigureOut">
              <a:rPr lang="ru-RU" smtClean="0"/>
              <a:pPr/>
              <a:t>12.09.2018</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5048B417-C6D0-472C-B0F0-2DB13C59D697}"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FD67672-0DC1-425D-8B01-1C49215DD8E2}" type="datetimeFigureOut">
              <a:rPr lang="ru-RU" smtClean="0"/>
              <a:pPr/>
              <a:t>12.09.2018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048B417-C6D0-472C-B0F0-2DB13C59D697}"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FD67672-0DC1-425D-8B01-1C49215DD8E2}" type="datetimeFigureOut">
              <a:rPr lang="ru-RU" smtClean="0"/>
              <a:pPr/>
              <a:t>12.09.2018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048B417-C6D0-472C-B0F0-2DB13C59D697}"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FD67672-0DC1-425D-8B01-1C49215DD8E2}" type="datetimeFigureOut">
              <a:rPr lang="ru-RU" smtClean="0"/>
              <a:pPr/>
              <a:t>12.09.2018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048B417-C6D0-472C-B0F0-2DB13C59D697}"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FD67672-0DC1-425D-8B01-1C49215DD8E2}" type="datetimeFigureOut">
              <a:rPr lang="ru-RU" smtClean="0"/>
              <a:pPr/>
              <a:t>12.09.2018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5048B417-C6D0-472C-B0F0-2DB13C59D697}"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FD67672-0DC1-425D-8B01-1C49215DD8E2}" type="datetimeFigureOut">
              <a:rPr lang="ru-RU" smtClean="0"/>
              <a:pPr/>
              <a:t>12.09.2018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048B417-C6D0-472C-B0F0-2DB13C59D697}"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FD67672-0DC1-425D-8B01-1C49215DD8E2}" type="datetimeFigureOut">
              <a:rPr lang="ru-RU" smtClean="0"/>
              <a:pPr/>
              <a:t>12.09.2018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5048B417-C6D0-472C-B0F0-2DB13C59D697}"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FD67672-0DC1-425D-8B01-1C49215DD8E2}" type="datetimeFigureOut">
              <a:rPr lang="ru-RU" smtClean="0"/>
              <a:pPr/>
              <a:t>12.09.2018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5048B417-C6D0-472C-B0F0-2DB13C59D697}"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DFD67672-0DC1-425D-8B01-1C49215DD8E2}" type="datetimeFigureOut">
              <a:rPr lang="ru-RU" smtClean="0"/>
              <a:pPr/>
              <a:t>12.09.2018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5048B417-C6D0-472C-B0F0-2DB13C59D697}"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FD67672-0DC1-425D-8B01-1C49215DD8E2}" type="datetimeFigureOut">
              <a:rPr lang="ru-RU" smtClean="0"/>
              <a:pPr/>
              <a:t>12.09.2018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048B417-C6D0-472C-B0F0-2DB13C59D697}"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DFD67672-0DC1-425D-8B01-1C49215DD8E2}" type="datetimeFigureOut">
              <a:rPr lang="ru-RU" smtClean="0"/>
              <a:pPr/>
              <a:t>12.09.2018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5048B417-C6D0-472C-B0F0-2DB13C59D697}"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mc:AlternateContent xmlns:mc="http://schemas.openxmlformats.org/markup-compatibility/2006" xmlns:p14="http://schemas.microsoft.com/office/powerpoint/2010/main">
    <mc:Choice Requires="p14">
      <p:transition spd="slow">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FD67672-0DC1-425D-8B01-1C49215DD8E2}" type="datetimeFigureOut">
              <a:rPr lang="ru-RU" smtClean="0"/>
              <a:pPr/>
              <a:t>12.09.2018</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048B417-C6D0-472C-B0F0-2DB13C59D697}"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mc:AlternateContent xmlns:mc="http://schemas.openxmlformats.org/markup-compatibility/2006" xmlns:p14="http://schemas.microsoft.com/office/powerpoint/2010/main">
    <mc:Choice Requires="p14">
      <p:transition spd="slow">
        <p14:flip dir="r"/>
      </p:transition>
    </mc:Choice>
    <mc:Fallback xmlns="">
      <p:transition spd="slow">
        <p:fade/>
      </p:transition>
    </mc:Fallback>
  </mc:AlternateConten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3.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openxmlformats.org/officeDocument/2006/relationships/hyperlink" Target="https://ru.wikipedia.org/wiki/%D0%9E%D0%BB%D0%B8%D0%BC%D0%BF%D0%B8%D0%B9%D1%81%D0%BA%D0%B8%D0%B5_%D0%B2%D0%B8%D0%B4%D1%8B_%D1%81%D0%BF%D0%BE%D1%80%D1%82%D0%B0" TargetMode="External"/><Relationship Id="rId3" Type="http://schemas.openxmlformats.org/officeDocument/2006/relationships/image" Target="../media/image4.jpeg"/><Relationship Id="rId7" Type="http://schemas.openxmlformats.org/officeDocument/2006/relationships/hyperlink" Target="https://ru.wikipedia.org/wiki/%D0%95%D0%B4%D0%B8%D0%BD%D0%BE%D0%B1%D0%BE%D1%80%D1%81%D1%82%D0%B2%D0%B0"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https://ru.wikipedia.org/wiki/%D0%A1%D0%BF%D0%BE%D1%80%D1%82" TargetMode="External"/><Relationship Id="rId5" Type="http://schemas.openxmlformats.org/officeDocument/2006/relationships/hyperlink" Target="https://ru.wikipedia.org/wiki/%D0%9F%D1%80%D0%B5%D0%B4%D0%BF%D0%BB%D0%B5%D1%87%D1%8C%D0%B5" TargetMode="External"/><Relationship Id="rId4" Type="http://schemas.openxmlformats.org/officeDocument/2006/relationships/hyperlink" Target="https://ru.wikipedia.org/wiki/%D0%90%D0%BD%D0%B3%D0%BB%D0%B8%D0%B9%D1%81%D0%BA%D0%B8%D0%B9_%D1%8F%D0%B7%D1%8B%D0%BA" TargetMode="External"/><Relationship Id="rId9" Type="http://schemas.openxmlformats.org/officeDocument/2006/relationships/audio" Target="../media/audio10.wav"/></Relationships>
</file>

<file path=ppt/slides/_rels/slide3.xml.rels><?xml version="1.0" encoding="UTF-8" standalone="yes"?>
<Relationships xmlns="http://schemas.openxmlformats.org/package/2006/relationships"><Relationship Id="rId8" Type="http://schemas.openxmlformats.org/officeDocument/2006/relationships/hyperlink" Target="https://ru.wikipedia.org/wiki/%D0%90%D0%BD%D0%B3%D0%BB%D0%B8%D0%B9%D1%81%D0%BA%D0%B8%D0%B9_%D1%8F%D0%B7%D1%8B%D0%BA" TargetMode="External"/><Relationship Id="rId3" Type="http://schemas.openxmlformats.org/officeDocument/2006/relationships/hyperlink" Target="https://ru.wikipedia.org/wiki/1960-%D0%B5" TargetMode="External"/><Relationship Id="rId7" Type="http://schemas.openxmlformats.org/officeDocument/2006/relationships/hyperlink" Target="https://ru.wikipedia.org/wiki/%D0%9A%D0%B0%D0%BB%D0%B8%D1%84%D0%BE%D1%80%D0%BD%D0%B8%D1%8F" TargetMode="Externa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hyperlink" Target="https://ru.wikipedia.org/wiki/%D0%9F%D0%B5%D1%82%D0%B0%D0%BB%D1%83%D0%BC%D0%B0" TargetMode="External"/><Relationship Id="rId11" Type="http://schemas.openxmlformats.org/officeDocument/2006/relationships/image" Target="../media/image5.jpeg"/><Relationship Id="rId5" Type="http://schemas.openxmlformats.org/officeDocument/2006/relationships/hyperlink" Target="https://ru.wikipedia.org/wiki/1962_%D0%B3%D0%BE%D0%B4" TargetMode="External"/><Relationship Id="rId10" Type="http://schemas.openxmlformats.org/officeDocument/2006/relationships/image" Target="../media/image4.jpeg"/><Relationship Id="rId4" Type="http://schemas.openxmlformats.org/officeDocument/2006/relationships/hyperlink" Target="https://ru.wikipedia.org/wiki/%D0%A1%D0%A8%D0%90" TargetMode="External"/><Relationship Id="rId9" Type="http://schemas.openxmlformats.org/officeDocument/2006/relationships/hyperlink" Target="https://ru.wikipedia.org/wiki/%D0%97%D0%B0%D0%BF%D1%8F%D1%81%D1%82%D1%8C%D0%B5"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hyperlink" Target="https://ru.wikipedia.org/wiki/%D0%96%D0%B5%D0%B2%D0%B0%D1%82%D0%B5%D0%BB%D1%8C%D0%BD%D0%B0%D1%8F_%D1%80%D0%B5%D0%B7%D0%B8%D0%BD%D0%BA%D0%B0" TargetMode="External"/><Relationship Id="rId5" Type="http://schemas.openxmlformats.org/officeDocument/2006/relationships/hyperlink" Target="https://ru.wikipedia.org/wiki/%D0%9F%D0%B5%D1%80%D1%81%D1%82%D0%B5%D0%BD%D1%8C" TargetMode="External"/><Relationship Id="rId4" Type="http://schemas.openxmlformats.org/officeDocument/2006/relationships/hyperlink" Target="https://ru.wikipedia.org/wiki/%D0%9E%D0%B1%D1%80%D1%83%D1%87%D0%B0%D0%BB%D1%8C%D0%BD%D0%BE%D0%B5_%D0%BA%D0%BE%D0%BB%D1%8C%D1%86%D0%B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ru.wikipedia.org/w/index.php?title=%D0%A1%D1%83%D0%BF%D0%B8%D0%BD%D0%B0%D1%86%D0%B8%D1%8F&amp;action=edit&amp;redlink=1" TargetMode="External"/><Relationship Id="rId2" Type="http://schemas.openxmlformats.org/officeDocument/2006/relationships/hyperlink" Target="https://ru.wikipedia.org/w/index.php?title=%D0%9F%D1%80%D0%BE%D0%BD%D0%B0%D1%86%D0%B8%D1%8F&amp;action=edit&amp;redlink=1"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ltVert">
          <a:fgClr>
            <a:schemeClr val="accent4">
              <a:lumMod val="20000"/>
              <a:lumOff val="80000"/>
            </a:schemeClr>
          </a:fgClr>
          <a:bgClr>
            <a:schemeClr val="bg1"/>
          </a:bgClr>
        </a:pattFill>
        <a:effectLst/>
      </p:bgPr>
    </p:bg>
    <p:spTree>
      <p:nvGrpSpPr>
        <p:cNvPr id="1" name=""/>
        <p:cNvGrpSpPr/>
        <p:nvPr/>
      </p:nvGrpSpPr>
      <p:grpSpPr>
        <a:xfrm>
          <a:off x="0" y="0"/>
          <a:ext cx="0" cy="0"/>
          <a:chOff x="0" y="0"/>
          <a:chExt cx="0" cy="0"/>
        </a:xfrm>
      </p:grpSpPr>
      <p:sp useBgFill="1">
        <p:nvSpPr>
          <p:cNvPr id="3" name="Заголовок 2"/>
          <p:cNvSpPr>
            <a:spLocks noGrp="1"/>
          </p:cNvSpPr>
          <p:nvPr>
            <p:ph type="ctrTitle"/>
          </p:nvPr>
        </p:nvSpPr>
        <p:spPr>
          <a:xfrm>
            <a:off x="1000100" y="0"/>
            <a:ext cx="7121674" cy="1375352"/>
          </a:xfrm>
        </p:spPr>
        <p:txBody>
          <a:bodyPr>
            <a:normAutofit fontScale="90000"/>
          </a:bodyPr>
          <a:lstStyle/>
          <a:p>
            <a:pPr algn="ctr"/>
            <a:r>
              <a:rPr lang="ru-RU" b="1" dirty="0" smtClean="0"/>
              <a:t>АРМРЕСТЛИНГ</a:t>
            </a:r>
            <a:br>
              <a:rPr lang="ru-RU" b="1" dirty="0" smtClean="0"/>
            </a:br>
            <a:r>
              <a:rPr lang="ru-RU" b="1" dirty="0" smtClean="0"/>
              <a:t>(мужская команда)</a:t>
            </a:r>
            <a:endParaRPr lang="ru-RU" b="1" dirty="0"/>
          </a:p>
        </p:txBody>
      </p:sp>
      <p:sp>
        <p:nvSpPr>
          <p:cNvPr id="2" name="Подзаголовок 1"/>
          <p:cNvSpPr>
            <a:spLocks noGrp="1"/>
          </p:cNvSpPr>
          <p:nvPr>
            <p:ph type="subTitle" idx="1"/>
          </p:nvPr>
        </p:nvSpPr>
        <p:spPr>
          <a:xfrm>
            <a:off x="1142976" y="5500702"/>
            <a:ext cx="7776260" cy="928694"/>
          </a:xfrm>
          <a:solidFill>
            <a:schemeClr val="accent4">
              <a:lumMod val="20000"/>
              <a:lumOff val="80000"/>
              <a:alpha val="97000"/>
            </a:schemeClr>
          </a:solidFill>
        </p:spPr>
        <p:txBody>
          <a:bodyPr>
            <a:normAutofit fontScale="25000" lnSpcReduction="20000"/>
          </a:bodyPr>
          <a:lstStyle/>
          <a:p>
            <a:pPr algn="ctr"/>
            <a:r>
              <a:rPr lang="ru-RU" sz="11200" b="1" dirty="0"/>
              <a:t>Витебский государственный ордена Дружбы народов медицинский университет</a:t>
            </a:r>
          </a:p>
          <a:p>
            <a:endParaRPr lang="ru-RU" dirty="0"/>
          </a:p>
        </p:txBody>
      </p:sp>
      <p:pic>
        <p:nvPicPr>
          <p:cNvPr id="5" name="Рисунок 4"/>
          <p:cNvPicPr>
            <a:picLocks noChangeAspect="1"/>
          </p:cNvPicPr>
          <p:nvPr/>
        </p:nvPicPr>
        <p:blipFill>
          <a:blip r:embed="rId3" cstate="print">
            <a:extLst>
              <a:ext uri="{BEBA8EAE-BF5A-486C-A8C5-ECC9F3942E4B}">
                <a14:imgProps xmlns:a14="http://schemas.microsoft.com/office/drawing/2010/main">
                  <a14:imgLayer r:embed="rId4">
                    <a14:imgEffect>
                      <a14:brightnessContrast bright="40000"/>
                    </a14:imgEffect>
                  </a14:imgLayer>
                </a14:imgProps>
              </a:ext>
              <a:ext uri="{28A0092B-C50C-407E-A947-70E740481C1C}">
                <a14:useLocalDpi xmlns:a14="http://schemas.microsoft.com/office/drawing/2010/main" val="0"/>
              </a:ext>
            </a:extLst>
          </a:blip>
          <a:stretch>
            <a:fillRect/>
          </a:stretch>
        </p:blipFill>
        <p:spPr>
          <a:xfrm>
            <a:off x="7487816" y="0"/>
            <a:ext cx="1656184" cy="1656184"/>
          </a:xfrm>
          <a:prstGeom prst="rect">
            <a:avLst/>
          </a:prstGeom>
        </p:spPr>
      </p:pic>
      <p:pic>
        <p:nvPicPr>
          <p:cNvPr id="4" name="Рисунок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57290" y="1500174"/>
            <a:ext cx="7143800" cy="3911722"/>
          </a:xfrm>
          <a:prstGeom prst="rect">
            <a:avLst/>
          </a:prstGeom>
        </p:spPr>
      </p:pic>
    </p:spTree>
    <p:custDataLst>
      <p:tags r:id="rId1"/>
    </p:custDataLst>
    <p:extLst>
      <p:ext uri="{BB962C8B-B14F-4D97-AF65-F5344CB8AC3E}">
        <p14:creationId xmlns:p14="http://schemas.microsoft.com/office/powerpoint/2010/main" val="3020899714"/>
      </p:ext>
    </p:extLst>
  </p:cSld>
  <p:clrMapOvr>
    <a:masterClrMapping/>
  </p:clrMapOvr>
  <mc:AlternateContent xmlns:mc="http://schemas.openxmlformats.org/markup-compatibility/2006" xmlns:p14="http://schemas.microsoft.com/office/powerpoint/2010/main">
    <mc:Choice Requires="p14">
      <p:transition spd="slow" p14:dur="1250" advTm="2742">
        <p14:switch dir="r"/>
      </p:transition>
    </mc:Choice>
    <mc:Fallback xmlns="">
      <p:transition spd="slow" advTm="274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2320" y="5245117"/>
            <a:ext cx="1602512" cy="1602512"/>
          </a:xfrm>
          <a:prstGeom prst="rect">
            <a:avLst/>
          </a:prstGeom>
        </p:spPr>
      </p:pic>
      <p:sp>
        <p:nvSpPr>
          <p:cNvPr id="4" name="Объект 3"/>
          <p:cNvSpPr>
            <a:spLocks noGrp="1"/>
          </p:cNvSpPr>
          <p:nvPr>
            <p:ph idx="1"/>
          </p:nvPr>
        </p:nvSpPr>
        <p:spPr>
          <a:xfrm>
            <a:off x="1331640" y="116632"/>
            <a:ext cx="7488832" cy="5328592"/>
          </a:xfrm>
        </p:spPr>
        <p:txBody>
          <a:bodyPr>
            <a:normAutofit fontScale="77500" lnSpcReduction="20000"/>
          </a:bodyPr>
          <a:lstStyle/>
          <a:p>
            <a:r>
              <a:rPr lang="ru-RU" b="1" dirty="0"/>
              <a:t>Армрестлинг</a:t>
            </a:r>
            <a:r>
              <a:rPr lang="ru-RU" dirty="0"/>
              <a:t> (</a:t>
            </a:r>
            <a:r>
              <a:rPr lang="ru-RU" b="1" dirty="0"/>
              <a:t>Борьба на руках</a:t>
            </a:r>
            <a:r>
              <a:rPr lang="ru-RU" dirty="0"/>
              <a:t>; от </a:t>
            </a:r>
            <a:r>
              <a:rPr lang="ru-RU" dirty="0">
                <a:hlinkClick r:id="rId4" tooltip="Английский язык"/>
              </a:rPr>
              <a:t>англ.</a:t>
            </a:r>
            <a:r>
              <a:rPr lang="ru-RU" dirty="0"/>
              <a:t> </a:t>
            </a:r>
            <a:r>
              <a:rPr lang="ru-RU" i="1" dirty="0"/>
              <a:t>Arm sport, arm wrestling</a:t>
            </a:r>
            <a:r>
              <a:rPr lang="ru-RU" dirty="0"/>
              <a:t>, где </a:t>
            </a:r>
            <a:r>
              <a:rPr lang="ru-RU" i="1" dirty="0"/>
              <a:t>arm</a:t>
            </a:r>
            <a:r>
              <a:rPr lang="ru-RU" dirty="0"/>
              <a:t> — </a:t>
            </a:r>
            <a:r>
              <a:rPr lang="ru-RU" dirty="0">
                <a:hlinkClick r:id="rId5" tooltip="Предплечье"/>
              </a:rPr>
              <a:t>предплечье</a:t>
            </a:r>
            <a:r>
              <a:rPr lang="ru-RU" dirty="0"/>
              <a:t>) — вид борьбы на руках между двумя участниками (вид </a:t>
            </a:r>
            <a:r>
              <a:rPr lang="ru-RU" dirty="0">
                <a:hlinkClick r:id="rId6" tooltip="Спорт"/>
              </a:rPr>
              <a:t>Спортивных</a:t>
            </a:r>
            <a:r>
              <a:rPr lang="ru-RU" dirty="0"/>
              <a:t> </a:t>
            </a:r>
            <a:r>
              <a:rPr lang="ru-RU" dirty="0">
                <a:hlinkClick r:id="rId7" tooltip="Единоборства"/>
              </a:rPr>
              <a:t>единоборств</a:t>
            </a:r>
            <a:r>
              <a:rPr lang="ru-RU" dirty="0"/>
              <a:t>). Во время матча одноимённые руки соревнующихся ставятся на твёрдую, ровную поверхность (как правило, стол), и ладони сцепляются в замок. Задачей соревнующегося рукоборца является прижатие руки противника к поверхности. На участников поединка накладывается ряд временных, технических и тактических </a:t>
            </a:r>
            <a:r>
              <a:rPr lang="ru-RU" dirty="0" smtClean="0"/>
              <a:t>ограничений.</a:t>
            </a:r>
            <a:endParaRPr lang="ru-RU" dirty="0"/>
          </a:p>
          <a:p>
            <a:r>
              <a:rPr lang="ru-RU" dirty="0"/>
              <a:t>Несмотря на то, что армрестлинг не является </a:t>
            </a:r>
            <a:r>
              <a:rPr lang="ru-RU" dirty="0">
                <a:hlinkClick r:id="rId8" tooltip="Олимпийские виды спорта"/>
              </a:rPr>
              <a:t>олимпийским видом спорта</a:t>
            </a:r>
            <a:r>
              <a:rPr lang="ru-RU" dirty="0"/>
              <a:t>, борьба на руках обладает большой популярностью во многих частях света.</a:t>
            </a:r>
          </a:p>
          <a:p>
            <a:endParaRPr lang="ru-RU" dirty="0"/>
          </a:p>
        </p:txBody>
      </p:sp>
    </p:spTree>
    <p:extLst>
      <p:ext uri="{BB962C8B-B14F-4D97-AF65-F5344CB8AC3E}">
        <p14:creationId xmlns:p14="http://schemas.microsoft.com/office/powerpoint/2010/main" val="3519093110"/>
      </p:ext>
    </p:extLst>
  </p:cSld>
  <p:clrMapOvr>
    <a:masterClrMapping/>
  </p:clrMapOvr>
  <mc:AlternateContent xmlns:mc="http://schemas.openxmlformats.org/markup-compatibility/2006" xmlns:p14="http://schemas.microsoft.com/office/powerpoint/2010/main">
    <mc:Choice Requires="p14">
      <p:transition spd="slow" p14:dur="1200" advClick="0" advTm="6979">
        <p14:prism/>
        <p:sndAc>
          <p:stSnd>
            <p:snd r:embed="rId2" name="laser.wav"/>
          </p:stSnd>
        </p:sndAc>
      </p:transition>
    </mc:Choice>
    <mc:Fallback xmlns="">
      <p:transition spd="slow" advClick="0" advTm="6979">
        <p:fade/>
        <p:sndAc>
          <p:stSnd>
            <p:snd r:embed="rId9" name="laser.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16632"/>
            <a:ext cx="7156162" cy="634083"/>
          </a:xfrm>
        </p:spPr>
        <p:txBody>
          <a:bodyPr>
            <a:noAutofit/>
          </a:bodyPr>
          <a:lstStyle/>
          <a:p>
            <a:r>
              <a:rPr lang="ru-RU" sz="3200" dirty="0" smtClean="0">
                <a:latin typeface="Times New Roman" panose="02020603050405020304" pitchFamily="18" charset="0"/>
                <a:cs typeface="Times New Roman" panose="02020603050405020304" pitchFamily="18" charset="0"/>
              </a:rPr>
              <a:t>История</a:t>
            </a:r>
            <a:br>
              <a:rPr lang="ru-RU" sz="3200" dirty="0" smtClean="0">
                <a:latin typeface="Times New Roman" panose="02020603050405020304" pitchFamily="18" charset="0"/>
                <a:cs typeface="Times New Roman" panose="02020603050405020304" pitchFamily="18" charset="0"/>
              </a:rPr>
            </a:br>
            <a:endParaRPr lang="ru-RU" sz="32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115616" y="620688"/>
            <a:ext cx="8028384" cy="2016224"/>
          </a:xfrm>
        </p:spPr>
        <p:txBody>
          <a:bodyPr>
            <a:noAutofit/>
          </a:bodyPr>
          <a:lstStyle/>
          <a:p>
            <a:pPr marL="82296" indent="0">
              <a:buNone/>
            </a:pPr>
            <a:r>
              <a:rPr lang="ru-RU" sz="2400" dirty="0"/>
              <a:t>Является древнейшим видом спорта, который был возрождён в </a:t>
            </a:r>
            <a:r>
              <a:rPr lang="ru-RU" sz="2400" dirty="0">
                <a:hlinkClick r:id="rId3" tooltip="1960-е"/>
              </a:rPr>
              <a:t>1960-е</a:t>
            </a:r>
            <a:r>
              <a:rPr lang="ru-RU" sz="2400" dirty="0"/>
              <a:t> годы в </a:t>
            </a:r>
            <a:r>
              <a:rPr lang="ru-RU" sz="2400" dirty="0">
                <a:hlinkClick r:id="rId4" tooltip="США"/>
              </a:rPr>
              <a:t>США</a:t>
            </a:r>
            <a:r>
              <a:rPr lang="ru-RU" sz="2400" dirty="0"/>
              <a:t>. В сентябре </a:t>
            </a:r>
            <a:r>
              <a:rPr lang="ru-RU" sz="2400" dirty="0">
                <a:hlinkClick r:id="rId5" tooltip="1962 год"/>
              </a:rPr>
              <a:t>1962 года</a:t>
            </a:r>
            <a:r>
              <a:rPr lang="ru-RU" sz="2400" dirty="0"/>
              <a:t> в г. </a:t>
            </a:r>
            <a:r>
              <a:rPr lang="ru-RU" sz="2400" dirty="0" err="1" smtClean="0">
                <a:hlinkClick r:id="rId6" tooltip="Петалума"/>
              </a:rPr>
              <a:t>Петалума</a:t>
            </a:r>
            <a:r>
              <a:rPr lang="ru-RU" sz="2400" dirty="0" smtClean="0"/>
              <a:t>, </a:t>
            </a:r>
            <a:r>
              <a:rPr lang="ru-RU" sz="2400" dirty="0"/>
              <a:t>штат </a:t>
            </a:r>
            <a:r>
              <a:rPr lang="ru-RU" sz="2400" dirty="0">
                <a:hlinkClick r:id="rId7" tooltip="Калифорния"/>
              </a:rPr>
              <a:t>Калифорния</a:t>
            </a:r>
            <a:r>
              <a:rPr lang="ru-RU" sz="2400" dirty="0"/>
              <a:t> был проведён первый чемпионат мира по ристрестлингу — так была названа эта борьба (</a:t>
            </a:r>
            <a:r>
              <a:rPr lang="ru-RU" sz="2400" dirty="0">
                <a:hlinkClick r:id="rId8" tooltip="Английский язык"/>
              </a:rPr>
              <a:t>англ.</a:t>
            </a:r>
            <a:r>
              <a:rPr lang="ru-RU" sz="2400" dirty="0"/>
              <a:t> </a:t>
            </a:r>
            <a:r>
              <a:rPr lang="ru-RU" sz="2400" i="1" dirty="0"/>
              <a:t>wrist wrestling</a:t>
            </a:r>
            <a:r>
              <a:rPr lang="ru-RU" sz="2400" dirty="0"/>
              <a:t>, дословно — «борьба </a:t>
            </a:r>
            <a:r>
              <a:rPr lang="ru-RU" sz="2400" dirty="0">
                <a:hlinkClick r:id="rId9" tooltip="Запястье"/>
              </a:rPr>
              <a:t>запястьями</a:t>
            </a:r>
            <a:r>
              <a:rPr lang="ru-RU" sz="2400" dirty="0"/>
              <a:t>»).</a:t>
            </a:r>
            <a:endParaRPr lang="ru-RU" sz="2400" dirty="0">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308304" y="5252915"/>
            <a:ext cx="1602512" cy="1602512"/>
          </a:xfrm>
          <a:prstGeom prst="rect">
            <a:avLst/>
          </a:prstGeom>
        </p:spPr>
      </p:pic>
      <p:pic>
        <p:nvPicPr>
          <p:cNvPr id="4" name="Рисунок 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547664" y="3284984"/>
            <a:ext cx="4305672" cy="3229254"/>
          </a:xfrm>
          <a:prstGeom prst="rect">
            <a:avLst/>
          </a:prstGeom>
        </p:spPr>
      </p:pic>
    </p:spTree>
    <p:custDataLst>
      <p:tags r:id="rId1"/>
    </p:custDataLst>
    <p:extLst>
      <p:ext uri="{BB962C8B-B14F-4D97-AF65-F5344CB8AC3E}">
        <p14:creationId xmlns:p14="http://schemas.microsoft.com/office/powerpoint/2010/main" val="1805829398"/>
      </p:ext>
    </p:extLst>
  </p:cSld>
  <p:clrMapOvr>
    <a:masterClrMapping/>
  </p:clrMapOvr>
  <p:transition spd="slow" advTm="2181">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18102" y="5373216"/>
            <a:ext cx="1484784" cy="1484784"/>
          </a:xfrm>
          <a:prstGeom prst="rect">
            <a:avLst/>
          </a:prstGeom>
        </p:spPr>
      </p:pic>
      <p:sp>
        <p:nvSpPr>
          <p:cNvPr id="3" name="Объект 2"/>
          <p:cNvSpPr>
            <a:spLocks noGrp="1"/>
          </p:cNvSpPr>
          <p:nvPr>
            <p:ph idx="1"/>
          </p:nvPr>
        </p:nvSpPr>
        <p:spPr>
          <a:xfrm>
            <a:off x="1691680" y="232138"/>
            <a:ext cx="5328592" cy="504056"/>
          </a:xfrm>
        </p:spPr>
        <p:txBody>
          <a:bodyPr>
            <a:normAutofit lnSpcReduction="10000"/>
          </a:bodyPr>
          <a:lstStyle/>
          <a:p>
            <a:pPr algn="ctr"/>
            <a:r>
              <a:rPr lang="ru-RU" sz="2800" b="1" dirty="0" smtClean="0"/>
              <a:t>Правила</a:t>
            </a:r>
            <a:endParaRPr lang="ru-RU" sz="2800"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259632" y="836712"/>
            <a:ext cx="7743254" cy="3139321"/>
          </a:xfrm>
          <a:prstGeom prst="rect">
            <a:avLst/>
          </a:prstGeom>
        </p:spPr>
        <p:txBody>
          <a:bodyPr wrap="square">
            <a:spAutoFit/>
          </a:bodyPr>
          <a:lstStyle/>
          <a:p>
            <a:r>
              <a:rPr lang="ru-RU" dirty="0"/>
              <a:t>К участию в поединке спортсмены допускаются только в спортивной одежде и спортивной обуви. Руки до середины плеча и кисти рук должны быть обнажены.</a:t>
            </a:r>
          </a:p>
          <a:p>
            <a:r>
              <a:rPr lang="ru-RU" dirty="0"/>
              <a:t>Запрещается пользоваться любыми предохраняющими бинтами и повязками на запястьях и локтях, а также иметь </a:t>
            </a:r>
            <a:r>
              <a:rPr lang="ru-RU" dirty="0">
                <a:hlinkClick r:id="rId4" tooltip="Обручальное кольцо"/>
              </a:rPr>
              <a:t>обручальные кольца</a:t>
            </a:r>
            <a:r>
              <a:rPr lang="ru-RU" dirty="0"/>
              <a:t> и </a:t>
            </a:r>
            <a:r>
              <a:rPr lang="ru-RU" dirty="0">
                <a:hlinkClick r:id="rId5" tooltip="Перстень"/>
              </a:rPr>
              <a:t>перстни</a:t>
            </a:r>
            <a:r>
              <a:rPr lang="ru-RU" dirty="0"/>
              <a:t> на пальцах.</a:t>
            </a:r>
          </a:p>
          <a:p>
            <a:r>
              <a:rPr lang="ru-RU" dirty="0"/>
              <a:t>Руки участников должны быть чистыми, без признаков кожных заболеваний, ногти коротко подстрижены. Бейсбольные кепки должны сниматься или поворачиваться козырьком назад. Допускается использование обуви на утолщённой подошве, высота подошвы не ограничивается. Во рту не должно быть </a:t>
            </a:r>
            <a:r>
              <a:rPr lang="ru-RU" dirty="0">
                <a:hlinkClick r:id="rId6" tooltip="Жевательная резинка"/>
              </a:rPr>
              <a:t>жевательной резинки</a:t>
            </a:r>
            <a:r>
              <a:rPr lang="ru-RU" dirty="0"/>
              <a:t>.</a:t>
            </a:r>
          </a:p>
        </p:txBody>
      </p:sp>
      <p:pic>
        <p:nvPicPr>
          <p:cNvPr id="6" name="Рисунок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59632" y="4869160"/>
            <a:ext cx="2657872" cy="1608013"/>
          </a:xfrm>
          <a:prstGeom prst="rect">
            <a:avLst/>
          </a:prstGeom>
        </p:spPr>
      </p:pic>
    </p:spTree>
    <p:custDataLst>
      <p:tags r:id="rId1"/>
    </p:custDataLst>
    <p:extLst>
      <p:ext uri="{BB962C8B-B14F-4D97-AF65-F5344CB8AC3E}">
        <p14:creationId xmlns:p14="http://schemas.microsoft.com/office/powerpoint/2010/main" val="1625103965"/>
      </p:ext>
    </p:extLst>
  </p:cSld>
  <p:clrMapOvr>
    <a:masterClrMapping/>
  </p:clrMapOvr>
  <mc:AlternateContent xmlns:mc="http://schemas.openxmlformats.org/markup-compatibility/2006" xmlns:p14="http://schemas.microsoft.com/office/powerpoint/2010/main">
    <mc:Choice Requires="p14">
      <p:transition spd="slow" p14:dur="1250" advTm="10747">
        <p14:switch dir="r"/>
      </p:transition>
    </mc:Choice>
    <mc:Fallback xmlns="">
      <p:transition spd="slow" advTm="1074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706090"/>
          </a:xfrm>
        </p:spPr>
        <p:txBody>
          <a:bodyPr>
            <a:normAutofit fontScale="90000"/>
          </a:bodyPr>
          <a:lstStyle/>
          <a:p>
            <a:r>
              <a:rPr lang="ru-RU" sz="2000" b="1" dirty="0"/>
              <a:t>Техника борьбы</a:t>
            </a:r>
            <a:br>
              <a:rPr lang="ru-RU" sz="2000" b="1" dirty="0"/>
            </a:br>
            <a:r>
              <a:rPr lang="ru-RU" sz="2000" b="1" dirty="0"/>
              <a:t/>
            </a:r>
            <a:br>
              <a:rPr lang="ru-RU" sz="2000" b="1" dirty="0"/>
            </a:br>
            <a:endParaRPr lang="ru-RU" sz="2000" dirty="0"/>
          </a:p>
        </p:txBody>
      </p:sp>
      <p:sp>
        <p:nvSpPr>
          <p:cNvPr id="3" name="Объект 2"/>
          <p:cNvSpPr>
            <a:spLocks noGrp="1"/>
          </p:cNvSpPr>
          <p:nvPr>
            <p:ph idx="1"/>
          </p:nvPr>
        </p:nvSpPr>
        <p:spPr>
          <a:xfrm>
            <a:off x="1187624" y="764704"/>
            <a:ext cx="7746064" cy="4680520"/>
          </a:xfrm>
        </p:spPr>
        <p:txBody>
          <a:bodyPr>
            <a:normAutofit fontScale="55000" lnSpcReduction="20000"/>
          </a:bodyPr>
          <a:lstStyle/>
          <a:p>
            <a:r>
              <a:rPr lang="ru-RU" dirty="0"/>
              <a:t>«Верхом» — выведение атакующим захвата кистевым движением к себе с </a:t>
            </a:r>
            <a:r>
              <a:rPr lang="ru-RU" dirty="0">
                <a:hlinkClick r:id="rId2" tooltip="Пронация (страница отсутствует)"/>
              </a:rPr>
              <a:t>пронацией</a:t>
            </a:r>
            <a:r>
              <a:rPr lang="ru-RU" dirty="0"/>
              <a:t>.</a:t>
            </a:r>
          </a:p>
          <a:p>
            <a:r>
              <a:rPr lang="ru-RU" dirty="0"/>
              <a:t>«Прямым движением» — по команде рефери атакующий резко акцентированным движением сгибает своё запястье и своей кистью толкает прямо кисть атакующего.</a:t>
            </a:r>
          </a:p>
          <a:p>
            <a:r>
              <a:rPr lang="ru-RU" dirty="0"/>
              <a:t>«Притягиванием» — атакующий </a:t>
            </a:r>
            <a:r>
              <a:rPr lang="ru-RU" dirty="0">
                <a:hlinkClick r:id="rId3" tooltip="Супинация (страница отсутствует)"/>
              </a:rPr>
              <a:t>супинирует</a:t>
            </a:r>
            <a:r>
              <a:rPr lang="ru-RU" dirty="0"/>
              <a:t> свою руку, не отпуская захвата, и согнутой кистью притягивает кисть соперника к себе.</a:t>
            </a:r>
          </a:p>
          <a:p>
            <a:r>
              <a:rPr lang="ru-RU" dirty="0"/>
              <a:t>«Крюк нижний» — атакующий супинирует свою руку и в этом положении в захвате пытается преодолеть сопротивление соперника (чисто силовое действие)-самый распространенный тип борьбы.</a:t>
            </a:r>
          </a:p>
          <a:p>
            <a:r>
              <a:rPr lang="ru-RU" dirty="0"/>
              <a:t>«Крюк верхний» — спортсмен становится также как при борьбе верхом только не давая натяжки при старте уходит в бок, пронируя кисть соперника (отличается от нижнего крюка тем что давление на кисть соперника оказывается в основном указательным и средним пальцем).</a:t>
            </a:r>
          </a:p>
          <a:p>
            <a:r>
              <a:rPr lang="ru-RU" dirty="0"/>
              <a:t>«Трицепсом» — со старта спортсмен двигает плечо в сторону соперника одновременно подтягивая кисть соперника к себе и трицепсом придавливает его к подушке</a:t>
            </a:r>
          </a:p>
          <a:p>
            <a:endParaRPr lang="ru-RU" dirty="0"/>
          </a:p>
        </p:txBody>
      </p:sp>
      <p:pic>
        <p:nvPicPr>
          <p:cNvPr id="4" name="Рисунок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2320" y="5245117"/>
            <a:ext cx="1602512" cy="1602512"/>
          </a:xfrm>
          <a:prstGeom prst="rect">
            <a:avLst/>
          </a:prstGeom>
        </p:spPr>
      </p:pic>
    </p:spTree>
    <p:extLst>
      <p:ext uri="{BB962C8B-B14F-4D97-AF65-F5344CB8AC3E}">
        <p14:creationId xmlns:p14="http://schemas.microsoft.com/office/powerpoint/2010/main" val="2394226009"/>
      </p:ext>
    </p:extLst>
  </p:cSld>
  <p:clrMapOvr>
    <a:masterClrMapping/>
  </p:clrMapOvr>
  <mc:AlternateContent xmlns:mc="http://schemas.openxmlformats.org/markup-compatibility/2006" xmlns:p14="http://schemas.microsoft.com/office/powerpoint/2010/main">
    <mc:Choice Requires="p14">
      <p:transition spd="slow" p14:dur="1600" advTm="10202">
        <p14:gallery dir="l"/>
      </p:transition>
    </mc:Choice>
    <mc:Fallback xmlns="">
      <p:transition spd="slow" advTm="10202">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7566082" y="0"/>
            <a:ext cx="1542422" cy="1542422"/>
          </a:xfrm>
          <a:prstGeom prst="rect">
            <a:avLst/>
          </a:prstGeom>
        </p:spPr>
      </p:pic>
      <p:sp>
        <p:nvSpPr>
          <p:cNvPr id="3" name="Объект 2"/>
          <p:cNvSpPr>
            <a:spLocks noGrp="1"/>
          </p:cNvSpPr>
          <p:nvPr>
            <p:ph idx="1"/>
          </p:nvPr>
        </p:nvSpPr>
        <p:spPr>
          <a:xfrm>
            <a:off x="785786" y="1340768"/>
            <a:ext cx="8072494" cy="2445422"/>
          </a:xfrm>
        </p:spPr>
        <p:txBody>
          <a:bodyPr>
            <a:normAutofit fontScale="25000" lnSpcReduction="20000"/>
          </a:bodyPr>
          <a:lstStyle/>
          <a:p>
            <a:pPr>
              <a:buNone/>
            </a:pPr>
            <a:endParaRPr lang="ru-RU" sz="2800" dirty="0" smtClean="0"/>
          </a:p>
          <a:p>
            <a:pPr>
              <a:buNone/>
            </a:pPr>
            <a:r>
              <a:rPr lang="ru-RU" sz="7200" dirty="0" smtClean="0"/>
              <a:t>2011 </a:t>
            </a:r>
            <a:r>
              <a:rPr lang="ru-RU" sz="7200" dirty="0" smtClean="0">
                <a:solidFill>
                  <a:srgbClr val="FF0000"/>
                </a:solidFill>
              </a:rPr>
              <a:t>– 2 место</a:t>
            </a:r>
            <a:r>
              <a:rPr lang="ru-RU" sz="7200" dirty="0" smtClean="0"/>
              <a:t> среди УВО г. Витебска (среди команд)</a:t>
            </a:r>
          </a:p>
          <a:p>
            <a:pPr>
              <a:buNone/>
            </a:pPr>
            <a:r>
              <a:rPr lang="ru-RU" sz="7200" dirty="0" smtClean="0"/>
              <a:t>2012 – </a:t>
            </a:r>
            <a:r>
              <a:rPr lang="ru-RU" sz="7200" dirty="0" smtClean="0">
                <a:solidFill>
                  <a:srgbClr val="FF0000"/>
                </a:solidFill>
              </a:rPr>
              <a:t>3 место </a:t>
            </a:r>
            <a:r>
              <a:rPr lang="ru-RU" sz="7200" dirty="0" smtClean="0"/>
              <a:t>среди УВО г. Витебска (среди команд)</a:t>
            </a:r>
          </a:p>
          <a:p>
            <a:pPr>
              <a:buNone/>
            </a:pPr>
            <a:r>
              <a:rPr lang="ru-RU" sz="7200" dirty="0" smtClean="0"/>
              <a:t>2013-2015 - </a:t>
            </a:r>
            <a:r>
              <a:rPr lang="ru-RU" sz="7200" dirty="0" smtClean="0">
                <a:solidFill>
                  <a:srgbClr val="FF0000"/>
                </a:solidFill>
              </a:rPr>
              <a:t>2 место </a:t>
            </a:r>
            <a:r>
              <a:rPr lang="ru-RU" sz="7200" dirty="0" smtClean="0"/>
              <a:t>среди УВО г. Витебска  (среди команд)</a:t>
            </a:r>
            <a:endParaRPr lang="ru-RU" sz="7200" dirty="0" smtClean="0">
              <a:solidFill>
                <a:srgbClr val="002060"/>
              </a:solidFill>
            </a:endParaRPr>
          </a:p>
          <a:p>
            <a:pPr>
              <a:buNone/>
            </a:pPr>
            <a:r>
              <a:rPr lang="ru-RU" sz="7200" dirty="0" smtClean="0"/>
              <a:t>2016 – </a:t>
            </a:r>
            <a:r>
              <a:rPr lang="ru-RU" sz="7200" dirty="0" smtClean="0">
                <a:solidFill>
                  <a:srgbClr val="FF0000"/>
                </a:solidFill>
              </a:rPr>
              <a:t>1 место </a:t>
            </a:r>
            <a:r>
              <a:rPr lang="ru-RU" sz="7200" dirty="0" smtClean="0"/>
              <a:t>среди УВО г. Витебска (среди команд)</a:t>
            </a:r>
          </a:p>
          <a:p>
            <a:pPr>
              <a:buNone/>
            </a:pPr>
            <a:r>
              <a:rPr lang="ru-RU" sz="8000" dirty="0" smtClean="0"/>
              <a:t>В личном зачете </a:t>
            </a:r>
            <a:r>
              <a:rPr lang="ru-RU" sz="8000" b="1" dirty="0" smtClean="0"/>
              <a:t>призовые места </a:t>
            </a:r>
            <a:r>
              <a:rPr lang="ru-RU" sz="8000" dirty="0" smtClean="0"/>
              <a:t>ежегодно занимают наши борцы  на соревнованиях разного масштаба. Участие принимают как в городских, областных, так и в </a:t>
            </a:r>
            <a:r>
              <a:rPr lang="ru-RU" sz="8000" b="1" dirty="0" smtClean="0"/>
              <a:t>Республиканских</a:t>
            </a:r>
            <a:r>
              <a:rPr lang="ru-RU" sz="8000" dirty="0" smtClean="0"/>
              <a:t> и </a:t>
            </a:r>
            <a:r>
              <a:rPr lang="ru-RU" sz="8000" b="1" dirty="0" smtClean="0"/>
              <a:t>международных </a:t>
            </a:r>
            <a:r>
              <a:rPr lang="ru-RU" sz="8000" dirty="0" smtClean="0"/>
              <a:t>соревнованиях.</a:t>
            </a:r>
          </a:p>
        </p:txBody>
      </p:sp>
      <p:sp>
        <p:nvSpPr>
          <p:cNvPr id="2" name="Заголовок 1"/>
          <p:cNvSpPr>
            <a:spLocks noGrp="1"/>
          </p:cNvSpPr>
          <p:nvPr>
            <p:ph type="title"/>
          </p:nvPr>
        </p:nvSpPr>
        <p:spPr>
          <a:xfrm>
            <a:off x="1259632" y="116632"/>
            <a:ext cx="7632848" cy="1224136"/>
          </a:xfrm>
        </p:spPr>
        <p:txBody>
          <a:bodyPr>
            <a:normAutofit fontScale="90000"/>
          </a:bodyPr>
          <a:lstStyle/>
          <a:p>
            <a:pPr algn="ctr"/>
            <a:r>
              <a:rPr lang="ru-RU" sz="3600" dirty="0" smtClean="0">
                <a:latin typeface="Times New Roman" panose="02020603050405020304" pitchFamily="18" charset="0"/>
                <a:cs typeface="Times New Roman" panose="02020603050405020304" pitchFamily="18" charset="0"/>
              </a:rPr>
              <a:t>Спортивные достижения </a:t>
            </a:r>
            <a:br>
              <a:rPr lang="ru-RU" sz="36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секция </a:t>
            </a:r>
            <a:r>
              <a:rPr lang="ru-RU" sz="2400" b="1" dirty="0"/>
              <a:t>армрестлинг</a:t>
            </a: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УО «ВГМУ»</a:t>
            </a:r>
            <a:endParaRPr lang="ru-RU" sz="2800"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4876" y="3643314"/>
            <a:ext cx="3906366" cy="2929775"/>
          </a:xfrm>
          <a:prstGeom prst="rect">
            <a:avLst/>
          </a:prstGeom>
        </p:spPr>
      </p:pic>
    </p:spTree>
    <p:extLst>
      <p:ext uri="{BB962C8B-B14F-4D97-AF65-F5344CB8AC3E}">
        <p14:creationId xmlns:p14="http://schemas.microsoft.com/office/powerpoint/2010/main" val="4270616669"/>
      </p:ext>
    </p:extLst>
  </p:cSld>
  <p:clrMapOvr>
    <a:masterClrMapping/>
  </p:clrMapOvr>
  <mc:AlternateContent xmlns:mc="http://schemas.openxmlformats.org/markup-compatibility/2006" xmlns:p14="http://schemas.microsoft.com/office/powerpoint/2010/main">
    <mc:Choice Requires="p14">
      <p:transition spd="slow" p14:dur="1400" advTm="999">
        <p14:doors dir="vert"/>
      </p:transition>
    </mc:Choice>
    <mc:Fallback xmlns="">
      <p:transition spd="slow" advTm="999">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9773" y="0"/>
            <a:ext cx="1328092" cy="1328092"/>
          </a:xfrm>
          <a:prstGeom prst="rect">
            <a:avLst/>
          </a:prstGeom>
        </p:spPr>
      </p:pic>
      <p:pic>
        <p:nvPicPr>
          <p:cNvPr id="4" name="Объект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643570" y="3429000"/>
            <a:ext cx="3286148" cy="2948498"/>
          </a:xfrm>
        </p:spPr>
      </p:pic>
      <p:sp>
        <p:nvSpPr>
          <p:cNvPr id="3074" name="Rectangle 2"/>
          <p:cNvSpPr>
            <a:spLocks noChangeArrowheads="1"/>
          </p:cNvSpPr>
          <p:nvPr/>
        </p:nvSpPr>
        <p:spPr bwMode="auto">
          <a:xfrm>
            <a:off x="1428728" y="1142984"/>
            <a:ext cx="485778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err="1" smtClean="0">
                <a:ln>
                  <a:noFill/>
                </a:ln>
                <a:effectLst/>
                <a:latin typeface="Arial" pitchFamily="34" charset="0"/>
                <a:ea typeface="Calibri" pitchFamily="34" charset="0"/>
              </a:rPr>
              <a:t>Можейко</a:t>
            </a:r>
            <a:r>
              <a:rPr kumimoji="0" lang="ru-RU" sz="2000" b="0" i="0" u="none" strike="noStrike" cap="none" normalizeH="0" baseline="0" dirty="0" smtClean="0">
                <a:ln>
                  <a:noFill/>
                </a:ln>
                <a:effectLst/>
                <a:latin typeface="Arial" pitchFamily="34" charset="0"/>
                <a:ea typeface="Calibri" pitchFamily="34" charset="0"/>
              </a:rPr>
              <a:t> А.И.		5 ФФ 1 гр.</a:t>
            </a:r>
            <a:endParaRPr kumimoji="0" lang="ru-RU" sz="2000" b="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err="1" smtClean="0">
                <a:ln>
                  <a:noFill/>
                </a:ln>
                <a:effectLst/>
                <a:latin typeface="Arial" pitchFamily="34" charset="0"/>
                <a:ea typeface="Calibri" pitchFamily="34" charset="0"/>
              </a:rPr>
              <a:t>Жабровский</a:t>
            </a:r>
            <a:r>
              <a:rPr kumimoji="0" lang="ru-RU" sz="2000" b="0" i="0" u="none" strike="noStrike" cap="none" normalizeH="0" baseline="0" dirty="0" smtClean="0">
                <a:ln>
                  <a:noFill/>
                </a:ln>
                <a:effectLst/>
                <a:latin typeface="Arial" pitchFamily="34" charset="0"/>
                <a:ea typeface="Calibri" pitchFamily="34" charset="0"/>
              </a:rPr>
              <a:t> В.И.	2 ЛФ 21 гр.</a:t>
            </a:r>
            <a:endParaRPr kumimoji="0" lang="ru-RU" sz="2000" b="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err="1" smtClean="0">
                <a:ln>
                  <a:noFill/>
                </a:ln>
                <a:effectLst/>
                <a:latin typeface="Arial" pitchFamily="34" charset="0"/>
                <a:ea typeface="Calibri" pitchFamily="34" charset="0"/>
              </a:rPr>
              <a:t>Шейкин</a:t>
            </a:r>
            <a:r>
              <a:rPr kumimoji="0" lang="ru-RU" sz="2000" b="0" i="0" u="none" strike="noStrike" cap="none" normalizeH="0" baseline="0" dirty="0" smtClean="0">
                <a:ln>
                  <a:noFill/>
                </a:ln>
                <a:effectLst/>
                <a:latin typeface="Arial" pitchFamily="34" charset="0"/>
                <a:ea typeface="Calibri" pitchFamily="34" charset="0"/>
              </a:rPr>
              <a:t> С.Ю.		5 ФФ 13 гр.</a:t>
            </a:r>
            <a:endParaRPr kumimoji="0" lang="ru-RU" sz="2000" b="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effectLst/>
                <a:latin typeface="Arial" pitchFamily="34" charset="0"/>
                <a:ea typeface="Calibri" pitchFamily="34" charset="0"/>
              </a:rPr>
              <a:t>Ступень Д.А. 		2 ЛФ 35 гр.</a:t>
            </a:r>
            <a:endParaRPr kumimoji="0" lang="ru-RU" sz="2000" b="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err="1" smtClean="0">
                <a:ln>
                  <a:noFill/>
                </a:ln>
                <a:effectLst/>
                <a:latin typeface="Arial" pitchFamily="34" charset="0"/>
                <a:ea typeface="Calibri" pitchFamily="34" charset="0"/>
              </a:rPr>
              <a:t>Конончик</a:t>
            </a:r>
            <a:r>
              <a:rPr kumimoji="0" lang="ru-RU" sz="2000" b="0" i="0" u="none" strike="noStrike" cap="none" normalizeH="0" baseline="0" dirty="0" smtClean="0">
                <a:ln>
                  <a:noFill/>
                </a:ln>
                <a:effectLst/>
                <a:latin typeface="Arial" pitchFamily="34" charset="0"/>
                <a:ea typeface="Calibri" pitchFamily="34" charset="0"/>
              </a:rPr>
              <a:t> А.О. 	4 ЛФ 20 гр.</a:t>
            </a:r>
            <a:endParaRPr kumimoji="0" lang="ru-RU" sz="2000" b="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effectLst/>
                <a:latin typeface="Arial" pitchFamily="34" charset="0"/>
                <a:ea typeface="Calibri" pitchFamily="34" charset="0"/>
              </a:rPr>
              <a:t>Кузьмич А.Г. 		3 ФФ 9 гр.</a:t>
            </a:r>
            <a:endParaRPr kumimoji="0" lang="ru-RU" sz="2000" b="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effectLst/>
                <a:latin typeface="Arial" pitchFamily="34" charset="0"/>
                <a:ea typeface="Calibri" pitchFamily="34" charset="0"/>
              </a:rPr>
              <a:t>Квасов Н.С.		5 ЛФ 21 гр.</a:t>
            </a:r>
            <a:endParaRPr kumimoji="0" lang="ru-RU" sz="2000" b="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err="1" smtClean="0">
                <a:ln>
                  <a:noFill/>
                </a:ln>
                <a:effectLst/>
                <a:latin typeface="Arial" pitchFamily="34" charset="0"/>
                <a:ea typeface="Calibri" pitchFamily="34" charset="0"/>
              </a:rPr>
              <a:t>Реуцкий</a:t>
            </a:r>
            <a:r>
              <a:rPr kumimoji="0" lang="ru-RU" sz="2000" b="0" i="0" u="none" strike="noStrike" cap="none" normalizeH="0" baseline="0" dirty="0" smtClean="0">
                <a:ln>
                  <a:noFill/>
                </a:ln>
                <a:effectLst/>
                <a:latin typeface="Arial" pitchFamily="34" charset="0"/>
                <a:ea typeface="Calibri" pitchFamily="34" charset="0"/>
              </a:rPr>
              <a:t> В.В.		6 ЛФ 40 гр.</a:t>
            </a:r>
            <a:endParaRPr kumimoji="0" lang="ru-RU" sz="2000" b="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effectLst/>
                <a:latin typeface="Arial" pitchFamily="34" charset="0"/>
                <a:ea typeface="Calibri" pitchFamily="34" charset="0"/>
              </a:rPr>
              <a:t>Страх Д. В. 		5 ЛФ 16 гр.</a:t>
            </a:r>
            <a:endParaRPr kumimoji="0" lang="ru-RU" sz="2000" b="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effectLst/>
                <a:latin typeface="Arial" pitchFamily="34" charset="0"/>
                <a:ea typeface="Calibri" pitchFamily="34" charset="0"/>
              </a:rPr>
              <a:t>Пирожков Г.И. 		4 ЛФ 36 гр.</a:t>
            </a:r>
            <a:endParaRPr kumimoji="0" lang="ru-RU" sz="2000" b="0" i="0" u="none" strike="noStrike" cap="none" normalizeH="0" baseline="0" dirty="0" smtClean="0">
              <a:ln>
                <a:noFill/>
              </a:ln>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2000" b="0" i="0" u="none" strike="noStrike" cap="none" normalizeH="0" baseline="0" dirty="0" err="1" smtClean="0">
                <a:ln>
                  <a:noFill/>
                </a:ln>
                <a:effectLst/>
                <a:latin typeface="Arial" pitchFamily="34" charset="0"/>
                <a:ea typeface="Calibri" pitchFamily="34" charset="0"/>
              </a:rPr>
              <a:t>Лейко</a:t>
            </a:r>
            <a:r>
              <a:rPr kumimoji="0" lang="ru-RU" sz="2000" b="0" i="0" u="none" strike="noStrike" cap="none" normalizeH="0" baseline="0" dirty="0" smtClean="0">
                <a:ln>
                  <a:noFill/>
                </a:ln>
                <a:effectLst/>
                <a:latin typeface="Arial" pitchFamily="34" charset="0"/>
                <a:ea typeface="Calibri" pitchFamily="34" charset="0"/>
              </a:rPr>
              <a:t> Н.В.		5 ФФ 1 гр.</a:t>
            </a:r>
            <a:endParaRPr kumimoji="0" lang="ru-RU" sz="2000" b="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err="1" smtClean="0">
                <a:ln>
                  <a:noFill/>
                </a:ln>
                <a:effectLst/>
                <a:latin typeface="Arial" pitchFamily="34" charset="0"/>
                <a:ea typeface="Calibri" pitchFamily="34" charset="0"/>
              </a:rPr>
              <a:t>Турков</a:t>
            </a:r>
            <a:r>
              <a:rPr kumimoji="0" lang="ru-RU" sz="2000" b="0" i="0" u="none" strike="noStrike" cap="none" normalizeH="0" baseline="0" dirty="0" smtClean="0">
                <a:ln>
                  <a:noFill/>
                </a:ln>
                <a:effectLst/>
                <a:latin typeface="Arial" pitchFamily="34" charset="0"/>
                <a:ea typeface="Calibri" pitchFamily="34" charset="0"/>
              </a:rPr>
              <a:t> Я И.		3 ЛФ 38 гр.</a:t>
            </a:r>
            <a:endParaRPr kumimoji="0" lang="ru-RU" sz="2000" b="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err="1" smtClean="0">
                <a:ln>
                  <a:noFill/>
                </a:ln>
                <a:effectLst/>
                <a:latin typeface="Arial" pitchFamily="34" charset="0"/>
                <a:ea typeface="Calibri" pitchFamily="34" charset="0"/>
              </a:rPr>
              <a:t>Довыдов</a:t>
            </a:r>
            <a:r>
              <a:rPr kumimoji="0" lang="ru-RU" sz="2000" b="0" i="0" u="none" strike="noStrike" cap="none" normalizeH="0" baseline="0" dirty="0" smtClean="0">
                <a:ln>
                  <a:noFill/>
                </a:ln>
                <a:effectLst/>
                <a:latin typeface="Arial" pitchFamily="34" charset="0"/>
                <a:ea typeface="Calibri" pitchFamily="34" charset="0"/>
              </a:rPr>
              <a:t> Е.С. 		1 ЛФ 5 гр.</a:t>
            </a:r>
            <a:endParaRPr kumimoji="0" lang="ru-RU" sz="2000" b="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err="1" smtClean="0">
                <a:ln>
                  <a:noFill/>
                </a:ln>
                <a:effectLst/>
                <a:latin typeface="Arial" pitchFamily="34" charset="0"/>
                <a:ea typeface="Calibri" pitchFamily="34" charset="0"/>
              </a:rPr>
              <a:t>Шайдо</a:t>
            </a:r>
            <a:r>
              <a:rPr kumimoji="0" lang="ru-RU" sz="2000" b="0" i="0" u="none" strike="noStrike" cap="none" normalizeH="0" baseline="0" dirty="0" smtClean="0">
                <a:ln>
                  <a:noFill/>
                </a:ln>
                <a:effectLst/>
                <a:latin typeface="Arial" pitchFamily="34" charset="0"/>
                <a:ea typeface="Calibri" pitchFamily="34" charset="0"/>
              </a:rPr>
              <a:t> Д.И. 		2 ЛФ 33 гр.</a:t>
            </a:r>
            <a:endParaRPr kumimoji="0" lang="ru-RU" sz="2000" b="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err="1" smtClean="0">
                <a:ln>
                  <a:noFill/>
                </a:ln>
                <a:effectLst/>
                <a:latin typeface="Arial" pitchFamily="34" charset="0"/>
                <a:ea typeface="Calibri" pitchFamily="34" charset="0"/>
              </a:rPr>
              <a:t>Дорожков</a:t>
            </a:r>
            <a:r>
              <a:rPr kumimoji="0" lang="ru-RU" sz="2000" b="0" i="0" u="none" strike="noStrike" cap="none" normalizeH="0" baseline="0" dirty="0" smtClean="0">
                <a:ln>
                  <a:noFill/>
                </a:ln>
                <a:effectLst/>
                <a:latin typeface="Arial" pitchFamily="34" charset="0"/>
                <a:ea typeface="Calibri" pitchFamily="34" charset="0"/>
              </a:rPr>
              <a:t> В.Г. 		3 ЛФ 36 гр.</a:t>
            </a:r>
            <a:endParaRPr kumimoji="0" lang="ru-RU" sz="2000" b="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effectLst/>
                <a:latin typeface="Arial" pitchFamily="34" charset="0"/>
                <a:ea typeface="Calibri" pitchFamily="34" charset="0"/>
              </a:rPr>
              <a:t>Воропаев А.А.		2 ЛФ 22 гр.</a:t>
            </a:r>
            <a:endParaRPr kumimoji="0" lang="ru-RU" sz="2000" b="0" i="0" u="none" strike="noStrike" cap="none" normalizeH="0" baseline="0" dirty="0" smtClean="0">
              <a:ln>
                <a:noFill/>
              </a:ln>
              <a:effectLst/>
              <a:latin typeface="Arial" pitchFamily="34" charset="0"/>
            </a:endParaRPr>
          </a:p>
        </p:txBody>
      </p:sp>
      <p:sp>
        <p:nvSpPr>
          <p:cNvPr id="2" name="Заголовок 1"/>
          <p:cNvSpPr>
            <a:spLocks noGrp="1"/>
          </p:cNvSpPr>
          <p:nvPr>
            <p:ph type="title"/>
          </p:nvPr>
        </p:nvSpPr>
        <p:spPr/>
        <p:txBody>
          <a:bodyPr>
            <a:noAutofit/>
          </a:bodyPr>
          <a:lstStyle/>
          <a:p>
            <a:pPr algn="ctr">
              <a:buFont typeface="Arial" pitchFamily="34" charset="0"/>
              <a:buChar char="•"/>
            </a:pPr>
            <a:r>
              <a:rPr lang="ru-RU" sz="2800" dirty="0">
                <a:solidFill>
                  <a:schemeClr val="tx1"/>
                </a:solidFill>
                <a:latin typeface="Times New Roman" panose="02020603050405020304" pitchFamily="18" charset="0"/>
                <a:cs typeface="Times New Roman" panose="02020603050405020304" pitchFamily="18" charset="0"/>
              </a:rPr>
              <a:t>Состав </a:t>
            </a:r>
            <a:r>
              <a:rPr lang="ru-RU" sz="2800" dirty="0" smtClean="0">
                <a:solidFill>
                  <a:schemeClr val="tx1"/>
                </a:solidFill>
                <a:latin typeface="Times New Roman" panose="02020603050405020304" pitchFamily="18" charset="0"/>
                <a:cs typeface="Times New Roman" panose="02020603050405020304" pitchFamily="18" charset="0"/>
              </a:rPr>
              <a:t>команды  </a:t>
            </a:r>
            <a:r>
              <a:rPr lang="ru-RU" sz="2800" b="1" dirty="0">
                <a:solidFill>
                  <a:schemeClr val="tx1"/>
                </a:solidFill>
              </a:rPr>
              <a:t>армрестлинг</a:t>
            </a:r>
            <a:r>
              <a:rPr lang="ru-RU" sz="2800" dirty="0">
                <a:solidFill>
                  <a:schemeClr val="tx1"/>
                </a:solidFill>
                <a:latin typeface="Times New Roman" panose="02020603050405020304" pitchFamily="18" charset="0"/>
                <a:cs typeface="Times New Roman" panose="02020603050405020304" pitchFamily="18" charset="0"/>
              </a:rPr>
              <a:t/>
            </a:r>
            <a:br>
              <a:rPr lang="ru-RU" sz="2800" dirty="0">
                <a:solidFill>
                  <a:schemeClr val="tx1"/>
                </a:solidFill>
                <a:latin typeface="Times New Roman" panose="02020603050405020304" pitchFamily="18" charset="0"/>
                <a:cs typeface="Times New Roman" panose="02020603050405020304" pitchFamily="18" charset="0"/>
              </a:rPr>
            </a:br>
            <a:r>
              <a:rPr lang="ru-RU" sz="2800" dirty="0" smtClean="0">
                <a:solidFill>
                  <a:schemeClr val="tx1"/>
                </a:solidFill>
                <a:latin typeface="Times New Roman" panose="02020603050405020304" pitchFamily="18" charset="0"/>
                <a:cs typeface="Times New Roman" panose="02020603050405020304" pitchFamily="18" charset="0"/>
              </a:rPr>
              <a:t>на 2017-18 учебный год</a:t>
            </a:r>
            <a:r>
              <a:rPr lang="ru-RU" sz="2800" dirty="0">
                <a:solidFill>
                  <a:schemeClr val="tx1"/>
                </a:solidFill>
                <a:latin typeface="Times New Roman" panose="02020603050405020304" pitchFamily="18" charset="0"/>
                <a:cs typeface="Times New Roman" panose="02020603050405020304" pitchFamily="18" charset="0"/>
              </a:rPr>
              <a:t/>
            </a:r>
            <a:br>
              <a:rPr lang="ru-RU" sz="2800" dirty="0">
                <a:solidFill>
                  <a:schemeClr val="tx1"/>
                </a:solidFill>
                <a:latin typeface="Times New Roman" panose="02020603050405020304" pitchFamily="18" charset="0"/>
                <a:cs typeface="Times New Roman" panose="02020603050405020304" pitchFamily="18" charset="0"/>
              </a:rPr>
            </a:br>
            <a:endParaRPr lang="ru-RU" sz="2800" dirty="0">
              <a:solidFill>
                <a:schemeClr val="tx1"/>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268643266"/>
      </p:ext>
    </p:extLst>
  </p:cSld>
  <p:clrMapOvr>
    <a:masterClrMapping/>
  </p:clrMapOvr>
  <mc:AlternateContent xmlns:mc="http://schemas.openxmlformats.org/markup-compatibility/2006" xmlns:p14="http://schemas.microsoft.com/office/powerpoint/2010/main">
    <mc:Choice Requires="p14">
      <p:transition spd="slow" p14:dur="1600" advTm="1615">
        <p14:prism isInverted="1"/>
      </p:transition>
    </mc:Choice>
    <mc:Fallback xmlns="">
      <p:transition spd="slow" advTm="161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25296" y="188640"/>
            <a:ext cx="6299032" cy="1228998"/>
          </a:xfrm>
        </p:spPr>
        <p:txBody>
          <a:bodyPr>
            <a:normAutofit fontScale="90000"/>
          </a:bodyPr>
          <a:lstStyle/>
          <a:p>
            <a:pPr algn="ctr"/>
            <a:r>
              <a:rPr lang="ru-RU" sz="2000" dirty="0" smtClean="0">
                <a:latin typeface="Times New Roman" panose="02020603050405020304" pitchFamily="18" charset="0"/>
                <a:cs typeface="Times New Roman" panose="02020603050405020304" pitchFamily="18" charset="0"/>
              </a:rPr>
              <a:t>Тренер секции</a:t>
            </a:r>
            <a:r>
              <a:rPr lang="ru-RU" sz="2000" b="1" dirty="0"/>
              <a:t> армрестлинг</a:t>
            </a:r>
            <a:r>
              <a:rPr lang="ru-RU" sz="2000" b="1" dirty="0">
                <a:effectLst/>
              </a:rPr>
              <a:t/>
            </a:r>
            <a:br>
              <a:rPr lang="ru-RU" sz="2000" b="1" dirty="0">
                <a:effectLst/>
              </a:rPr>
            </a:br>
            <a:r>
              <a:rPr lang="ru-RU" sz="2000" dirty="0" smtClean="0">
                <a:latin typeface="Times New Roman" panose="02020603050405020304" pitchFamily="18" charset="0"/>
                <a:cs typeface="Times New Roman" panose="02020603050405020304" pitchFamily="18" charset="0"/>
              </a:rPr>
              <a:t>УО «ВГМУ»</a:t>
            </a: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400" b="1" dirty="0"/>
              <a:t>Лаппо Владимир </a:t>
            </a:r>
            <a:r>
              <a:rPr lang="ru-RU" sz="2400" b="1" dirty="0" smtClean="0"/>
              <a:t>Александрович</a:t>
            </a:r>
            <a:r>
              <a:rPr lang="ru-RU" sz="2800" b="1" dirty="0">
                <a:effectLst/>
              </a:rPr>
              <a:t/>
            </a:r>
            <a:br>
              <a:rPr lang="ru-RU" sz="2800" b="1" dirty="0">
                <a:effectLst/>
              </a:rPr>
            </a:br>
            <a:endParaRPr lang="ru-RU" sz="2800" dirty="0">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8304" y="0"/>
            <a:ext cx="1619672" cy="1328092"/>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0741" y="1916831"/>
            <a:ext cx="3302792" cy="3368585"/>
          </a:xfrm>
          <a:prstGeom prst="rect">
            <a:avLst/>
          </a:prstGeom>
        </p:spPr>
      </p:pic>
      <p:sp>
        <p:nvSpPr>
          <p:cNvPr id="6" name="Прямоугольник 5"/>
          <p:cNvSpPr/>
          <p:nvPr/>
        </p:nvSpPr>
        <p:spPr>
          <a:xfrm>
            <a:off x="4537548" y="1916831"/>
            <a:ext cx="4572000" cy="2031325"/>
          </a:xfrm>
          <a:prstGeom prst="rect">
            <a:avLst/>
          </a:prstGeom>
        </p:spPr>
        <p:txBody>
          <a:bodyPr>
            <a:spAutoFit/>
          </a:bodyPr>
          <a:lstStyle/>
          <a:p>
            <a:pPr algn="ctr"/>
            <a:r>
              <a:rPr lang="ru-RU" dirty="0">
                <a:ln w="0"/>
                <a:latin typeface="Times New Roman" panose="02020603050405020304" pitchFamily="18" charset="0"/>
                <a:cs typeface="Times New Roman" panose="02020603050405020304" pitchFamily="18" charset="0"/>
              </a:rPr>
              <a:t>Старший преподаватель кафедры «Физическая культура</a:t>
            </a:r>
            <a:r>
              <a:rPr lang="ru-RU" dirty="0" smtClean="0">
                <a:ln w="0"/>
                <a:latin typeface="Times New Roman" panose="02020603050405020304" pitchFamily="18" charset="0"/>
                <a:cs typeface="Times New Roman" panose="02020603050405020304" pitchFamily="18" charset="0"/>
              </a:rPr>
              <a:t>»</a:t>
            </a:r>
          </a:p>
          <a:p>
            <a:r>
              <a:rPr lang="ru-RU" dirty="0"/>
              <a:t>Кандидат в мастера спорта по вольной борьбе. Кандидат в мастера спорта по армреслингу. </a:t>
            </a:r>
            <a:r>
              <a:rPr lang="ru-RU" dirty="0" smtClean="0"/>
              <a:t> Член </a:t>
            </a:r>
            <a:r>
              <a:rPr lang="ru-RU" dirty="0"/>
              <a:t>методической комиссии на кафедре, куратор академической группы, член профкома сотрудников</a:t>
            </a:r>
            <a:r>
              <a:rPr lang="ru-RU" smtClean="0"/>
              <a:t>. </a:t>
            </a:r>
            <a:endParaRPr lang="ru-RU" dirty="0">
              <a:ln w="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8145930"/>
      </p:ext>
    </p:extLst>
  </p:cSld>
  <p:clrMapOvr>
    <a:masterClrMapping/>
  </p:clrMapOvr>
  <mc:AlternateContent xmlns:mc="http://schemas.openxmlformats.org/markup-compatibility/2006" xmlns:p14="http://schemas.microsoft.com/office/powerpoint/2010/main">
    <mc:Choice Requires="p14">
      <p:transition spd="slow" p14:dur="900" advTm="8077">
        <p14:warp dir="in"/>
      </p:transition>
    </mc:Choice>
    <mc:Fallback xmlns="">
      <p:transition spd="slow" advTm="8077">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1"/>
</p:tagLst>
</file>

<file path=ppt/tags/tag2.xml><?xml version="1.0" encoding="utf-8"?>
<p:tagLst xmlns:a="http://schemas.openxmlformats.org/drawingml/2006/main" xmlns:r="http://schemas.openxmlformats.org/officeDocument/2006/relationships" xmlns:p="http://schemas.openxmlformats.org/presentationml/2006/main">
  <p:tag name="TIMING" val="|1.1"/>
</p:tagLst>
</file>

<file path=ppt/tags/tag3.xml><?xml version="1.0" encoding="utf-8"?>
<p:tagLst xmlns:a="http://schemas.openxmlformats.org/drawingml/2006/main" xmlns:r="http://schemas.openxmlformats.org/officeDocument/2006/relationships" xmlns:p="http://schemas.openxmlformats.org/presentationml/2006/main">
  <p:tag name="TIMING" val="|10.2"/>
</p:tagLst>
</file>

<file path=ppt/tags/tag4.xml><?xml version="1.0" encoding="utf-8"?>
<p:tagLst xmlns:a="http://schemas.openxmlformats.org/drawingml/2006/main" xmlns:r="http://schemas.openxmlformats.org/officeDocument/2006/relationships" xmlns:p="http://schemas.openxmlformats.org/presentationml/2006/main">
  <p:tag name="TIMING" val="|0.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931</TotalTime>
  <Words>276</Words>
  <Application>Microsoft Office PowerPoint</Application>
  <PresentationFormat>Экран (4:3)</PresentationFormat>
  <Paragraphs>44</Paragraphs>
  <Slides>8</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8</vt:i4>
      </vt:variant>
    </vt:vector>
  </HeadingPairs>
  <TitlesOfParts>
    <vt:vector size="16" baseType="lpstr">
      <vt:lpstr>Arial</vt:lpstr>
      <vt:lpstr>Calibri</vt:lpstr>
      <vt:lpstr>Corbel</vt:lpstr>
      <vt:lpstr>Gill Sans MT</vt:lpstr>
      <vt:lpstr>Times New Roman</vt:lpstr>
      <vt:lpstr>Verdana</vt:lpstr>
      <vt:lpstr>Wingdings 2</vt:lpstr>
      <vt:lpstr>Солнцестояние</vt:lpstr>
      <vt:lpstr>АРМРЕСТЛИНГ (мужская команда)</vt:lpstr>
      <vt:lpstr>Презентация PowerPoint</vt:lpstr>
      <vt:lpstr>История </vt:lpstr>
      <vt:lpstr>Презентация PowerPoint</vt:lpstr>
      <vt:lpstr>Техника борьбы  </vt:lpstr>
      <vt:lpstr>Спортивные достижения  секция армрестлинг УО «ВГМУ»</vt:lpstr>
      <vt:lpstr>Состав команды  армрестлинг на 2017-18 учебный год </vt:lpstr>
      <vt:lpstr>Тренер секции армрестлинг УО «ВГМУ» Лаппо Владимир Александрович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Спортивная аэробика.</dc:title>
  <dc:creator>Алина</dc:creator>
  <cp:lastModifiedBy>RePack by Diakov</cp:lastModifiedBy>
  <cp:revision>47</cp:revision>
  <dcterms:created xsi:type="dcterms:W3CDTF">2013-03-31T15:49:30Z</dcterms:created>
  <dcterms:modified xsi:type="dcterms:W3CDTF">2018-09-12T09:24:36Z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258713</vt:lpwstr>
  </property>
  <property fmtid="{D5CDD505-2E9C-101B-9397-08002B2CF9AE}" pid="3" name="NXPowerLiteSettings">
    <vt:lpwstr>F7000400038000</vt:lpwstr>
  </property>
  <property fmtid="{D5CDD505-2E9C-101B-9397-08002B2CF9AE}" pid="4" name="NXPowerLiteVersion">
    <vt:lpwstr>D6.1.2</vt:lpwstr>
  </property>
</Properties>
</file>