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1" r:id="rId3"/>
    <p:sldId id="269" r:id="rId4"/>
    <p:sldId id="257" r:id="rId5"/>
    <p:sldId id="272" r:id="rId6"/>
    <p:sldId id="268" r:id="rId7"/>
    <p:sldId id="267" r:id="rId8"/>
    <p:sldId id="27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AED2CE9-2BF3-46E1-85D7-F23F6952160F}">
          <p14:sldIdLst>
            <p14:sldId id="256"/>
            <p14:sldId id="261"/>
            <p14:sldId id="269"/>
            <p14:sldId id="257"/>
            <p14:sldId id="272"/>
            <p14:sldId id="268"/>
            <p14:sldId id="267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14" autoAdjust="0"/>
    <p:restoredTop sz="94660"/>
  </p:normalViewPr>
  <p:slideViewPr>
    <p:cSldViewPr>
      <p:cViewPr varScale="1">
        <p:scale>
          <a:sx n="76" d="100"/>
          <a:sy n="76" d="100"/>
        </p:scale>
        <p:origin x="103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jp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audio" Target="../media/audio1.wav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hyperlink" Target="https://ru.wikipedia.org/wiki/%D0%A4%D0%98%D0%A4%D0%90" TargetMode="External"/><Relationship Id="rId5" Type="http://schemas.openxmlformats.org/officeDocument/2006/relationships/hyperlink" Target="https://ru.wikipedia.org/wiki/%D0%A4%D1%83%D1%82%D0%B1%D0%BE%D0%BB" TargetMode="Externa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s://ru.wikipedia.org/wiki/%D0%93%D0%BE%D0%BB%D0%BB%D0%B0%D0%BD%D0%B4%D0%B8%D1%8F" TargetMode="External"/><Relationship Id="rId7" Type="http://schemas.openxmlformats.org/officeDocument/2006/relationships/hyperlink" Target="https://ru.wikipedia.org/wiki/%D0%91%D1%83%D0%B4%D0%B0%D0%BF%D0%B5%D1%88%D1%82" TargetMode="External"/><Relationship Id="rId2" Type="http://schemas.openxmlformats.org/officeDocument/2006/relationships/hyperlink" Target="https://ru.wikipedia.org/wiki/%D0%A7%D0%B5%D0%BC%D0%BF%D0%B8%D0%BE%D0%BD%D0%B0%D1%82_%D0%BC%D0%B8%D1%80%D0%B0_%D0%BF%D0%BE_%D1%84%D1%83%D1%82%D0%B1%D0%BE%D0%BB%D1%83_195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0%D0%B8%D0%BC" TargetMode="External"/><Relationship Id="rId5" Type="http://schemas.openxmlformats.org/officeDocument/2006/relationships/hyperlink" Target="https://ru.wikipedia.org/wiki/%D0%98%D1%82%D0%B0%D0%BB%D0%B8%D1%8F" TargetMode="External"/><Relationship Id="rId4" Type="http://schemas.openxmlformats.org/officeDocument/2006/relationships/hyperlink" Target="https://ru.wikipedia.org/wiki/%D0%98%D1%81%D0%BF%D0%B0%D0%BD%D0%B8%D1%8F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8%D0%B3%D1%80%D0%BE%D0%BA" TargetMode="External"/><Relationship Id="rId3" Type="http://schemas.openxmlformats.org/officeDocument/2006/relationships/image" Target="../media/image4.jpg"/><Relationship Id="rId7" Type="http://schemas.openxmlformats.org/officeDocument/2006/relationships/hyperlink" Target="https://ru.wikipedia.org/wiki/%D0%A4%D1%83%D1%82%D0%B1%D0%BE%D0%BB" TargetMode="External"/><Relationship Id="rId12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hyperlink" Target="https://ru.wikipedia.org/wiki/FIFA" TargetMode="External"/><Relationship Id="rId11" Type="http://schemas.openxmlformats.org/officeDocument/2006/relationships/hyperlink" Target="https://ru.wikipedia.org/wiki/%D0%92%D0%BE%D1%80%D0%BE%D1%82%D0%B0_(%D1%81%D0%BF%D0%BE%D1%80%D1%82)" TargetMode="External"/><Relationship Id="rId5" Type="http://schemas.openxmlformats.org/officeDocument/2006/relationships/hyperlink" Target="https://ru.wikipedia.org/wiki/%D0%A7%D0%B5%D0%BC%D0%BF%D0%B8%D0%BE%D0%BD%D0%B0%D1%82_%D0%A0%D0%BE%D1%81%D1%81%D0%B8%D0%B8_%D0%BF%D0%BE_%D0%BC%D0%B8%D0%BD%D0%B8-%D1%84%D1%83%D1%82%D0%B1%D0%BE%D0%BB%D1%83_2009-2010" TargetMode="External"/><Relationship Id="rId10" Type="http://schemas.openxmlformats.org/officeDocument/2006/relationships/hyperlink" Target="https://ru.wikipedia.org/wiki/%D0%92%D0%B7%D1%8F%D1%82%D0%B8%D0%B5_%D0%B2%D0%BE%D1%80%D0%BE%D1%82_(%D1%84%D1%83%D1%82%D0%B1%D0%BE%D0%BB)" TargetMode="External"/><Relationship Id="rId4" Type="http://schemas.openxmlformats.org/officeDocument/2006/relationships/hyperlink" Target="https://ru.wikipedia.org/wiki/%D0%A7%D0%B5%D0%BC%D0%BF%D0%B8%D0%BE%D0%BD%D0%B0%D1%82_%D0%A0%D0%BE%D1%81%D1%81%D0%B8%D0%B8_%D0%BF%D0%BE_%D0%BC%D0%B8%D0%BD%D0%B8-%D1%84%D1%83%D1%82%D0%B1%D0%BE%D0%BB%D1%83" TargetMode="External"/><Relationship Id="rId9" Type="http://schemas.openxmlformats.org/officeDocument/2006/relationships/hyperlink" Target="https://ru.wikipedia.org/wiki/%D0%92%D1%80%D0%B0%D1%82%D0%B0%D1%80%D1%8C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7%D0%B5%D0%BC%D0%BF%D0%B8%D0%BE%D0%BD%D0%B0%D1%82_%D0%A1%D0%9D%D0%93_%D0%BF%D0%BE_%D0%BC%D0%B8%D0%BD%D0%B8-%D1%84%D1%83%D1%82%D0%B1%D0%BE%D0%BB%D1%83_1992" TargetMode="External"/><Relationship Id="rId3" Type="http://schemas.openxmlformats.org/officeDocument/2006/relationships/hyperlink" Target="https://ru.wikipedia.org/wiki/%D0%91%D0%B0%D1%81%D0%BA%D0%B5%D1%82%D0%B1%D0%BE%D0%BB" TargetMode="External"/><Relationship Id="rId7" Type="http://schemas.openxmlformats.org/officeDocument/2006/relationships/hyperlink" Target="https://ru.wikipedia.org/wiki/%D0%97%D0%B5%D0%BD%D0%B8%D1%82_(%D1%84%D1%83%D1%82%D0%B1%D0%BE%D0%BB%D1%8C%D0%BD%D1%8B%D0%B9_%D0%BA%D0%BB%D1%83%D0%B1,_%D0%A1%D0%B0%D0%BD%D0%BA%D1%82-%D0%9F%D0%B5%D1%82%D0%B5%D1%80%D0%B1%D1%83%D1%80%D0%B3)" TargetMode="External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hyperlink" Target="https://ru.wikipedia.org/wiki/%D0%A7%D0%B5%D0%BC%D0%BF%D0%B8%D0%BE%D0%BD%D0%B0%D1%82_%D0%A1%D0%A1%D0%A1%D0%A0_%D0%BF%D0%BE_%D1%84%D1%83%D1%82%D0%B1%D0%BE%D0%BB%D1%83_1984" TargetMode="External"/><Relationship Id="rId11" Type="http://schemas.openxmlformats.org/officeDocument/2006/relationships/image" Target="../media/image7.jpeg"/><Relationship Id="rId5" Type="http://schemas.openxmlformats.org/officeDocument/2006/relationships/hyperlink" Target="https://ru.wikipedia.org/wiki/%D0%A1%D1%82%D0%B5%D0%BF%D0%B0%D0%BD%D0%BE%D0%B2,_%D0%90%D0%BB%D0%B5%D0%BA%D1%81%D0%B5%D0%B9_%D0%9D%D0%B8%D0%BA%D0%BE%D0%BB%D0%B0%D0%B5%D0%B2%D0%B8%D1%87_(%D1%84%D1%83%D1%82%D0%B1%D0%BE%D0%BB%D0%B8%D1%81%D1%82)" TargetMode="External"/><Relationship Id="rId10" Type="http://schemas.openxmlformats.org/officeDocument/2006/relationships/hyperlink" Target="https://ru.wikipedia.org/wiki/%D0%94%D0%B8%D0%BD%D0%B0_(%D0%BC%D0%B8%D0%BD%D0%B8-%D1%84%D1%83%D1%82%D0%B1%D0%BE%D0%BB%D1%8C%D0%BD%D1%8B%D0%B9_%D0%BA%D0%BB%D1%83%D0%B1)" TargetMode="External"/><Relationship Id="rId4" Type="http://schemas.openxmlformats.org/officeDocument/2006/relationships/hyperlink" Target="https://ru.wikipedia.org/wiki/%D0%93%D0%B0%D0%BD%D0%B4%D0%B1%D0%BE%D0%BB" TargetMode="External"/><Relationship Id="rId9" Type="http://schemas.openxmlformats.org/officeDocument/2006/relationships/hyperlink" Target="https://ru.wikipedia.org/wiki/%D0%A7%D0%B5%D0%BC%D0%BF%D0%B8%D0%BE%D0%BD%D0%B0%D1%82_%D0%A0%D0%BE%D1%81%D1%81%D0%B8%D0%B8_%D0%BF%D0%BE_%D0%BC%D0%B8%D0%BD%D0%B8-%D1%84%D1%83%D1%82%D0%B1%D0%BE%D0%BB%D1%8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accent4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432560" y="682514"/>
            <a:ext cx="7027872" cy="6928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мини-футбол (муж)</a:t>
            </a:r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115616" y="5805264"/>
            <a:ext cx="7803620" cy="360040"/>
          </a:xfrm>
          <a:solidFill>
            <a:schemeClr val="accent4">
              <a:lumMod val="20000"/>
              <a:lumOff val="80000"/>
              <a:alpha val="97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Витебский государственный ордена Дружбы народов медицинский университет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816" y="0"/>
            <a:ext cx="1656184" cy="16561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487122"/>
            <a:ext cx="5381550" cy="403731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2089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9013">
        <p14:switch dir="r"/>
      </p:transition>
    </mc:Choice>
    <mc:Fallback xmlns="">
      <p:transition spd="slow" advTm="901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245117"/>
            <a:ext cx="1602512" cy="1602512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259632" y="188640"/>
            <a:ext cx="7795200" cy="158417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Ми́ни-футбо́л</a:t>
            </a:r>
            <a:r>
              <a:rPr lang="ru-RU" dirty="0"/>
              <a:t> — широко распространённое в русскоязычных странах наименование </a:t>
            </a:r>
            <a:r>
              <a:rPr lang="ru-RU" b="1" dirty="0"/>
              <a:t>футза́ла ФИФА</a:t>
            </a:r>
            <a:r>
              <a:rPr lang="ru-RU" dirty="0"/>
              <a:t> — командного вида спорта, одной из разновидностей </a:t>
            </a:r>
            <a:r>
              <a:rPr lang="ru-RU" dirty="0">
                <a:hlinkClick r:id="rId5" tooltip="Футбол"/>
              </a:rPr>
              <a:t>футбола</a:t>
            </a:r>
            <a:r>
              <a:rPr lang="ru-RU" dirty="0"/>
              <a:t>, соревнования по которому проводятся под эгидой </a:t>
            </a:r>
            <a:r>
              <a:rPr lang="ru-RU" dirty="0">
                <a:hlinkClick r:id="rId6" tooltip="ФИФА"/>
              </a:rPr>
              <a:t>ФИФА</a:t>
            </a:r>
            <a:r>
              <a:rPr lang="ru-RU" dirty="0"/>
              <a:t>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744252"/>
            <a:ext cx="4788395" cy="451545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1909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7130">
        <p14:prism/>
        <p:sndAc>
          <p:stSnd>
            <p:snd r:embed="rId3" name="laser.wav"/>
          </p:stSnd>
        </p:sndAc>
      </p:transition>
    </mc:Choice>
    <mc:Fallback xmlns="">
      <p:transition spd="slow" advClick="0" advTm="7130">
        <p:fade/>
        <p:sndAc>
          <p:stSnd>
            <p:snd r:embed="rId8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0.0206 L -0.01545 0.03473 C -0.01858 0.047 -0.02344 0.05394 -0.02848 0.05394 C -0.0342 0.05394 -0.03872 0.047 -0.04184 0.03473 L -0.05712 -0.0206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5" y="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156162" cy="634083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476672"/>
            <a:ext cx="7704856" cy="6192688"/>
          </a:xfrm>
        </p:spPr>
        <p:txBody>
          <a:bodyPr>
            <a:noAutofit/>
          </a:bodyPr>
          <a:lstStyle/>
          <a:p>
            <a:r>
              <a:rPr lang="ru-RU" sz="2000" dirty="0"/>
              <a:t>Первыми в игру, похожую на футзал, начали играть бразильцы в 1920-х годах. На </a:t>
            </a:r>
            <a:r>
              <a:rPr lang="ru-RU" sz="2000" dirty="0">
                <a:hlinkClick r:id="rId2" tooltip="Чемпионат мира по футболу 1958"/>
              </a:rPr>
              <a:t>чемпионате мира по футболу 1958 года</a:t>
            </a:r>
            <a:r>
              <a:rPr lang="ru-RU" sz="2000" dirty="0"/>
              <a:t> в Швеции один из руководителей сборной Австрии Йозеф Аргауэр наблюдал за тренировкой бразильцев в зале. Австрийцу очень понравился зальный футбол, увиденный им тогда, и вскоре он организовал пару футзальных матчей у себя на родине. Вскоре новый вид спорта проник в </a:t>
            </a:r>
            <a:r>
              <a:rPr lang="ru-RU" sz="2000" dirty="0">
                <a:hlinkClick r:id="rId3" tooltip="Голландия"/>
              </a:rPr>
              <a:t>Голландию</a:t>
            </a:r>
            <a:r>
              <a:rPr lang="ru-RU" sz="2000" dirty="0"/>
              <a:t>, </a:t>
            </a:r>
            <a:r>
              <a:rPr lang="ru-RU" sz="2000" dirty="0">
                <a:hlinkClick r:id="rId4" tooltip="Испания"/>
              </a:rPr>
              <a:t>Испанию</a:t>
            </a:r>
            <a:r>
              <a:rPr lang="ru-RU" sz="2000" dirty="0"/>
              <a:t> и </a:t>
            </a:r>
            <a:r>
              <a:rPr lang="ru-RU" sz="2000" dirty="0">
                <a:hlinkClick r:id="rId5" tooltip="Италия"/>
              </a:rPr>
              <a:t>Италию</a:t>
            </a:r>
            <a:r>
              <a:rPr lang="ru-RU" sz="2000" dirty="0"/>
              <a:t>. Голландцы первыми провели свой национальный чемпионат: это произошло в сезоне 1968-69 и победу одержал клуб «Cага’66» («Scagha’66»).</a:t>
            </a:r>
          </a:p>
          <a:p>
            <a:r>
              <a:rPr lang="ru-RU" sz="2000" dirty="0"/>
              <a:t>В середине 70-х годов начинается развитие футзала как отдельного и организованного вида спорта. 19 июля 1974 года в </a:t>
            </a:r>
            <a:r>
              <a:rPr lang="ru-RU" sz="2000" dirty="0">
                <a:hlinkClick r:id="rId6" tooltip="Рим"/>
              </a:rPr>
              <a:t>Риме</a:t>
            </a:r>
            <a:r>
              <a:rPr lang="ru-RU" sz="2000" dirty="0"/>
              <a:t> прошёл первый матч между национальными сборными: итальянцы победили ливийцев со счётом 9:2. Первый прототип-турнир чемпионата мира прошёл в </a:t>
            </a:r>
            <a:r>
              <a:rPr lang="ru-RU" sz="2000" dirty="0">
                <a:hlinkClick r:id="rId7" tooltip="Будапешт"/>
              </a:rPr>
              <a:t>Будапеште</a:t>
            </a:r>
            <a:r>
              <a:rPr lang="ru-RU" sz="2000" dirty="0"/>
              <a:t> в 1986 году. Среди 8 команд сильнейшей оказалась сборная Венгрии, обыгравшая в финале сборную Нидерландов. В 1989 году в Голландии прошло первое официальное первенство мира. Чемпионами стали бразильцы.</a:t>
            </a:r>
          </a:p>
          <a:p>
            <a:pPr marL="82296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9" y="5345832"/>
            <a:ext cx="1512168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82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9048">
        <p14:doors dir="vert"/>
      </p:transition>
    </mc:Choice>
    <mc:Fallback xmlns="">
      <p:transition spd="slow" advTm="904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04" y="-135959"/>
            <a:ext cx="1484784" cy="1484784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0"/>
            <a:ext cx="6120680" cy="47667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/>
              <a:t>Правила и особенности игры</a:t>
            </a:r>
          </a:p>
          <a:p>
            <a:pPr algn="ctr"/>
            <a:endParaRPr lang="ru-RU" sz="28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86549" y="1595108"/>
            <a:ext cx="79208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Игра ведётся на площадке длиной от 25 до 42 м и шириной от 15 до 25 м. Размеры площадки для проведения международных матчей: длина 38-42 м, ширина 18-25 м. Продолжительность матча — 2 тайма по 20 минут «чистого» времени (в </a:t>
            </a:r>
            <a:r>
              <a:rPr lang="ru-RU" sz="2000" dirty="0">
                <a:hlinkClick r:id="rId4" tooltip="Чемпионат России по мини-футболу"/>
              </a:rPr>
              <a:t>российском чемпионате</a:t>
            </a:r>
            <a:r>
              <a:rPr lang="ru-RU" sz="2000" dirty="0"/>
              <a:t> с сезона </a:t>
            </a:r>
            <a:r>
              <a:rPr lang="ru-RU" sz="2000" dirty="0">
                <a:hlinkClick r:id="rId5" tooltip="Чемпионат России по мини-футболу 2009-2010"/>
              </a:rPr>
              <a:t>2009/2010</a:t>
            </a:r>
            <a:r>
              <a:rPr lang="ru-RU" sz="2000" dirty="0"/>
              <a:t> проводится эксперимент, согласованный с </a:t>
            </a:r>
            <a:r>
              <a:rPr lang="ru-RU" sz="2000" dirty="0">
                <a:hlinkClick r:id="rId6" tooltip="FIFA"/>
              </a:rPr>
              <a:t>FIFA</a:t>
            </a:r>
            <a:r>
              <a:rPr lang="ru-RU" sz="2000" dirty="0"/>
              <a:t>, согласно которому продолжительность матча составляет 2 тайма по 25 минут). Используется мяч меньших размеров, чем при игре в </a:t>
            </a:r>
            <a:r>
              <a:rPr lang="ru-RU" sz="2000" dirty="0">
                <a:hlinkClick r:id="rId7" tooltip="Футбол"/>
              </a:rPr>
              <a:t>футбол</a:t>
            </a:r>
            <a:r>
              <a:rPr lang="ru-RU" sz="2000" dirty="0"/>
              <a:t> на траве. Кроме того, у мяча несколько иные физические характеристики: в частности, отскок мяча значительно меньше, чем у мяча, используемого в «большом» футболе. Играют 2 команды по 4 полевых </a:t>
            </a:r>
            <a:r>
              <a:rPr lang="ru-RU" sz="2000" dirty="0">
                <a:hlinkClick r:id="rId8" tooltip="Игрок"/>
              </a:rPr>
              <a:t>игрока</a:t>
            </a:r>
            <a:r>
              <a:rPr lang="ru-RU" sz="2000" dirty="0"/>
              <a:t> и </a:t>
            </a:r>
            <a:r>
              <a:rPr lang="ru-RU" sz="2000" dirty="0">
                <a:hlinkClick r:id="rId9" tooltip="Вратарь"/>
              </a:rPr>
              <a:t>вратарь</a:t>
            </a:r>
            <a:r>
              <a:rPr lang="ru-RU" sz="2000" dirty="0"/>
              <a:t>. Замены проводятся по ходу матча, и, в отличие от футбола, их число не ограничено. Полевым игрокам разрешено играть любой частью тела, кроме рук. Задача забить </a:t>
            </a:r>
            <a:r>
              <a:rPr lang="ru-RU" sz="2000" dirty="0">
                <a:hlinkClick r:id="rId10" tooltip="Взятие ворот (футбол)"/>
              </a:rPr>
              <a:t>гол</a:t>
            </a:r>
            <a:r>
              <a:rPr lang="ru-RU" sz="2000" dirty="0"/>
              <a:t> в </a:t>
            </a:r>
            <a:r>
              <a:rPr lang="ru-RU" sz="2000" dirty="0">
                <a:hlinkClick r:id="rId11" tooltip="Ворота (спорт)"/>
              </a:rPr>
              <a:t>ворота</a:t>
            </a:r>
            <a:r>
              <a:rPr lang="ru-RU" sz="2000" dirty="0"/>
              <a:t> соперника. Размер ворот составляет 3 на 2 м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1917" y="5852350"/>
            <a:ext cx="1105512" cy="7804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25103965"/>
      </p:ext>
    </p:extLst>
  </p:cSld>
  <p:clrMapOvr>
    <a:masterClrMapping/>
  </p:clrMapOvr>
  <p:transition spd="slow" advTm="11461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7458032" cy="144016"/>
          </a:xfrm>
        </p:spPr>
        <p:txBody>
          <a:bodyPr>
            <a:normAutofit fontScale="90000"/>
          </a:bodyPr>
          <a:lstStyle/>
          <a:p>
            <a:r>
              <a:rPr lang="ru-RU" sz="4400" b="1" dirty="0"/>
              <a:t>Правила и особенности игры</a:t>
            </a:r>
            <a:br>
              <a:rPr lang="ru-RU" sz="4400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764704"/>
            <a:ext cx="7746064" cy="4896544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Самое большое отличие от футбола в тактике игры. Меньшие размеры площадки, ограниченное количество игроков, а также гораздо меньшая «контактность» игры (по сравнению с футболом, запрещены, например, подкаты) предопределяют тактику игры, больше похожую на тактику игры других зальных видов спорта (таких, как </a:t>
            </a:r>
            <a:r>
              <a:rPr lang="ru-RU" dirty="0">
                <a:hlinkClick r:id="rId3" tooltip="Баскетбол"/>
              </a:rPr>
              <a:t>баскетбол</a:t>
            </a:r>
            <a:r>
              <a:rPr lang="ru-RU" dirty="0"/>
              <a:t>, </a:t>
            </a:r>
            <a:r>
              <a:rPr lang="ru-RU" dirty="0">
                <a:hlinkClick r:id="rId4" tooltip="Гандбол"/>
              </a:rPr>
              <a:t>гандбол</a:t>
            </a:r>
            <a:r>
              <a:rPr lang="ru-RU" dirty="0"/>
              <a:t>). В большинстве случаев команды играют «один в один», то есть каждый полевой игрок контролирует действия игрока противоположной команды. Также ограниченное количество игроков подразумевает, что любой игрок участвует как в атаке, так и в обороне. Последний фактор является причиной, по которой состоявшиеся игроки в футбол, как правило, не могут адаптироваться в футзале. То есть, нападающие не возвращаются в защиту и противник атакует при численном превосходстве, а защитники не всегда своевременно подключаются в атаку. Хотя существуют и обратные примеры: в частности, </a:t>
            </a:r>
            <a:r>
              <a:rPr lang="ru-RU" dirty="0">
                <a:hlinkClick r:id="rId5" tooltip="Степанов, Алексей Николаевич (футболист)"/>
              </a:rPr>
              <a:t>Алексей Степанов</a:t>
            </a:r>
            <a:r>
              <a:rPr lang="ru-RU" dirty="0"/>
              <a:t> становился как </a:t>
            </a:r>
            <a:r>
              <a:rPr lang="ru-RU" dirty="0">
                <a:hlinkClick r:id="rId6" tooltip="Чемпионат СССР по футболу 1984"/>
              </a:rPr>
              <a:t>чемпионом СССР по футболу</a:t>
            </a:r>
            <a:r>
              <a:rPr lang="ru-RU" dirty="0"/>
              <a:t> в составе </a:t>
            </a:r>
            <a:r>
              <a:rPr lang="ru-RU" dirty="0">
                <a:hlinkClick r:id="rId7" tooltip="Зенит (футбольный клуб, Санкт-Петербург)"/>
              </a:rPr>
              <a:t>ленинградского «Зенита»</a:t>
            </a:r>
            <a:r>
              <a:rPr lang="ru-RU" dirty="0"/>
              <a:t>, так и </a:t>
            </a:r>
            <a:r>
              <a:rPr lang="ru-RU" dirty="0">
                <a:hlinkClick r:id="rId8" tooltip="Чемпионат СНГ по мини-футболу 1992"/>
              </a:rPr>
              <a:t>чемпионом СНГ</a:t>
            </a:r>
            <a:r>
              <a:rPr lang="ru-RU" dirty="0"/>
              <a:t> и </a:t>
            </a:r>
            <a:r>
              <a:rPr lang="ru-RU" dirty="0">
                <a:hlinkClick r:id="rId9" tooltip="Чемпионат России по мини-футболу"/>
              </a:rPr>
              <a:t>России</a:t>
            </a:r>
            <a:r>
              <a:rPr lang="ru-RU" dirty="0"/>
              <a:t> по футзалу в составе </a:t>
            </a:r>
            <a:r>
              <a:rPr lang="ru-RU" dirty="0">
                <a:hlinkClick r:id="rId10" tooltip="Дина (мини-футбольный клуб)"/>
              </a:rPr>
              <a:t>«Дины»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7" y="5301207"/>
            <a:ext cx="1537387" cy="154537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328" y="5482316"/>
            <a:ext cx="4572000" cy="13930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51842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11541">
        <p14:warp dir="in"/>
      </p:transition>
    </mc:Choice>
    <mc:Fallback xmlns="">
      <p:transition spd="slow" advTm="1154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6082" y="0"/>
            <a:ext cx="1542422" cy="1542422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844824"/>
            <a:ext cx="7848872" cy="4608511"/>
          </a:xfrm>
        </p:spPr>
        <p:txBody>
          <a:bodyPr>
            <a:noAutofit/>
          </a:bodyPr>
          <a:lstStyle/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спартакиаде вузов г. Витебска команда университета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мини-футболу – 3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место. В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итоге в 2016 году ВГМУ занял 3-е место в Спартакиаде вузов г. Витебска.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Спартакиада молодежных общежитий Октябрьского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района: мини-футбол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- 1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место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Республиканская Универсиада -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2016: мини-футбол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6 место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2015, 2016 году команды университета успешно выступают в Республиканских соревнованиях среди медицинских вузов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мини-футбол (муж.) – 1 место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32848" cy="122413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 достижения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секция </a:t>
            </a:r>
            <a:r>
              <a:rPr lang="ru-RU" sz="2800" dirty="0" smtClean="0"/>
              <a:t>мини-футбол (муж)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УО «ВГМУ»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685" y="5364604"/>
            <a:ext cx="2911413" cy="10974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7061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8581">
        <p14:prism isInverted="1"/>
      </p:transition>
    </mc:Choice>
    <mc:Fallback xmlns="">
      <p:transition spd="slow" advTm="858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0294"/>
            <a:ext cx="7018260" cy="1656184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 секция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/>
              <a:t>мини-футбол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УО «ВГМУ»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773" y="0"/>
            <a:ext cx="1328092" cy="1328092"/>
          </a:xfrm>
          <a:prstGeom prst="rect">
            <a:avLst/>
          </a:prstGeom>
        </p:spPr>
      </p:pic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049" y="1876772"/>
            <a:ext cx="7429867" cy="4220578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6864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6927">
        <p14:vortex dir="r"/>
      </p:transition>
    </mc:Choice>
    <mc:Fallback xmlns="">
      <p:transition spd="slow" advTm="6927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5904656" cy="11966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Тренер секции </a:t>
            </a:r>
            <a:r>
              <a:rPr lang="ru-RU" sz="2000" dirty="0"/>
              <a:t>мини-футбол (муж)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УО «ВГМУ»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/>
              <a:t>Потоцкий </a:t>
            </a:r>
            <a:r>
              <a:rPr lang="ru-RU" sz="2000" b="1" dirty="0"/>
              <a:t>Пётр </a:t>
            </a:r>
            <a:r>
              <a:rPr lang="ru-RU" sz="2000" b="1" dirty="0" smtClean="0"/>
              <a:t>Станиславович</a:t>
            </a:r>
            <a:r>
              <a:rPr lang="ru-RU" sz="2000" b="1" dirty="0">
                <a:effectLst/>
              </a:rPr>
              <a:t/>
            </a:r>
            <a:br>
              <a:rPr lang="ru-RU" sz="2000" b="1" dirty="0">
                <a:effectLst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1916831"/>
            <a:ext cx="4067943" cy="28623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преподаватель кафедры «Физическая культура»</a:t>
            </a:r>
          </a:p>
          <a:p>
            <a:pPr algn="ctr"/>
            <a:r>
              <a:rPr lang="ru-RU" sz="2000" dirty="0"/>
              <a:t>Председатель методической комиссии на кафедре, куратор академической группы, член профкома сотрудников</a:t>
            </a:r>
            <a:r>
              <a:rPr lang="ru-RU" sz="2000"/>
              <a:t/>
            </a:r>
            <a:br>
              <a:rPr lang="ru-RU" sz="200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122" y="0"/>
            <a:ext cx="1728878" cy="141763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58186"/>
            <a:ext cx="3528392" cy="460225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</p:pic>
    </p:spTree>
    <p:custDataLst>
      <p:tags r:id="rId1"/>
    </p:custDataLst>
    <p:extLst>
      <p:ext uri="{BB962C8B-B14F-4D97-AF65-F5344CB8AC3E}">
        <p14:creationId xmlns:p14="http://schemas.microsoft.com/office/powerpoint/2010/main" val="237814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Tm="13104">
        <p14:flip dir="r"/>
      </p:transition>
    </mc:Choice>
    <mc:Fallback xmlns="">
      <p:transition spd="slow" advTm="1310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1.3|1.3|1.3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2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3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2.6|2.1|2.4|2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947</TotalTime>
  <Words>416</Words>
  <Application>Microsoft Office PowerPoint</Application>
  <PresentationFormat>Экран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мини-футбол (муж)</vt:lpstr>
      <vt:lpstr>Презентация PowerPoint</vt:lpstr>
      <vt:lpstr>История </vt:lpstr>
      <vt:lpstr>Презентация PowerPoint</vt:lpstr>
      <vt:lpstr>Правила и особенности игры </vt:lpstr>
      <vt:lpstr>Спортивные достижения  секция мини-футбол (муж) УО «ВГМУ»</vt:lpstr>
      <vt:lpstr>Состав команды секция  мини-футбол УО «ВГМУ»</vt:lpstr>
      <vt:lpstr>Тренер секции мини-футбол (муж) УО «ВГМУ»  Потоцкий Пётр Станиславович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Спортивная аэробика.</dc:title>
  <dc:creator>Алина</dc:creator>
  <cp:lastModifiedBy>RePack by Diakov</cp:lastModifiedBy>
  <cp:revision>43</cp:revision>
  <dcterms:created xsi:type="dcterms:W3CDTF">2013-03-31T15:49:30Z</dcterms:created>
  <dcterms:modified xsi:type="dcterms:W3CDTF">2018-09-12T09:26:58Z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501818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D6.1.2</vt:lpwstr>
  </property>
</Properties>
</file>