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69" r:id="rId4"/>
    <p:sldId id="257" r:id="rId5"/>
    <p:sldId id="272" r:id="rId6"/>
    <p:sldId id="273" r:id="rId7"/>
    <p:sldId id="268" r:id="rId8"/>
    <p:sldId id="267" r:id="rId9"/>
    <p:sldId id="27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14" autoAdjust="0"/>
    <p:restoredTop sz="94660"/>
  </p:normalViewPr>
  <p:slideViewPr>
    <p:cSldViewPr>
      <p:cViewPr varScale="1">
        <p:scale>
          <a:sx n="76" d="100"/>
          <a:sy n="76" d="100"/>
        </p:scale>
        <p:origin x="10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12488-221D-4115-B074-C591C7F9C635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FA186-10A7-4836-85CE-D33AB1FA5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779216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E8E27-DB58-4686-92F6-1F1D8BF55367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220F5-7E99-4C87-8A98-2AA5D06623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58069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7118-328B-423F-8598-3EB58855DEED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B676-92F9-4466-9EF9-1C3EC73A6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4042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9C2B3-F9DB-4C8E-8852-AF3CAFA998A1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8CA40-8F66-4750-BF2F-99478ED5A6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03086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8540F-B931-4121-96C6-A1B0D82FDC9C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D7D78-C6B1-4688-BBFC-1FFE880F16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60128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C3B0A-FC46-42B8-AB82-F38E2C3C4A32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2C9AC-AE80-437A-90DB-0A43A52EE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33574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9A5C2-5B7A-4019-8130-867C571B33A9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66E98-3228-48DC-A3E0-9B9FB5211C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497663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7E0A0-05E4-48F7-9954-667975C0A810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C68BB-C49C-485F-9C6E-8F8788238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51266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299AB-CDFA-4D7C-85D4-79A3B409A9FA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D75A6-D3EF-4A79-A166-29C9D3531F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80903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B9E94-4350-409B-B500-A9C75786DCC3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26359-AB39-43AF-8698-64EC5BC87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58393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438A9-7E01-4A55-9288-4A439CFAA4B8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18CBA-39BC-45E1-9DA6-36640C93A0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97103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9818D17-5B6C-4721-8898-F5A5DF4AD774}" type="datetimeFigureOut">
              <a:rPr lang="ru-RU"/>
              <a:pPr>
                <a:defRPr/>
              </a:pPr>
              <a:t>12.09.2018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4A09E1E-3E9E-408C-B099-1986786629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8" r:id="rId2"/>
    <p:sldLayoutId id="2147483804" r:id="rId3"/>
    <p:sldLayoutId id="2147483799" r:id="rId4"/>
    <p:sldLayoutId id="2147483805" r:id="rId5"/>
    <p:sldLayoutId id="2147483800" r:id="rId6"/>
    <p:sldLayoutId id="2147483806" r:id="rId7"/>
    <p:sldLayoutId id="2147483807" r:id="rId8"/>
    <p:sldLayoutId id="2147483808" r:id="rId9"/>
    <p:sldLayoutId id="2147483801" r:id="rId10"/>
    <p:sldLayoutId id="2147483802" r:id="rId11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A%D0%BE%D0%BD%D1%82%D1%80%D0%BE%D0%BB%D1%8C%D0%BD%D1%8B%D0%B9_%D0%BF%D1%83%D0%BD%D0%BA%D1%82" TargetMode="External"/><Relationship Id="rId3" Type="http://schemas.openxmlformats.org/officeDocument/2006/relationships/audio" Target="../media/audio1.wav"/><Relationship Id="rId7" Type="http://schemas.openxmlformats.org/officeDocument/2006/relationships/hyperlink" Target="https://ru.wikipedia.org/wiki/%D0%9A%D0%BE%D0%BC%D0%BF%D0%B0%D1%81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hyperlink" Target="https://ru.wikipedia.org/wiki/%D0%A1%D0%BF%D0%BE%D1%80%D1%82%D0%B8%D0%B2%D0%BD%D0%B0%D1%8F_%D0%BA%D0%B0%D1%80%D1%82%D0%B0" TargetMode="External"/><Relationship Id="rId5" Type="http://schemas.openxmlformats.org/officeDocument/2006/relationships/hyperlink" Target="https://ru.wikipedia.org/wiki/%D0%92%D0%B8%D0%B4_%D1%81%D0%BF%D0%BE%D1%80%D1%82%D0%B0" TargetMode="External"/><Relationship Id="rId4" Type="http://schemas.openxmlformats.org/officeDocument/2006/relationships/image" Target="../media/image4.jpeg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5%D0%B2%D1%80%D0%BE%D0%BF%D0%B0" TargetMode="External"/><Relationship Id="rId13" Type="http://schemas.openxmlformats.org/officeDocument/2006/relationships/hyperlink" Target="https://ru.wikipedia.org/wiki/%D0%A8%D0%B2%D0%B5%D1%86%D0%B8%D1%8F" TargetMode="External"/><Relationship Id="rId18" Type="http://schemas.openxmlformats.org/officeDocument/2006/relationships/hyperlink" Target="https://ru.wikipedia.org/wiki/1918_%D0%B3%D0%BE%D0%B4" TargetMode="External"/><Relationship Id="rId3" Type="http://schemas.openxmlformats.org/officeDocument/2006/relationships/hyperlink" Target="https://ru.wikipedia.org/wiki/%D0%A3%D0%BC%D0%B5%D0%BD%D0%B8%D0%B5" TargetMode="External"/><Relationship Id="rId21" Type="http://schemas.openxmlformats.org/officeDocument/2006/relationships/hyperlink" Target="https://ru.wikipedia.org/wiki/%D0%A1%D0%B5%D0%BB%D1%8C%D1%81%D0%BA%D0%B0%D1%8F_%D0%BC%D0%B5%D1%81%D1%82%D0%BD%D0%BE%D1%81%D1%82%D1%8C" TargetMode="External"/><Relationship Id="rId7" Type="http://schemas.openxmlformats.org/officeDocument/2006/relationships/hyperlink" Target="https://ru.wikipedia.org/wiki/%D0%98%D1%81%D1%82%D0%BE%D1%80%D0%B8%D1%87%D0%B5%D1%81%D0%BA%D0%B8%D0%B9_%D1%84%D0%B0%D0%BA%D1%82" TargetMode="External"/><Relationship Id="rId12" Type="http://schemas.openxmlformats.org/officeDocument/2006/relationships/hyperlink" Target="https://ru.wikipedia.org/wiki/%D0%93%D0%B0%D1%80%D0%BD%D0%B8%D0%B7%D0%BE%D0%BD" TargetMode="External"/><Relationship Id="rId17" Type="http://schemas.openxmlformats.org/officeDocument/2006/relationships/hyperlink" Target="https://ru.wikipedia.org/wiki/%D0%9E%D1%81%D0%BB%D0%BE" TargetMode="External"/><Relationship Id="rId25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ru.wikipedia.org/wiki/1897_%D0%B3%D0%BE%D0%B4" TargetMode="External"/><Relationship Id="rId20" Type="http://schemas.openxmlformats.org/officeDocument/2006/relationships/hyperlink" Target="https://ru.wikipedia.org/wiki/%D0%9F%D1%80%D0%B5%D0%B7%D0%B8%D0%B4%D0%B5%D0%BD%D1%82" TargetMode="External"/><Relationship Id="rId1" Type="http://schemas.openxmlformats.org/officeDocument/2006/relationships/tags" Target="../tags/tag3.xml"/><Relationship Id="rId6" Type="http://schemas.openxmlformats.org/officeDocument/2006/relationships/hyperlink" Target="https://ru.wikipedia.org/wiki/%D0%94%D1%80%D0%B5%D0%B2%D0%BD%D0%B8%D0%B9_%D0%BC%D0%B8%D1%80" TargetMode="External"/><Relationship Id="rId11" Type="http://schemas.openxmlformats.org/officeDocument/2006/relationships/hyperlink" Target="https://ru.wikipedia.org/wiki/%D0%A1%D0%BE%D1%80%D0%B5%D0%B2%D0%BD%D0%BE%D0%B2%D0%B0%D0%BD%D0%B8%D0%B5" TargetMode="External"/><Relationship Id="rId24" Type="http://schemas.openxmlformats.org/officeDocument/2006/relationships/hyperlink" Target="https://ru.wikipedia.org/wiki/%D0%9A%D0%BE%D0%BC%D0%BF%D0%B0%D1%81" TargetMode="External"/><Relationship Id="rId5" Type="http://schemas.openxmlformats.org/officeDocument/2006/relationships/hyperlink" Target="https://ru.wikipedia.org/wiki/%D0%9C%D0%B5%D1%81%D1%82%D0%BD%D0%BE%D1%81%D1%82%D1%8C" TargetMode="External"/><Relationship Id="rId15" Type="http://schemas.openxmlformats.org/officeDocument/2006/relationships/hyperlink" Target="https://ru.wikipedia.org/wiki/%D0%92%D0%B5%D0%BB%D0%B8%D0%BA%D0%BE%D0%B1%D1%80%D0%B8%D1%82%D0%B0%D0%BD%D0%B8%D1%8F" TargetMode="External"/><Relationship Id="rId23" Type="http://schemas.openxmlformats.org/officeDocument/2006/relationships/hyperlink" Target="https://ru.wikipedia.org/wiki/%D0%A1%D0%BF%D0%BE%D1%80%D1%82%D0%B8%D0%B2%D0%BD%D0%B0%D1%8F_%D0%BA%D0%B0%D1%80%D1%82%D0%B0" TargetMode="External"/><Relationship Id="rId10" Type="http://schemas.openxmlformats.org/officeDocument/2006/relationships/hyperlink" Target="https://ru.wikipedia.org/wiki/XIX_%D0%B2%D0%B5%D0%BA" TargetMode="External"/><Relationship Id="rId19" Type="http://schemas.openxmlformats.org/officeDocument/2006/relationships/hyperlink" Target="https://ru.wikipedia.org/wiki/%D0%9C%D0%B0%D0%B9%D0%BE%D1%80" TargetMode="External"/><Relationship Id="rId4" Type="http://schemas.openxmlformats.org/officeDocument/2006/relationships/hyperlink" Target="https://ru.wikipedia.org/wiki/%D0%9D%D0%B0%D0%B2%D1%8B%D0%BA" TargetMode="External"/><Relationship Id="rId9" Type="http://schemas.openxmlformats.org/officeDocument/2006/relationships/hyperlink" Target="https://ru.wikipedia.org/wiki/%D0%92%D0%B8%D0%B4_%D1%81%D0%BF%D0%BE%D1%80%D1%82%D0%B0" TargetMode="External"/><Relationship Id="rId14" Type="http://schemas.openxmlformats.org/officeDocument/2006/relationships/hyperlink" Target="https://ru.wikipedia.org/wiki/%D0%9D%D0%BE%D1%80%D0%B2%D0%B5%D0%B3%D0%B8%D1%8F" TargetMode="External"/><Relationship Id="rId22" Type="http://schemas.openxmlformats.org/officeDocument/2006/relationships/hyperlink" Target="https://ru.wikipedia.org/wiki/%D0%9C%D0%B0%D1%80%D1%88%D1%80%D1%83%D1%82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1%D0%BF%D0%BE%D1%80%D1%82%D0%B8%D0%B2%D0%BD%D1%8B%D0%B9_%D0%BB%D0%B0%D0%B1%D0%B8%D1%80%D0%B8%D0%BD%D1%82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s://ru.wikipedia.org/wiki/%D0%9A%D0%BE%D0%BD%D1%82%D1%80%D0%BE%D0%BB%D1%8C%D0%BD%D1%8B%D0%B9_%D0%BF%D1%83%D0%BD%D0%BA%D1%82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hyperlink" Target="https://ru.wikipedia.org/wiki/%D0%A1%D0%BF%D0%BE%D1%80%D1%82%D0%B8%D0%B2%D0%BD%D0%B0%D1%8F_%D0%BA%D0%B0%D1%80%D1%82%D0%B0" TargetMode="External"/><Relationship Id="rId5" Type="http://schemas.openxmlformats.org/officeDocument/2006/relationships/hyperlink" Target="https://ru.wikipedia.org/wiki/%D0%A1%D1%82%D0%B0%D1%80%D1%82_(%D1%81%D0%BF%D0%BE%D1%80%D1%82)" TargetMode="External"/><Relationship Id="rId4" Type="http://schemas.openxmlformats.org/officeDocument/2006/relationships/hyperlink" Target="https://ru.wikipedia.org/wiki/%D0%94%D0%B8%D1%81%D1%82%D0%B0%D0%BD%D1%86%D0%B8%D1%8F" TargetMode="Externa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ru.wikipedia.org/wiki/%D0%A1%D1%82%D0%B0%D1%80%D1%82_(%D1%81%D0%BF%D0%BE%D1%80%D1%82)" TargetMode="External"/><Relationship Id="rId7" Type="http://schemas.openxmlformats.org/officeDocument/2006/relationships/hyperlink" Target="https://ru.wikipedia.org/wiki/%D0%9A%D0%BE%D0%BD%D1%82%D1%80%D0%BE%D0%BB%D1%8C%D0%BD%D1%8B%D0%B9_%D0%BF%D1%83%D0%BD%D0%BA%D1%82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hyperlink" Target="https://ru.wikipedia.org/wiki/%D0%A1%D0%BE%D1%80%D0%B5%D0%B2%D0%BD%D0%BE%D0%B2%D0%B0%D0%BD%D0%B8%D0%B5" TargetMode="External"/><Relationship Id="rId5" Type="http://schemas.openxmlformats.org/officeDocument/2006/relationships/hyperlink" Target="https://ru.wikipedia.org/wiki/%D0%A4%D0%B8%D0%BD%D0%B8%D1%88" TargetMode="External"/><Relationship Id="rId4" Type="http://schemas.openxmlformats.org/officeDocument/2006/relationships/hyperlink" Target="https://ru.wikipedia.org/wiki/%D0%A1%D0%BF%D0%BE%D1%80%D1%82%D0%B8%D0%B2%D0%BD%D0%B0%D1%8F_%D0%BA%D0%B0%D1%80%D1%82%D0%B0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hyperlink" Target="https://ru.wikipedia.org/wiki/%D0%A1%D1%82%D0%B0%D1%80%D1%82_(%D1%81%D0%BF%D0%BE%D1%80%D1%82)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ru.wikipedia.org/wiki/%D0%A1%D0%BF%D0%BE%D1%80%D1%82%D0%B8%D0%B2%D0%BD%D0%B0%D1%8F_%D0%BA%D0%B0%D1%80%D1%8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1%D0%A1%D0%A1%D0%A0" TargetMode="External"/><Relationship Id="rId5" Type="http://schemas.openxmlformats.org/officeDocument/2006/relationships/hyperlink" Target="https://ru.wikipedia.org/wiki/%D0%A4%D0%B8%D0%BD%D0%B8%D1%88" TargetMode="External"/><Relationship Id="rId4" Type="http://schemas.openxmlformats.org/officeDocument/2006/relationships/hyperlink" Target="https://ru.wikipedia.org/wiki/%D0%9A%D0%BE%D0%BD%D1%82%D1%80%D0%BE%D0%BB%D1%8C%D0%BD%D1%8B%D0%B9_%D0%BF%D1%83%D0%BD%D0%BA%D1%82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355725" y="3497263"/>
            <a:ext cx="6588125" cy="69056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satMod val="130000"/>
                  </a:schemeClr>
                </a:solidFill>
                <a:effectLst/>
              </a:rPr>
              <a:t>Спортивное ориентирование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116013" y="5805488"/>
            <a:ext cx="7802562" cy="360362"/>
          </a:xfrm>
          <a:solidFill>
            <a:schemeClr val="accent4">
              <a:lumMod val="20000"/>
              <a:lumOff val="80000"/>
              <a:alpha val="97000"/>
            </a:schemeClr>
          </a:solidFill>
        </p:spPr>
        <p:txBody>
          <a:bodyPr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b="1" dirty="0"/>
              <a:t>Витебский государственный ордена Дружбы народов медицинский университет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3" y="14288"/>
            <a:ext cx="1655762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00038"/>
            <a:ext cx="5449887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223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45100"/>
            <a:ext cx="1603375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331913" y="115888"/>
            <a:ext cx="7488237" cy="5329237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Спортивное ориентирование</a:t>
            </a:r>
            <a:r>
              <a:rPr lang="ru-RU" dirty="0"/>
              <a:t> — </a:t>
            </a:r>
            <a:r>
              <a:rPr lang="ru-RU" dirty="0">
                <a:hlinkClick r:id="rId5" tooltip="Вид спорта"/>
              </a:rPr>
              <a:t>вид спорта</a:t>
            </a:r>
            <a:r>
              <a:rPr lang="ru-RU" dirty="0"/>
              <a:t>, в котором участники при помощи </a:t>
            </a:r>
            <a:r>
              <a:rPr lang="ru-RU" dirty="0">
                <a:hlinkClick r:id="rId6" tooltip="Спортивная карта"/>
              </a:rPr>
              <a:t>спортивной карты</a:t>
            </a:r>
            <a:r>
              <a:rPr lang="ru-RU" dirty="0"/>
              <a:t> и </a:t>
            </a:r>
            <a:r>
              <a:rPr lang="ru-RU" dirty="0">
                <a:hlinkClick r:id="rId7" tooltip="Компас"/>
              </a:rPr>
              <a:t>компаса</a:t>
            </a:r>
            <a:r>
              <a:rPr lang="ru-RU" dirty="0"/>
              <a:t> должны пройти неизвестную им трассу (дистанцию) через </a:t>
            </a:r>
            <a:r>
              <a:rPr lang="ru-RU" dirty="0">
                <a:hlinkClick r:id="rId8" tooltip="Контрольный пункт"/>
              </a:rPr>
              <a:t>контрольные пункты</a:t>
            </a:r>
            <a:r>
              <a:rPr lang="ru-RU" dirty="0"/>
              <a:t> (КП), расположенные на местности. Результаты определяются по времени прохождения дистанции (в определённых случаях с учётом штрафного времени) или по количеству набранных очков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5222875"/>
            <a:ext cx="2195512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Click="0" advTm="3574">
    <p:fade/>
    <p:sndAc>
      <p:stSnd>
        <p:snd r:embed="rId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913" y="115888"/>
            <a:ext cx="7156450" cy="635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satMod val="130000"/>
                  </a:schemeClr>
                </a:solidFill>
              </a:rPr>
              <a:t>история</a:t>
            </a:r>
            <a:endParaRPr lang="ru-RU" sz="32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50" y="908050"/>
            <a:ext cx="8172450" cy="5964238"/>
          </a:xfrm>
        </p:spPr>
        <p:txBody>
          <a:bodyPr>
            <a:no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>
                <a:hlinkClick r:id="rId3" tooltip="Умение"/>
              </a:rPr>
              <a:t>Умение</a:t>
            </a:r>
            <a:r>
              <a:rPr lang="ru-RU" sz="2000" dirty="0"/>
              <a:t> и </a:t>
            </a:r>
            <a:r>
              <a:rPr lang="ru-RU" sz="2000" dirty="0">
                <a:hlinkClick r:id="rId4" tooltip="Навык"/>
              </a:rPr>
              <a:t>навыки</a:t>
            </a:r>
            <a:r>
              <a:rPr lang="ru-RU" sz="2000" dirty="0"/>
              <a:t> ориентирования на </a:t>
            </a:r>
            <a:r>
              <a:rPr lang="ru-RU" sz="2000" dirty="0">
                <a:hlinkClick r:id="rId5" tooltip="Местность"/>
              </a:rPr>
              <a:t>местности</a:t>
            </a:r>
            <a:r>
              <a:rPr lang="ru-RU" sz="2000" dirty="0"/>
              <a:t> использовались со времен </a:t>
            </a:r>
            <a:r>
              <a:rPr lang="ru-RU" sz="2000" dirty="0">
                <a:hlinkClick r:id="rId6" tooltip="Древний мир"/>
              </a:rPr>
              <a:t>Древнего Мира</a:t>
            </a:r>
            <a:r>
              <a:rPr lang="ru-RU" sz="2000" dirty="0"/>
              <a:t>, однако правомерно начать обзор </a:t>
            </a:r>
            <a:r>
              <a:rPr lang="ru-RU" sz="2000" dirty="0">
                <a:hlinkClick r:id="rId7" tooltip="Исторический факт"/>
              </a:rPr>
              <a:t>исторических фактов</a:t>
            </a:r>
            <a:r>
              <a:rPr lang="ru-RU" sz="2000" dirty="0"/>
              <a:t> с военных состязаний в северных странах </a:t>
            </a:r>
            <a:r>
              <a:rPr lang="ru-RU" sz="2000" dirty="0">
                <a:hlinkClick r:id="rId8" tooltip="Европа"/>
              </a:rPr>
              <a:t>Европы</a:t>
            </a:r>
            <a:r>
              <a:rPr lang="ru-RU" sz="2000" dirty="0"/>
              <a:t>. Происхождение ориентирования как </a:t>
            </a:r>
            <a:r>
              <a:rPr lang="ru-RU" sz="2000" dirty="0">
                <a:hlinkClick r:id="rId9" tooltip="Вид спорта"/>
              </a:rPr>
              <a:t>вида спорта</a:t>
            </a:r>
            <a:r>
              <a:rPr lang="ru-RU" sz="2000" dirty="0"/>
              <a:t> принято относить к концу </a:t>
            </a:r>
            <a:r>
              <a:rPr lang="ru-RU" sz="2000" dirty="0">
                <a:hlinkClick r:id="rId10" tooltip="XIX век"/>
              </a:rPr>
              <a:t>XIX века</a:t>
            </a:r>
            <a:r>
              <a:rPr lang="ru-RU" sz="2000" dirty="0"/>
              <a:t>, когда начали проводиться </a:t>
            </a:r>
            <a:r>
              <a:rPr lang="ru-RU" sz="2000" dirty="0">
                <a:hlinkClick r:id="rId11" tooltip="Соревнование"/>
              </a:rPr>
              <a:t>соревнования</a:t>
            </a:r>
            <a:r>
              <a:rPr lang="ru-RU" sz="2000" dirty="0"/>
              <a:t> между военными </a:t>
            </a:r>
            <a:r>
              <a:rPr lang="ru-RU" sz="2000" dirty="0">
                <a:hlinkClick r:id="rId12" tooltip="Гарнизон"/>
              </a:rPr>
              <a:t>гарнизонами</a:t>
            </a:r>
            <a:r>
              <a:rPr lang="ru-RU" sz="2000" dirty="0"/>
              <a:t> </a:t>
            </a:r>
            <a:r>
              <a:rPr lang="ru-RU" sz="2000" dirty="0">
                <a:hlinkClick r:id="rId13" tooltip="Швеция"/>
              </a:rPr>
              <a:t>Швеции</a:t>
            </a:r>
            <a:r>
              <a:rPr lang="ru-RU" sz="2000" dirty="0"/>
              <a:t>, </a:t>
            </a:r>
            <a:r>
              <a:rPr lang="ru-RU" sz="2000" dirty="0">
                <a:hlinkClick r:id="rId14" tooltip="Норвегия"/>
              </a:rPr>
              <a:t>Норвегии</a:t>
            </a:r>
            <a:r>
              <a:rPr lang="ru-RU" sz="2000" dirty="0"/>
              <a:t>, </a:t>
            </a:r>
            <a:r>
              <a:rPr lang="ru-RU" sz="2000" dirty="0">
                <a:hlinkClick r:id="rId15" tooltip="Великобритания"/>
              </a:rPr>
              <a:t>Великобритании</a:t>
            </a:r>
            <a:r>
              <a:rPr lang="ru-RU" sz="2000" dirty="0"/>
              <a:t>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000" dirty="0"/>
              <a:t>Первые массовые гражданские </a:t>
            </a:r>
            <a:r>
              <a:rPr lang="ru-RU" sz="2000" dirty="0">
                <a:hlinkClick r:id="rId11" tooltip="Соревнование"/>
              </a:rPr>
              <a:t>соревнования</a:t>
            </a:r>
            <a:r>
              <a:rPr lang="ru-RU" sz="2000" dirty="0"/>
              <a:t> по ориентированию были проведены 31 октября </a:t>
            </a:r>
            <a:r>
              <a:rPr lang="ru-RU" sz="2000" dirty="0">
                <a:hlinkClick r:id="rId16" tooltip="1897 год"/>
              </a:rPr>
              <a:t>1897 года</a:t>
            </a:r>
            <a:r>
              <a:rPr lang="ru-RU" sz="2000" dirty="0"/>
              <a:t> спортивным клубом Тьалве около </a:t>
            </a:r>
            <a:r>
              <a:rPr lang="ru-RU" sz="2000" dirty="0">
                <a:hlinkClick r:id="rId17" tooltip="Осло"/>
              </a:rPr>
              <a:t>Осло</a:t>
            </a:r>
            <a:r>
              <a:rPr lang="ru-RU" sz="2000" dirty="0"/>
              <a:t> (</a:t>
            </a:r>
            <a:r>
              <a:rPr lang="ru-RU" sz="2000" dirty="0">
                <a:hlinkClick r:id="rId14" tooltip="Норвегия"/>
              </a:rPr>
              <a:t>Норвегия</a:t>
            </a:r>
            <a:r>
              <a:rPr lang="ru-RU" sz="2000" dirty="0"/>
              <a:t>). Настоящее рождение современных </a:t>
            </a:r>
            <a:r>
              <a:rPr lang="ru-RU" sz="2000" dirty="0">
                <a:hlinkClick r:id="rId11" tooltip="Соревнование"/>
              </a:rPr>
              <a:t>соревнований</a:t>
            </a:r>
            <a:r>
              <a:rPr lang="ru-RU" sz="2000" dirty="0"/>
              <a:t> по ориентированию произошло в </a:t>
            </a:r>
            <a:r>
              <a:rPr lang="ru-RU" sz="2000" dirty="0">
                <a:hlinkClick r:id="rId18" tooltip="1918 год"/>
              </a:rPr>
              <a:t>1918 году</a:t>
            </a:r>
            <a:r>
              <a:rPr lang="ru-RU" sz="2000" dirty="0"/>
              <a:t>. </a:t>
            </a:r>
            <a:r>
              <a:rPr lang="ru-RU" sz="2000" dirty="0">
                <a:hlinkClick r:id="rId19" tooltip="Майор"/>
              </a:rPr>
              <a:t>Майор</a:t>
            </a:r>
            <a:r>
              <a:rPr lang="ru-RU" sz="2000" dirty="0"/>
              <a:t> Эрнст Килландер, </a:t>
            </a:r>
            <a:r>
              <a:rPr lang="ru-RU" sz="2000" dirty="0">
                <a:hlinkClick r:id="rId20" tooltip="Президент"/>
              </a:rPr>
              <a:t>Президент</a:t>
            </a:r>
            <a:r>
              <a:rPr lang="ru-RU" sz="2000" dirty="0"/>
              <a:t> Стокгольмской любительской спортивной ассоциации, решил использовать естественную окружающую среду шведской </a:t>
            </a:r>
            <a:r>
              <a:rPr lang="ru-RU" sz="2000" dirty="0">
                <a:hlinkClick r:id="rId21" tooltip="Сельская местность"/>
              </a:rPr>
              <a:t>сельской местности</a:t>
            </a:r>
            <a:r>
              <a:rPr lang="ru-RU" sz="2000" dirty="0"/>
              <a:t> для нового </a:t>
            </a:r>
            <a:r>
              <a:rPr lang="ru-RU" sz="2000" dirty="0">
                <a:hlinkClick r:id="rId9" tooltip="Вид спорта"/>
              </a:rPr>
              <a:t>вида спорта</a:t>
            </a:r>
            <a:r>
              <a:rPr lang="ru-RU" sz="2000" dirty="0"/>
              <a:t>, основанного на его военном опыте. Он придумал </a:t>
            </a:r>
            <a:r>
              <a:rPr lang="ru-RU" sz="2000" dirty="0">
                <a:hlinkClick r:id="rId11" tooltip="Соревнование"/>
              </a:rPr>
              <a:t>соревнования</a:t>
            </a:r>
            <a:r>
              <a:rPr lang="ru-RU" sz="2000" dirty="0"/>
              <a:t> по пересеченной местности, где бегуны не просто бежали, но и должны были найти и выбрать собственные </a:t>
            </a:r>
            <a:r>
              <a:rPr lang="ru-RU" sz="2000" dirty="0">
                <a:hlinkClick r:id="rId22" tooltip="Маршрут"/>
              </a:rPr>
              <a:t>маршруты</a:t>
            </a:r>
            <a:r>
              <a:rPr lang="ru-RU" sz="2000" dirty="0"/>
              <a:t> с применением </a:t>
            </a:r>
            <a:r>
              <a:rPr lang="ru-RU" sz="2000" dirty="0">
                <a:hlinkClick r:id="rId23" tooltip="Спортивная карта"/>
              </a:rPr>
              <a:t>карты</a:t>
            </a:r>
            <a:r>
              <a:rPr lang="ru-RU" sz="2000" dirty="0"/>
              <a:t> и </a:t>
            </a:r>
            <a:r>
              <a:rPr lang="ru-RU" sz="2000" dirty="0">
                <a:hlinkClick r:id="rId24" tooltip="Компас"/>
              </a:rPr>
              <a:t>компаса</a:t>
            </a:r>
            <a:r>
              <a:rPr lang="ru-RU" sz="2000" dirty="0"/>
              <a:t>.</a:t>
            </a:r>
          </a:p>
          <a:p>
            <a:pPr marL="82296" indent="0" fontAlgn="auto">
              <a:spcAft>
                <a:spcPts val="0"/>
              </a:spcAft>
              <a:buFont typeface="Wingdings 2"/>
              <a:buNone/>
              <a:defRPr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4" name="Рисунок 6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24475"/>
            <a:ext cx="1547813" cy="154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5814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5373688"/>
            <a:ext cx="1484313" cy="148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116013" y="360363"/>
            <a:ext cx="5543550" cy="1165225"/>
          </a:xfrm>
        </p:spPr>
        <p:txBody>
          <a:bodyPr/>
          <a:lstStyle/>
          <a:p>
            <a:pPr marL="80963" indent="0">
              <a:buFont typeface="Wingdings 2" pitchFamily="18" charset="2"/>
              <a:buNone/>
            </a:pPr>
            <a:r>
              <a:rPr lang="ru-RU" altLang="ru-RU" sz="2800" b="1" smtClean="0"/>
              <a:t>Виды соревнований</a:t>
            </a:r>
          </a:p>
        </p:txBody>
      </p:sp>
      <p:sp>
        <p:nvSpPr>
          <p:cNvPr id="11268" name="Прямоугольник 3"/>
          <p:cNvSpPr>
            <a:spLocks noChangeArrowheads="1"/>
          </p:cNvSpPr>
          <p:nvPr/>
        </p:nvSpPr>
        <p:spPr bwMode="auto">
          <a:xfrm>
            <a:off x="1116013" y="1557338"/>
            <a:ext cx="76327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r>
              <a:rPr lang="ru-RU" altLang="ru-RU" sz="2000" b="1"/>
              <a:t>Ориентирование в заданном направлении</a:t>
            </a:r>
          </a:p>
          <a:p>
            <a:r>
              <a:rPr lang="ru-RU" altLang="ru-RU" sz="2000" i="1"/>
              <a:t>Ориентирование в заданном направлении «ЗН»</a:t>
            </a:r>
            <a:r>
              <a:rPr lang="ru-RU" altLang="ru-RU" sz="2000"/>
              <a:t> заключается в том, чтобы пройти </a:t>
            </a:r>
            <a:r>
              <a:rPr lang="ru-RU" altLang="ru-RU" sz="2000">
                <a:hlinkClick r:id="rId4" tooltip="Дистанция"/>
              </a:rPr>
              <a:t>дистанцию</a:t>
            </a:r>
            <a:r>
              <a:rPr lang="ru-RU" altLang="ru-RU" sz="2000"/>
              <a:t> в заданном порядке. В момент </a:t>
            </a:r>
            <a:r>
              <a:rPr lang="ru-RU" altLang="ru-RU" sz="2000">
                <a:hlinkClick r:id="rId5" tooltip="Старт (спорт)"/>
              </a:rPr>
              <a:t>старта</a:t>
            </a:r>
            <a:r>
              <a:rPr lang="ru-RU" altLang="ru-RU" sz="2000"/>
              <a:t> (в отдельных случаях за 1 минуту до </a:t>
            </a:r>
            <a:r>
              <a:rPr lang="ru-RU" altLang="ru-RU" sz="2000">
                <a:hlinkClick r:id="rId5" tooltip="Старт (спорт)"/>
              </a:rPr>
              <a:t>старта</a:t>
            </a:r>
            <a:r>
              <a:rPr lang="ru-RU" altLang="ru-RU" sz="2000"/>
              <a:t>) участник получает </a:t>
            </a:r>
            <a:r>
              <a:rPr lang="ru-RU" altLang="ru-RU" sz="2000">
                <a:hlinkClick r:id="rId6" tooltip="Спортивная карта"/>
              </a:rPr>
              <a:t>карту</a:t>
            </a:r>
            <a:r>
              <a:rPr lang="ru-RU" altLang="ru-RU" sz="2000"/>
              <a:t>, на которой нанесены место </a:t>
            </a:r>
            <a:r>
              <a:rPr lang="ru-RU" altLang="ru-RU" sz="2000">
                <a:hlinkClick r:id="rId5" tooltip="Старт (спорт)"/>
              </a:rPr>
              <a:t>старта</a:t>
            </a:r>
            <a:r>
              <a:rPr lang="ru-RU" altLang="ru-RU" sz="2000"/>
              <a:t>, </a:t>
            </a:r>
            <a:r>
              <a:rPr lang="ru-RU" altLang="ru-RU" sz="2000">
                <a:hlinkClick r:id="rId7" tooltip="Контрольный пункт"/>
              </a:rPr>
              <a:t>КП</a:t>
            </a:r>
            <a:r>
              <a:rPr lang="ru-RU" altLang="ru-RU" sz="2000"/>
              <a:t>, соединенные линией, которая обозначает последовательность прохождения </a:t>
            </a:r>
            <a:r>
              <a:rPr lang="ru-RU" altLang="ru-RU" sz="2000">
                <a:hlinkClick r:id="rId7" tooltip="Контрольный пункт"/>
              </a:rPr>
              <a:t>КП</a:t>
            </a:r>
            <a:r>
              <a:rPr lang="ru-RU" altLang="ru-RU" sz="2000"/>
              <a:t>. Победитель определяется по наименьшему времени прохождения дистанции.</a:t>
            </a:r>
          </a:p>
          <a:p>
            <a:r>
              <a:rPr lang="ru-RU" altLang="ru-RU" sz="2000"/>
              <a:t>Соревнования по </a:t>
            </a:r>
            <a:r>
              <a:rPr lang="ru-RU" altLang="ru-RU" sz="2000">
                <a:hlinkClick r:id="rId8" tooltip="Спортивный лабиринт"/>
              </a:rPr>
              <a:t>спортивному лабиринту</a:t>
            </a:r>
            <a:r>
              <a:rPr lang="ru-RU" altLang="ru-RU" sz="2000"/>
              <a:t> (ультраспринт) проводятся на маленькой площадке среди искусственных препятствий. Длина дистанции составляет 100—500 м, карты лабиринта обычно имеют масштаб 1:100.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61000"/>
            <a:ext cx="1857375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7998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tx2">
                    <a:satMod val="130000"/>
                  </a:schemeClr>
                </a:solidFill>
              </a:rPr>
              <a:t>Виды соревнований</a:t>
            </a:r>
            <a:br>
              <a:rPr lang="ru-RU" sz="4400" b="1" dirty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50" y="1052513"/>
            <a:ext cx="8172450" cy="5472112"/>
          </a:xfrm>
        </p:spPr>
        <p:txBody>
          <a:bodyPr>
            <a:normAutofit fontScale="70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Ориентирование по выбору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i="1" dirty="0"/>
              <a:t>Ориентирование по выбору «ВО»</a:t>
            </a:r>
            <a:r>
              <a:rPr lang="ru-RU" dirty="0"/>
              <a:t> заключается в том, чтобы пройти дистанцию в произвольном порядке. Перед </a:t>
            </a:r>
            <a:r>
              <a:rPr lang="ru-RU" dirty="0">
                <a:hlinkClick r:id="rId3" tooltip="Старт (спорт)"/>
              </a:rPr>
              <a:t>стартом</a:t>
            </a:r>
            <a:r>
              <a:rPr lang="ru-RU" dirty="0"/>
              <a:t> каждому участнику выдается </a:t>
            </a:r>
            <a:r>
              <a:rPr lang="ru-RU" dirty="0">
                <a:hlinkClick r:id="rId4" tooltip="Спортивная карта"/>
              </a:rPr>
              <a:t>карта</a:t>
            </a:r>
            <a:r>
              <a:rPr lang="ru-RU" dirty="0"/>
              <a:t> с нанесенным местом </a:t>
            </a:r>
            <a:r>
              <a:rPr lang="ru-RU" dirty="0">
                <a:hlinkClick r:id="rId3" tooltip="Старт (спорт)"/>
              </a:rPr>
              <a:t>старта</a:t>
            </a:r>
            <a:r>
              <a:rPr lang="ru-RU" dirty="0"/>
              <a:t>, </a:t>
            </a:r>
            <a:r>
              <a:rPr lang="ru-RU" dirty="0">
                <a:hlinkClick r:id="rId5" tooltip="Финиш"/>
              </a:rPr>
              <a:t>финиша</a:t>
            </a:r>
            <a:r>
              <a:rPr lang="ru-RU" dirty="0"/>
              <a:t> и контрольными пунктами. Существует три варианта проведения </a:t>
            </a:r>
            <a:r>
              <a:rPr lang="ru-RU" dirty="0">
                <a:hlinkClick r:id="rId6" tooltip="Соревнование"/>
              </a:rPr>
              <a:t>соревнований</a:t>
            </a:r>
            <a:r>
              <a:rPr lang="ru-RU" dirty="0"/>
              <a:t> такого вида: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Прохождение дистанции от </a:t>
            </a:r>
            <a:r>
              <a:rPr lang="ru-RU" dirty="0">
                <a:hlinkClick r:id="rId3" tooltip="Старт (спорт)"/>
              </a:rPr>
              <a:t>старта</a:t>
            </a:r>
            <a:r>
              <a:rPr lang="ru-RU" dirty="0"/>
              <a:t> до </a:t>
            </a:r>
            <a:r>
              <a:rPr lang="ru-RU" dirty="0">
                <a:hlinkClick r:id="rId5" tooltip="Финиш"/>
              </a:rPr>
              <a:t>финиша</a:t>
            </a:r>
            <a:endParaRPr lang="ru-RU" dirty="0"/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с требуемым количеством </a:t>
            </a:r>
            <a:r>
              <a:rPr lang="ru-RU" dirty="0">
                <a:hlinkClick r:id="rId7" tooltip="Контрольный пункт"/>
              </a:rPr>
              <a:t>КП</a:t>
            </a:r>
            <a:r>
              <a:rPr lang="ru-RU" dirty="0"/>
              <a:t>/очков за наименьшее время;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/>
              <a:t>Набор наибольшего количества очков/</a:t>
            </a:r>
            <a:r>
              <a:rPr lang="ru-RU" dirty="0">
                <a:hlinkClick r:id="rId7" tooltip="Контрольный пункт"/>
              </a:rPr>
              <a:t>КП</a:t>
            </a:r>
            <a:r>
              <a:rPr lang="ru-RU" dirty="0"/>
              <a:t> за назначенное контрольное время. Контрольным пунктам, в зависимости от сложности и дальности, назначаются баллы, а за превышение контрольного времени назначается штраф, как правило, путём вычитания из результата по одному баллу за каждую полную минуту превышения контрольного времени.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2292" name="Рисунок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150" y="5518150"/>
            <a:ext cx="1328738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5373688"/>
            <a:ext cx="1763713" cy="124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601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115888"/>
            <a:ext cx="7747000" cy="13017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>
                <a:solidFill>
                  <a:schemeClr val="tx2">
                    <a:satMod val="130000"/>
                  </a:schemeClr>
                </a:solidFill>
              </a:rPr>
              <a:t>Виды соревнований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50" y="1196975"/>
            <a:ext cx="7962900" cy="4608513"/>
          </a:xfrm>
        </p:spPr>
        <p:txBody>
          <a:bodyPr>
            <a:normAutofit fontScale="77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b="1" dirty="0"/>
              <a:t>Ориентирование на маркированной трассе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i="1" dirty="0"/>
              <a:t>Ориентирование на маркированной трассе «МТ»</a:t>
            </a:r>
            <a:r>
              <a:rPr lang="ru-RU" dirty="0"/>
              <a:t> заключается в том, что участнику предоставляется </a:t>
            </a:r>
            <a:r>
              <a:rPr lang="ru-RU" dirty="0">
                <a:hlinkClick r:id="rId2" tooltip="Спортивная карта"/>
              </a:rPr>
              <a:t>спортивная карта</a:t>
            </a:r>
            <a:r>
              <a:rPr lang="ru-RU" dirty="0"/>
              <a:t> с обозначенным на ней местом </a:t>
            </a:r>
            <a:r>
              <a:rPr lang="ru-RU" dirty="0">
                <a:hlinkClick r:id="rId3" tooltip="Старт (спорт)"/>
              </a:rPr>
              <a:t>старта</a:t>
            </a:r>
            <a:r>
              <a:rPr lang="ru-RU" dirty="0"/>
              <a:t>. Следуя по маркированной трассе, участник вносит в карту (иголкой или спец. компостером) расположение </a:t>
            </a:r>
            <a:r>
              <a:rPr lang="ru-RU" dirty="0">
                <a:hlinkClick r:id="rId4" tooltip="Контрольный пункт"/>
              </a:rPr>
              <a:t>КП</a:t>
            </a:r>
            <a:r>
              <a:rPr lang="ru-RU" dirty="0"/>
              <a:t>, которые встречает по пути. На </a:t>
            </a:r>
            <a:r>
              <a:rPr lang="ru-RU" dirty="0">
                <a:hlinkClick r:id="rId5" tooltip="Финиш"/>
              </a:rPr>
              <a:t>финише</a:t>
            </a:r>
            <a:r>
              <a:rPr lang="ru-RU" dirty="0"/>
              <a:t> судьи проверяют точность определения расположения контрольного пункта и начисляют штраф в зависимости от ошибки участника. Штрафом могут быть дополнительное время или штрафные круги. Ориентирование на маркированной трассе, в основном, встречается только в России и странах бывшего </a:t>
            </a:r>
            <a:r>
              <a:rPr lang="ru-RU" dirty="0">
                <a:hlinkClick r:id="rId6" tooltip="СССР"/>
              </a:rPr>
              <a:t>СССР</a:t>
            </a:r>
            <a:r>
              <a:rPr lang="ru-RU" dirty="0"/>
              <a:t>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13316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563" y="5505450"/>
            <a:ext cx="1327150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Рисунок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5686425"/>
            <a:ext cx="1366838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941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:\TУРСЛЁТ 2016 ФОТО\101NIKON\DSCN9527_c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935163"/>
            <a:ext cx="4103687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0"/>
            <a:ext cx="154305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908050"/>
            <a:ext cx="7499350" cy="50958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Спортивные достижения 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секция 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Спортивное ориентирование</a:t>
            </a:r>
            <a:b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3100" dirty="0" smtClean="0">
                <a:solidFill>
                  <a:schemeClr val="tx2">
                    <a:satMod val="130000"/>
                  </a:schemeClr>
                </a:solidFill>
              </a:rPr>
              <a:t>УО «ВГМУ»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41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/>
              <a:t/>
            </a:r>
            <a:br>
              <a:rPr lang="ru-RU" altLang="ru-RU" smtClean="0"/>
            </a:br>
            <a:endParaRPr lang="ru-RU" altLang="ru-RU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206875"/>
            <a:ext cx="3357563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935163"/>
            <a:ext cx="1943100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944938"/>
            <a:ext cx="1890713" cy="254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Рисунок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1935163"/>
            <a:ext cx="2079625" cy="279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slow" advTm="4298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</a:t>
            </a:r>
            <a:b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tx2">
                    <a:satMod val="130000"/>
                  </a:schemeClr>
                </a:solidFill>
              </a:rPr>
              <a:t>Спортивное ориентирование</a:t>
            </a:r>
            <a:r>
              <a:rPr lang="ru-RU" sz="2800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2017-18 учебный год</a:t>
            </a:r>
            <a:r>
              <a:rPr lang="ru-RU" sz="2800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3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9863" y="0"/>
            <a:ext cx="1328737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1563" y="3644900"/>
            <a:ext cx="2000250" cy="1957388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3250" y="1500188"/>
          <a:ext cx="5673724" cy="4068848"/>
        </p:xfrm>
        <a:graphic>
          <a:graphicData uri="http://schemas.openxmlformats.org/drawingml/2006/table">
            <a:tbl>
              <a:tblPr/>
              <a:tblGrid>
                <a:gridCol w="545411">
                  <a:extLst>
                    <a:ext uri="{9D8B030D-6E8A-4147-A177-3AD203B41FA5}"/>
                  </a:extLst>
                </a:gridCol>
                <a:gridCol w="2591782">
                  <a:extLst>
                    <a:ext uri="{9D8B030D-6E8A-4147-A177-3AD203B41FA5}"/>
                  </a:extLst>
                </a:gridCol>
                <a:gridCol w="1102975">
                  <a:extLst>
                    <a:ext uri="{9D8B030D-6E8A-4147-A177-3AD203B41FA5}"/>
                  </a:extLst>
                </a:gridCol>
                <a:gridCol w="1433556">
                  <a:extLst>
                    <a:ext uri="{9D8B030D-6E8A-4147-A177-3AD203B41FA5}"/>
                  </a:extLst>
                </a:gridCol>
              </a:tblGrid>
              <a:tr h="362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0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000" dirty="0" err="1"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Calibri"/>
                          <a:cs typeface="Times New Roman"/>
                        </a:rPr>
                        <a:t>ФИО (полностью)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Дата рождения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latin typeface="Times New Roman"/>
                          <a:ea typeface="Calibri"/>
                          <a:cs typeface="Times New Roman"/>
                        </a:rPr>
                        <a:t>Курс, факультет, группа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0841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Бренько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Никита Александрович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28.04.98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 ЛФ 44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38553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Какойченкова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Александра Константиновна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30.08.95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 ЛФ 21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233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Кузнецова Наталья Андреевна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21.04.96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 ЛФ 20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3074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Макаревич Елизавета Олеговна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14.05.95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6 ЛФ 23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1927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Малыхина Анна Романовна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22.03.96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 ЛФ 20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1927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Никифорова Анжела Дмитриевна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12.11.92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 ЛФ 43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6052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Тимошов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Владислав </a:t>
                      </a: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Генадьевич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30.10.96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 ЛФ 20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1927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Филонюк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Ольга Анатольевна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25.04.96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 ЛФ 6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337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Юдко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Евгений Анатольевич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26.03.95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6 ЛФ 37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13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10.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Зоричюс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Алина Юрьевна 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11.02.99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 ФФ 5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23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Мазюк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Марта Юрьевна 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01.04.96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5 ФФ 8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123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12.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Куликович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Юлия Васильевна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12.05.98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2ЛФ 5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069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13.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Бухтиярова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Елена Николаевна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20.02.00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1ЛФ 20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069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14.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Тен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Владимир Вячеславович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24.05.99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1ЛФ 20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679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15.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Квачонок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Александра Андреевна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14.05.00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1ЛФ 10 гр.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2679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Calibri"/>
                          <a:cs typeface="Times New Roman"/>
                        </a:rPr>
                        <a:t>16.</a:t>
                      </a:r>
                      <a:endParaRPr lang="ru-RU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baseline="0" dirty="0" err="1">
                          <a:latin typeface="Times New Roman"/>
                          <a:ea typeface="Calibri"/>
                          <a:cs typeface="Times New Roman"/>
                        </a:rPr>
                        <a:t>Атанов</a:t>
                      </a:r>
                      <a:r>
                        <a:rPr lang="ru-RU" sz="1100" b="0" i="0" baseline="0" dirty="0">
                          <a:latin typeface="Times New Roman"/>
                          <a:ea typeface="Calibri"/>
                          <a:cs typeface="Times New Roman"/>
                        </a:rPr>
                        <a:t> Александр Сергеевич</a:t>
                      </a:r>
                      <a:endParaRPr lang="ru-RU" sz="900" b="0" i="0" baseline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18.05.00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1ЛФ 9 гр.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604" marR="536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54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5305425" algn="l"/>
              </a:tabLs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endParaRPr lang="ru-RU" altLang="ru-RU"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 advTm="4805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188913"/>
            <a:ext cx="6553200" cy="12287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2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Тренер секции </a:t>
            </a: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Спортивное ориентирование</a:t>
            </a:r>
            <a:b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22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УО «ВГМУ»</a:t>
            </a:r>
            <a:br>
              <a:rPr lang="ru-RU" sz="2200" dirty="0" smtClean="0">
                <a:solidFill>
                  <a:schemeClr val="tx2">
                    <a:satMod val="13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tx2">
                    <a:satMod val="130000"/>
                  </a:schemeClr>
                </a:solidFill>
              </a:rPr>
              <a:t>Васёха Алексей </a:t>
            </a:r>
            <a:r>
              <a:rPr lang="ru-RU" sz="2200" b="1" dirty="0" smtClean="0">
                <a:solidFill>
                  <a:schemeClr val="tx2">
                    <a:satMod val="130000"/>
                  </a:schemeClr>
                </a:solidFill>
              </a:rPr>
              <a:t>Алексеевич</a:t>
            </a:r>
            <a:r>
              <a:rPr lang="ru-RU" sz="2800" b="1" dirty="0">
                <a:solidFill>
                  <a:schemeClr val="tx2">
                    <a:satMod val="130000"/>
                  </a:schemeClr>
                </a:solidFill>
                <a:effectLst/>
              </a:rPr>
              <a:t/>
            </a:r>
            <a:br>
              <a:rPr lang="ru-RU" sz="2800" b="1" dirty="0">
                <a:solidFill>
                  <a:schemeClr val="tx2">
                    <a:satMod val="130000"/>
                  </a:schemeClr>
                </a:solidFill>
                <a:effectLst/>
              </a:rPr>
            </a:br>
            <a:endParaRPr lang="ru-RU" sz="2800" dirty="0">
              <a:solidFill>
                <a:schemeClr val="tx2">
                  <a:satMod val="13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38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132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916113"/>
            <a:ext cx="3986212" cy="422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Прямоугольник 5"/>
          <p:cNvSpPr>
            <a:spLocks noChangeArrowheads="1"/>
          </p:cNvSpPr>
          <p:nvPr/>
        </p:nvSpPr>
        <p:spPr bwMode="auto">
          <a:xfrm>
            <a:off x="5435600" y="1916113"/>
            <a:ext cx="345757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Старший преподаватель кафедры «Физическая культура»</a:t>
            </a:r>
          </a:p>
          <a:p>
            <a:r>
              <a:rPr lang="ru-RU" altLang="ru-RU" dirty="0"/>
              <a:t>Первый разряд по спортивному ориентированию. </a:t>
            </a:r>
          </a:p>
          <a:p>
            <a:r>
              <a:rPr lang="ru-RU" altLang="ru-RU" dirty="0"/>
              <a:t>Член методической комиссии по «Лыжной подготовке", куратор академической группы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№27 1ЛФ, </a:t>
            </a:r>
            <a:r>
              <a:rPr lang="ru-RU" altLang="ru-RU" dirty="0"/>
              <a:t>член профкома сотрудников.</a:t>
            </a:r>
            <a:br>
              <a:rPr lang="ru-RU" altLang="ru-RU" dirty="0"/>
            </a:br>
            <a:endParaRPr lang="ru-RU" altLang="ru-RU" dirty="0"/>
          </a:p>
          <a:p>
            <a:pPr algn="ctr"/>
            <a:endParaRPr lang="ru-RU" altLang="ru-RU" dirty="0"/>
          </a:p>
          <a:p>
            <a:pPr algn="ctr"/>
            <a:endParaRPr lang="ru-RU" altLang="ru-RU" dirty="0"/>
          </a:p>
        </p:txBody>
      </p:sp>
    </p:spTree>
  </p:cSld>
  <p:clrMapOvr>
    <a:masterClrMapping/>
  </p:clrMapOvr>
  <p:transition spd="slow" advTm="9156">
    <p:comb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3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962</TotalTime>
  <Words>561</Words>
  <Application>Microsoft Office PowerPoint</Application>
  <PresentationFormat>Экран (4:3)</PresentationFormat>
  <Paragraphs>94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Спортивное ориентирование</vt:lpstr>
      <vt:lpstr>Презентация PowerPoint</vt:lpstr>
      <vt:lpstr>история</vt:lpstr>
      <vt:lpstr>Презентация PowerPoint</vt:lpstr>
      <vt:lpstr>Виды соревнований </vt:lpstr>
      <vt:lpstr>Виды соревнований</vt:lpstr>
      <vt:lpstr>Спортивные достижения  секция  Спортивное ориентирование УО «ВГМУ»</vt:lpstr>
      <vt:lpstr>Состав команды   Спортивное ориентирование на 2017-18 учебный год </vt:lpstr>
      <vt:lpstr>Тренер секции Спортивное ориентирование  УО «ВГМУ» Васёха Алексей Алексеевич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аэробика.</dc:title>
  <dc:creator>Алина</dc:creator>
  <cp:lastModifiedBy>RePack by Diakov</cp:lastModifiedBy>
  <cp:revision>47</cp:revision>
  <dcterms:created xsi:type="dcterms:W3CDTF">2013-03-31T15:49:30Z</dcterms:created>
  <dcterms:modified xsi:type="dcterms:W3CDTF">2018-09-12T09:30:27Z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0008006c180000000000010261200207f7000400038000</vt:lpwstr>
  </property>
</Properties>
</file>