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1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70" r:id="rId8"/>
    <p:sldId id="269" r:id="rId9"/>
    <p:sldId id="261" r:id="rId10"/>
    <p:sldId id="262" r:id="rId11"/>
    <p:sldId id="271" r:id="rId12"/>
    <p:sldId id="263" r:id="rId13"/>
    <p:sldId id="275" r:id="rId14"/>
    <p:sldId id="264" r:id="rId15"/>
    <p:sldId id="272" r:id="rId16"/>
    <p:sldId id="273" r:id="rId17"/>
    <p:sldId id="274" r:id="rId18"/>
    <p:sldId id="266" r:id="rId19"/>
    <p:sldId id="276" r:id="rId20"/>
    <p:sldId id="277" r:id="rId21"/>
    <p:sldId id="278" r:id="rId22"/>
    <p:sldId id="281" r:id="rId23"/>
    <p:sldId id="279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E4DA"/>
    <a:srgbClr val="15D1FA"/>
    <a:srgbClr val="1DBFEF"/>
    <a:srgbClr val="E6BD34"/>
    <a:srgbClr val="9B0B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7" d="100"/>
          <a:sy n="77" d="100"/>
        </p:scale>
        <p:origin x="-84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7DD9C6E-FB79-47AE-BE73-5D7168E3CBB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31EE468-DAD0-42EE-AD17-3683BB530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961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9C6E-FB79-47AE-BE73-5D7168E3CBB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E468-DAD0-42EE-AD17-3683BB530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9034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7DD9C6E-FB79-47AE-BE73-5D7168E3CBB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31EE468-DAD0-42EE-AD17-3683BB530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6224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7DD9C6E-FB79-47AE-BE73-5D7168E3CBB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31EE468-DAD0-42EE-AD17-3683BB5303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31798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7DD9C6E-FB79-47AE-BE73-5D7168E3CBB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31EE468-DAD0-42EE-AD17-3683BB530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955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9C6E-FB79-47AE-BE73-5D7168E3CBB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E468-DAD0-42EE-AD17-3683BB530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440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9C6E-FB79-47AE-BE73-5D7168E3CBB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E468-DAD0-42EE-AD17-3683BB530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327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9C6E-FB79-47AE-BE73-5D7168E3CBB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E468-DAD0-42EE-AD17-3683BB530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1442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7DD9C6E-FB79-47AE-BE73-5D7168E3CBB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31EE468-DAD0-42EE-AD17-3683BB530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881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9C6E-FB79-47AE-BE73-5D7168E3CBB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E468-DAD0-42EE-AD17-3683BB530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6576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7DD9C6E-FB79-47AE-BE73-5D7168E3CBB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31EE468-DAD0-42EE-AD17-3683BB530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2353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9C6E-FB79-47AE-BE73-5D7168E3CBB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E468-DAD0-42EE-AD17-3683BB530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3146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9C6E-FB79-47AE-BE73-5D7168E3CBB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E468-DAD0-42EE-AD17-3683BB530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376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9C6E-FB79-47AE-BE73-5D7168E3CBB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E468-DAD0-42EE-AD17-3683BB530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9719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9C6E-FB79-47AE-BE73-5D7168E3CBB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E468-DAD0-42EE-AD17-3683BB530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9382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9C6E-FB79-47AE-BE73-5D7168E3CBB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E468-DAD0-42EE-AD17-3683BB530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7966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9C6E-FB79-47AE-BE73-5D7168E3CBB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E468-DAD0-42EE-AD17-3683BB530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6323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D9C6E-FB79-47AE-BE73-5D7168E3CBB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EE468-DAD0-42EE-AD17-3683BB530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8882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  <p:sldLayoutId id="2147484265" r:id="rId14"/>
    <p:sldLayoutId id="2147484266" r:id="rId15"/>
    <p:sldLayoutId id="2147484267" r:id="rId16"/>
    <p:sldLayoutId id="2147484268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rberem.com/" TargetMode="External"/><Relationship Id="rId2" Type="http://schemas.openxmlformats.org/officeDocument/2006/relationships/hyperlink" Target="http://birth-info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ikar.info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150005"/>
            <a:ext cx="9448800" cy="1825096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_ConceptoNr" panose="04030905020802020303" pitchFamily="82" charset="-52"/>
              </a:rPr>
              <a:t>Медицинские </a:t>
            </a:r>
            <a:r>
              <a:rPr lang="ru-RU" sz="5400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_ConceptoNr" panose="04030905020802020303" pitchFamily="82" charset="-52"/>
              </a:rPr>
              <a:t>и социально-культурные аспекты аборта</a:t>
            </a:r>
            <a:r>
              <a:rPr lang="ru-RU" sz="5400" i="1" dirty="0">
                <a:solidFill>
                  <a:srgbClr val="15D1FA"/>
                </a:solidFill>
              </a:rPr>
              <a:t/>
            </a:r>
            <a:br>
              <a:rPr lang="ru-RU" sz="5400" i="1" dirty="0">
                <a:solidFill>
                  <a:srgbClr val="15D1FA"/>
                </a:solidFill>
              </a:rPr>
            </a:br>
            <a:endParaRPr lang="ru-RU" sz="5400" dirty="0">
              <a:solidFill>
                <a:srgbClr val="15D1FA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665594" cy="168677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AleksandraC" panose="02000000000000000000" pitchFamily="2" charset="-52"/>
              </a:rPr>
              <a:t>Выполнила студентка </a:t>
            </a:r>
          </a:p>
          <a:p>
            <a:pPr algn="ctr"/>
            <a:r>
              <a:rPr lang="ru-RU" sz="3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AleksandraC" panose="02000000000000000000" pitchFamily="2" charset="-52"/>
              </a:rPr>
              <a:t>лечебного факультета</a:t>
            </a:r>
          </a:p>
          <a:p>
            <a:pPr algn="ctr"/>
            <a:r>
              <a:rPr lang="ru-RU" sz="3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AleksandraC" panose="02000000000000000000" pitchFamily="2" charset="-52"/>
              </a:rPr>
              <a:t>4 курса 11 группы</a:t>
            </a:r>
          </a:p>
          <a:p>
            <a:pPr algn="ctr"/>
            <a:r>
              <a:rPr lang="ru-RU" sz="30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AleksandraC" panose="02000000000000000000" pitchFamily="2" charset="-52"/>
              </a:rPr>
              <a:t>Баборень</a:t>
            </a:r>
            <a:r>
              <a:rPr lang="ru-RU" sz="3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AleksandraC" panose="02000000000000000000" pitchFamily="2" charset="-52"/>
              </a:rPr>
              <a:t> М.С.</a:t>
            </a:r>
            <a:endParaRPr lang="ru-RU" sz="3000" dirty="0">
              <a:ln w="0"/>
              <a:effectLst>
                <a:reflection blurRad="6350" stA="53000" endA="300" endPos="35500" dir="5400000" sy="-90000" algn="bl" rotWithShape="0"/>
              </a:effectLst>
              <a:latin typeface="AleksandraC" panose="02000000000000000000" pitchFamily="2" charset="-5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7367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918" y="162269"/>
            <a:ext cx="6985715" cy="1293028"/>
          </a:xfr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cap="none" dirty="0">
                <a:ln w="0"/>
                <a:solidFill>
                  <a:srgbClr val="1CE4DA"/>
                </a:solidFill>
                <a:effectLst>
                  <a:reflection blurRad="152400" endPos="32000" dir="5400000" sy="-100000" algn="bl" rotWithShape="0"/>
                </a:effectLst>
                <a:latin typeface="Chicago" panose="020B0604020202020204" pitchFamily="34" charset="0"/>
              </a:rPr>
              <a:t>Аргументы в защиту моральной допустимости аборта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373" y="1617121"/>
            <a:ext cx="11243254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350"/>
              </a:lnSpc>
              <a:spcAft>
                <a:spcPts val="1350"/>
              </a:spcAft>
            </a:pPr>
            <a:r>
              <a:rPr lang="ru-RU" sz="2400" dirty="0" smtClean="0">
                <a:effectLst/>
                <a:latin typeface="Chicago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Сторонники легализации абортов приводят несколько аргументов:</a:t>
            </a:r>
            <a:endParaRPr lang="ru-RU" sz="2400" dirty="0" smtClean="0">
              <a:effectLst/>
              <a:latin typeface="Chicago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1350"/>
              </a:spcAft>
            </a:pPr>
            <a:r>
              <a:rPr lang="ru-RU" sz="2400" dirty="0" smtClean="0">
                <a:effectLst/>
                <a:latin typeface="Chicago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Даже если зародыш — человеческое существо, нельзя не видеть различия между зародышем и человеком. Это различие признается даже для растения: различие между семенем, проросшим ростком и взрослым растением. Даже в случае с растением признается, что желудь и дуб — не одно и то же.</a:t>
            </a:r>
            <a:endParaRPr lang="ru-RU" sz="2400" dirty="0" smtClean="0">
              <a:effectLst/>
              <a:latin typeface="Chicago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1350"/>
              </a:spcAft>
            </a:pPr>
            <a:r>
              <a:rPr lang="ru-RU" sz="2400" dirty="0" smtClean="0">
                <a:effectLst/>
                <a:latin typeface="Chicago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Даже противники абортов признают, что это существо именно потому нуждается в матери биологически и социально, что само оно не самостоятельно, не автономно, не может развиваться вне тела матери, но должно существовать внутри нее девять месяцев. Значит, до своего рождения оно еще не самостоятельно и акт рождения определяет именно тот момент, когда оно становится автономным. Именно поэтому рождение является началом жизни человека.</a:t>
            </a:r>
            <a:endParaRPr lang="ru-RU" sz="2400" dirty="0" smtClean="0">
              <a:effectLst/>
              <a:latin typeface="Chicago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080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7463" y="1939159"/>
            <a:ext cx="92608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hicago" panose="020B0604020202020204" pitchFamily="34" charset="0"/>
              </a:rPr>
              <a:t>  Эти </a:t>
            </a:r>
            <a:r>
              <a:rPr lang="ru-RU" sz="2400" dirty="0">
                <a:latin typeface="Chicago" panose="020B0604020202020204" pitchFamily="34" charset="0"/>
              </a:rPr>
              <a:t>два аргумента особенно важно учитывать в двух </a:t>
            </a:r>
            <a:r>
              <a:rPr lang="ru-RU" sz="2400" dirty="0" smtClean="0">
                <a:latin typeface="Chicago" panose="020B0604020202020204" pitchFamily="34" charset="0"/>
              </a:rPr>
              <a:t>случаях: </a:t>
            </a:r>
          </a:p>
          <a:p>
            <a:r>
              <a:rPr lang="ru-RU" sz="2400" dirty="0" smtClean="0">
                <a:latin typeface="Chicago" panose="020B0604020202020204" pitchFamily="34" charset="0"/>
              </a:rPr>
              <a:t>1. В </a:t>
            </a:r>
            <a:r>
              <a:rPr lang="ru-RU" sz="2400" dirty="0">
                <a:latin typeface="Chicago" panose="020B0604020202020204" pitchFamily="34" charset="0"/>
              </a:rPr>
              <a:t>случае беременности в результате изнасилования. </a:t>
            </a:r>
            <a:endParaRPr lang="ru-RU" sz="2400" dirty="0" smtClean="0">
              <a:latin typeface="Chicago" panose="020B0604020202020204" pitchFamily="34" charset="0"/>
            </a:endParaRPr>
          </a:p>
          <a:p>
            <a:r>
              <a:rPr lang="ru-RU" sz="2400" dirty="0" smtClean="0">
                <a:latin typeface="Chicago" panose="020B0604020202020204" pitchFamily="34" charset="0"/>
              </a:rPr>
              <a:t>2. Когда беременность </a:t>
            </a:r>
            <a:r>
              <a:rPr lang="ru-RU" sz="2400" dirty="0">
                <a:latin typeface="Chicago" panose="020B0604020202020204" pitchFamily="34" charset="0"/>
              </a:rPr>
              <a:t>не была сознательно желанной. </a:t>
            </a:r>
            <a:endParaRPr lang="ru-RU" sz="2400" dirty="0" smtClean="0">
              <a:latin typeface="Chicago" panose="020B0604020202020204" pitchFamily="34" charset="0"/>
            </a:endParaRPr>
          </a:p>
          <a:p>
            <a:r>
              <a:rPr lang="ru-RU" sz="2400" dirty="0" smtClean="0">
                <a:latin typeface="Chicago" panose="020B0604020202020204" pitchFamily="34" charset="0"/>
              </a:rPr>
              <a:t>Нельзя </a:t>
            </a:r>
            <a:r>
              <a:rPr lang="ru-RU" sz="2400" dirty="0">
                <a:latin typeface="Chicago" panose="020B0604020202020204" pitchFamily="34" charset="0"/>
              </a:rPr>
              <a:t>не видеть огромной разницы между детоубийством и лишением жизни не родившегося плода. Последнее иногда может быть вызвано такими причинами, как опасность для жизни и здоровья матери или большая вероятность, что ребенок может появиться на свет неизлечимо больным, обреченным на страдания и смерть.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1500" y="459266"/>
            <a:ext cx="74800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n w="0"/>
                <a:solidFill>
                  <a:srgbClr val="1CE4DA"/>
                </a:solidFill>
                <a:effectLst>
                  <a:reflection blurRad="152400" endPos="32000" dir="5400000" sy="-100000" algn="bl" rotWithShape="0"/>
                </a:effectLst>
                <a:latin typeface="Chicago" panose="020B0604020202020204" pitchFamily="34" charset="0"/>
              </a:rPr>
              <a:t>Аргументы в защиту моральной допустимости аборта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543287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5722" y="225517"/>
            <a:ext cx="709625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Chicago" panose="020B0604020202020204" pitchFamily="34" charset="0"/>
                <a:ea typeface="Times New Roman" panose="02020603050405020304" pitchFamily="18" charset="0"/>
              </a:rPr>
              <a:t>    Среди гаммы точек зрения, вокруг проблемы аборта, можно выделить три главные точки зрения: либеральную, консервативную, умеренную. Сторонники первой, либеральной точки зрения, подчеркивают и доказывают прежде всего право женщины на контроль над собственным телом, и склонны рассматривать аборт почти как то же самое, что отделение кусочка ткани из организма женщины. Поэтому отстаивается тезис, что аборт не является недопустимым с моральной точки зрения. Доказывается также, что плод может считаться человеком и иметь право на жизнь только тогда, когда он способен жить вне организма матери. </a:t>
            </a:r>
            <a:endParaRPr lang="ru-RU" sz="2400" dirty="0">
              <a:latin typeface="Chicago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3" y="576561"/>
            <a:ext cx="4470839" cy="557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05517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5122" y="303794"/>
            <a:ext cx="726687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hicago" panose="020B0604020202020204" pitchFamily="34" charset="0"/>
              </a:rPr>
              <a:t>Вторая, прямо противоположная, точка зрения утверждает, что аборт всегда, во всех без исключения случаях, морально недопустим - точка зрения консервативная. Согласно этой точке зрения аборт, даже на самой ранней стадии развития зародыша, является лишением жизни невинного человеческого существа, и потому во всех случаях должен быть запрещен законом и недопустим с моральной точки зрения. Третья точка зрения - умеренная, пытается соединить в себе элементы обеих крайних точек зрения в смягченном варианте, и избегнуть нежелательных выводов, которые могут быть сделаны из них. Все эти точки зрения подвергаются критике.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5" y="390119"/>
            <a:ext cx="4593709" cy="582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59257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1076" y="759483"/>
            <a:ext cx="8325118" cy="446241"/>
          </a:xfrm>
        </p:spPr>
        <p:txBody>
          <a:bodyPr>
            <a:noAutofit/>
          </a:bodyPr>
          <a:lstStyle/>
          <a:p>
            <a:r>
              <a:rPr lang="ru-RU" sz="4400" b="1" cap="non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hicago" panose="020B0604020202020204" pitchFamily="34" charset="0"/>
              </a:rPr>
              <a:t>Последствия аборта</a:t>
            </a:r>
            <a:endParaRPr lang="ru-RU" sz="4400" b="1" cap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hicago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6029" y="1985793"/>
            <a:ext cx="623342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hicago" panose="020B0604020202020204" pitchFamily="34" charset="0"/>
              </a:rPr>
              <a:t>  Аборт приносит тяжелейший вред здоровью женщины! Аборт-это противоестественно. Женский организм в процессе беременности адаптируется к процессу вынашивания ребенка. Единственным естественным результатом этого процесса являются роды. Аборт является сильнейшим ударом по всем системам организма. Сама процедура причиняет огромный вред здоровью. </a:t>
            </a:r>
            <a:endParaRPr lang="ru-RU" sz="2400" dirty="0">
              <a:latin typeface="Chicago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35" y="1465747"/>
            <a:ext cx="5449421" cy="46750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165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901" y="0"/>
            <a:ext cx="8610600" cy="1293028"/>
          </a:xfrm>
        </p:spPr>
        <p:txBody>
          <a:bodyPr>
            <a:normAutofit/>
          </a:bodyPr>
          <a:lstStyle/>
          <a:p>
            <a:r>
              <a:rPr lang="ru-RU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hicago" panose="020B0604020202020204" pitchFamily="34" charset="0"/>
              </a:rPr>
              <a:t>Последствия аборта</a:t>
            </a:r>
            <a:endParaRPr lang="ru-RU" dirty="0">
              <a:latin typeface="Chicago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2152" y="1086160"/>
            <a:ext cx="1103586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hicago" panose="020B0604020202020204" pitchFamily="34" charset="0"/>
              </a:rPr>
              <a:t>ПОСЛЕДСТВИЯ АБОРТОВ В РАННЕМ ВОЗРАСТЕ </a:t>
            </a:r>
            <a:endParaRPr lang="ru-RU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Chicago" panose="020B0604020202020204" pitchFamily="34" charset="0"/>
            </a:endParaRPr>
          </a:p>
          <a:p>
            <a:r>
              <a:rPr lang="ru-RU" sz="2400" dirty="0" smtClean="0">
                <a:latin typeface="Chicago" panose="020B0604020202020204" pitchFamily="34" charset="0"/>
              </a:rPr>
              <a:t>  Согласно </a:t>
            </a:r>
            <a:r>
              <a:rPr lang="ru-RU" sz="2400" dirty="0">
                <a:latin typeface="Chicago" panose="020B0604020202020204" pitchFamily="34" charset="0"/>
              </a:rPr>
              <a:t>статистике, 70% девушек, забеременевших в подростковом возрасте, прерывают беременность. На сегодняшний день такая ситуация является катастрофической, ведь аборт в 15 лет становится причиной множества проблем со здоровьем и даже летального исхода. Иногда аборт в 16 лет действительно является выходом из ситуации, но только в том случае если причины сделать его действительно серьезные, например, беременность угрожает жизни матери. Но большинство абортов в 17 лет делается по нежеланию обременять свою жизнь ребенком и вызывает ужасные осложнения в дальнейшем, например, эндометрит после аборта. Многие молодые девушки заблуждаются, думая, что последствия аборта таблетками не будут серьезными. Это мнение ошибочное, так как извлечение плодного яйца любым способом опасно для здоровья женщины.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7875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610" y="117859"/>
            <a:ext cx="8610600" cy="1293028"/>
          </a:xfrm>
        </p:spPr>
        <p:txBody>
          <a:bodyPr/>
          <a:lstStyle/>
          <a:p>
            <a:r>
              <a:rPr lang="ru-RU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hicago" panose="020B0604020202020204" pitchFamily="34" charset="0"/>
              </a:rPr>
              <a:t>Последствия аборта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4031" y="1410887"/>
            <a:ext cx="979831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hicago" panose="020B0604020202020204" pitchFamily="34" charset="0"/>
              </a:rPr>
              <a:t>ПОСЛЕДСТВИЯ АБОРТА ПРИ ПЕРВОЙ И ПОСЛЕДУЮЩИХ БЕРЕМЕННОСТЯХ </a:t>
            </a:r>
            <a:endParaRPr lang="ru-RU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Chicago" panose="020B0604020202020204" pitchFamily="34" charset="0"/>
            </a:endParaRPr>
          </a:p>
          <a:p>
            <a:r>
              <a:rPr lang="ru-RU" sz="2400" dirty="0" smtClean="0">
                <a:latin typeface="Chicago" panose="020B0604020202020204" pitchFamily="34" charset="0"/>
              </a:rPr>
              <a:t>  Делать </a:t>
            </a:r>
            <a:r>
              <a:rPr lang="ru-RU" sz="2400" dirty="0">
                <a:latin typeface="Chicago" panose="020B0604020202020204" pitchFamily="34" charset="0"/>
              </a:rPr>
              <a:t>аборт до первых родов очень рискованно, так как во многих случаях это приводит к бесплодию. В чем опасность аборта при первой беременности? В организме беременной женщины на гормональном уровне происходят изменения, резкое прерывание которых приводит к серьезным нарушениям. Еще одна причина, по которой нельзя делать аборт при первой беременности – у нерожавших женщин тонкая слизистая матки, которую легко повредить. Последствием аборта для нерожавших женщин может быть то, что при последующей беременности шейка может раскрыться сама по себе и спровоцировать выкидыш.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05504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817" y="1403606"/>
            <a:ext cx="54900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hicago" panose="020B0604020202020204" pitchFamily="34" charset="0"/>
              </a:rPr>
              <a:t>Мнение о том, что последствия аборта на ранних сроках или извлечение плодного яйца при второй и последующих беременностях переносятся не так тяжело, ошибочное. Прерывание беременности всегда опасно для женского здоровья и не зависит от возраста и количества родов. Каждое вмешательство в беременность приводит к большому числу проблем со </a:t>
            </a:r>
            <a:r>
              <a:rPr lang="ru-RU" sz="2400" dirty="0" smtClean="0">
                <a:latin typeface="Chicago" panose="020B0604020202020204" pitchFamily="34" charset="0"/>
              </a:rPr>
              <a:t>здоровьем.</a:t>
            </a:r>
            <a:endParaRPr lang="ru-RU" sz="2400" dirty="0">
              <a:latin typeface="Chicago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45" y="1831897"/>
            <a:ext cx="5924472" cy="3954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982663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532" y="246753"/>
            <a:ext cx="5760445" cy="714660"/>
          </a:xfrm>
          <a:gradFill>
            <a:gsLst>
              <a:gs pos="0">
                <a:schemeClr val="dk1">
                  <a:tint val="96000"/>
                  <a:satMod val="100000"/>
                  <a:lumMod val="104000"/>
                </a:schemeClr>
              </a:gs>
              <a:gs pos="78000">
                <a:schemeClr val="dk1">
                  <a:shade val="100000"/>
                  <a:satMod val="110000"/>
                  <a:lumMod val="100000"/>
                </a:schemeClr>
              </a:gs>
            </a:gsLst>
            <a:lin ang="5400000" scaled="0"/>
          </a:gradFill>
          <a:ln>
            <a:solidFill>
              <a:srgbClr val="15D1FA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400" b="1" cap="none" dirty="0" smtClean="0">
                <a:ln w="12700">
                  <a:noFill/>
                  <a:prstDash val="solid"/>
                </a:ln>
                <a:solidFill>
                  <a:srgbClr val="1DBFEF"/>
                </a:solidFill>
                <a:latin typeface="Chicago" panose="020B0604020202020204" pitchFamily="34" charset="0"/>
              </a:rPr>
              <a:t>Заключение</a:t>
            </a:r>
            <a:endParaRPr lang="ru-RU" sz="4400" b="1" cap="none" dirty="0">
              <a:ln w="12700">
                <a:noFill/>
                <a:prstDash val="solid"/>
              </a:ln>
              <a:solidFill>
                <a:srgbClr val="1DBFEF"/>
              </a:solidFill>
              <a:latin typeface="Chicago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2249" y="1443378"/>
            <a:ext cx="6113292" cy="4867481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Chicago" panose="020B0604020202020204" pitchFamily="34" charset="0"/>
              </a:rPr>
              <a:t>   Дебаты </a:t>
            </a:r>
            <a:r>
              <a:rPr lang="ru-RU" sz="2400" dirty="0">
                <a:latin typeface="Chicago" panose="020B0604020202020204" pitchFamily="34" charset="0"/>
              </a:rPr>
              <a:t>вокруг аборта продолжаются. Проблема аборта стала одной из центральных проблем современной этики, обсуждение этого вопроса на страницах многих книг и журналов. Проблема аборта позволила высветить целый комплекс сложнейших теоретических проблем этики. И, если бы не дискуссии вокруг аборта, многие их этих теоретических проблем никогда бы и не возникли, не встали бы на повестку дня науки, не стали бы предметом ее анализа, а значит, не стали бы стимулом для ее развития.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541" y="922141"/>
            <a:ext cx="5674776" cy="4949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22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028" y="4015426"/>
            <a:ext cx="112092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hicago" panose="020B0604020202020204" pitchFamily="34" charset="0"/>
              </a:rPr>
              <a:t>  Особое </a:t>
            </a:r>
            <a:r>
              <a:rPr lang="ru-RU" sz="2400" dirty="0">
                <a:latin typeface="Chicago" panose="020B0604020202020204" pitchFamily="34" charset="0"/>
              </a:rPr>
              <a:t>значение этой проблемы состоит в том, что она и практически-прикладная и, одновременно, глубоко-теоретическая. Происходит как бы двойной скачок в развитии теории: от практики к теории, затем от теории к практике, и далее вновь и вновь. Но только таким сложным и трудным путем можно добыть новое знание о самом таинственном и загадочном явлении во вселенной - человеке, о его жизни и смерти.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28" y="0"/>
            <a:ext cx="8030852" cy="40154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68488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281" y="347730"/>
            <a:ext cx="675543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350"/>
              </a:lnSpc>
              <a:spcAft>
                <a:spcPts val="0"/>
              </a:spcAft>
            </a:pPr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  <a:p>
            <a:pPr fontAlgn="base">
              <a:lnSpc>
                <a:spcPts val="1350"/>
              </a:lnSpc>
              <a:spcAft>
                <a:spcPts val="0"/>
              </a:spcAft>
            </a:pPr>
            <a:endParaRPr lang="ru-RU" sz="28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1350"/>
              </a:lnSpc>
              <a:spcAft>
                <a:spcPts val="0"/>
              </a:spcAft>
            </a:pPr>
            <a:endParaRPr lang="ru-RU" sz="20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ts val="1350"/>
              </a:lnSpc>
              <a:spcAft>
                <a:spcPts val="0"/>
              </a:spcAft>
              <a:buAutoNum type="arabicPeriod"/>
            </a:pP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Определение аборта</a:t>
            </a:r>
          </a:p>
          <a:p>
            <a:pPr fontAlgn="base">
              <a:spcAft>
                <a:spcPts val="0"/>
              </a:spcAft>
            </a:pPr>
            <a:endParaRPr lang="ru-RU" sz="2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fontAlgn="base">
              <a:spcAft>
                <a:spcPts val="0"/>
              </a:spcAft>
            </a:pP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2.  Противоположные 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точки зрения о проблеме </a:t>
            </a: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аборта</a:t>
            </a:r>
          </a:p>
          <a:p>
            <a:pPr fontAlgn="base">
              <a:spcAft>
                <a:spcPts val="0"/>
              </a:spcAft>
            </a:pPr>
            <a:endParaRPr lang="ru-RU" sz="2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342900" indent="-342900" fontAlgn="base">
              <a:spcAft>
                <a:spcPts val="0"/>
              </a:spcAft>
              <a:buAutoNum type="arabicPeriod" startAt="3"/>
            </a:pP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Аргументы 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против моральной допустимости </a:t>
            </a: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аборта</a:t>
            </a:r>
          </a:p>
          <a:p>
            <a:pPr fontAlgn="base">
              <a:spcAft>
                <a:spcPts val="0"/>
              </a:spcAft>
            </a:pPr>
            <a:endParaRPr lang="ru-RU" sz="2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342900" indent="-342900" fontAlgn="base">
              <a:spcAft>
                <a:spcPts val="0"/>
              </a:spcAft>
              <a:buAutoNum type="arabicPeriod" startAt="4"/>
            </a:pP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Аргументы 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 защиту моральной допустимости </a:t>
            </a: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аборта</a:t>
            </a:r>
          </a:p>
          <a:p>
            <a:pPr fontAlgn="base">
              <a:spcAft>
                <a:spcPts val="0"/>
              </a:spcAft>
            </a:pPr>
            <a:endParaRPr lang="ru-RU" sz="2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457200" indent="-457200" fontAlgn="base">
              <a:spcAft>
                <a:spcPts val="0"/>
              </a:spcAft>
              <a:buAutoNum type="arabicPeriod" startAt="5"/>
            </a:pP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Последствия аборта</a:t>
            </a:r>
          </a:p>
          <a:p>
            <a:pPr marL="457200" indent="-457200" fontAlgn="base">
              <a:spcAft>
                <a:spcPts val="0"/>
              </a:spcAft>
              <a:buAutoNum type="arabicPeriod" startAt="5"/>
            </a:pPr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457200" indent="-457200" fontAlgn="base">
              <a:spcAft>
                <a:spcPts val="0"/>
              </a:spcAft>
              <a:buAutoNum type="arabicPeriod" startAt="5"/>
            </a:pP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Заключение</a:t>
            </a:r>
            <a:endParaRPr lang="en-US" sz="2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457200" indent="-457200" fontAlgn="base">
              <a:spcAft>
                <a:spcPts val="0"/>
              </a:spcAft>
              <a:buAutoNum type="arabicPeriod" startAt="5"/>
            </a:pPr>
            <a:endParaRPr 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457200" indent="-457200" fontAlgn="base">
              <a:spcAft>
                <a:spcPts val="0"/>
              </a:spcAft>
              <a:buAutoNum type="arabicPeriod" startAt="5"/>
            </a:pP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Литература</a:t>
            </a:r>
          </a:p>
          <a:p>
            <a:pPr fontAlgn="base"/>
            <a:endParaRPr lang="ru-RU" sz="20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fontAlgn="base">
              <a:lnSpc>
                <a:spcPts val="1350"/>
              </a:lnSpc>
              <a:spcAft>
                <a:spcPts val="0"/>
              </a:spcAft>
            </a:pPr>
            <a:endParaRPr lang="ru-RU" sz="20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lnSpc>
                <a:spcPts val="1350"/>
              </a:lnSpc>
              <a:spcAft>
                <a:spcPts val="0"/>
              </a:spcAft>
              <a:buAutoNum type="arabicPeriod"/>
            </a:pP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22" y="441057"/>
            <a:ext cx="4306694" cy="571504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642081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500" advClick="0" advTm="10000">
        <p14:shred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59" y="599608"/>
            <a:ext cx="11379300" cy="5742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61294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89734" y="5553978"/>
            <a:ext cx="60960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>
                  <a:reflection blurRad="88900" endPos="22000" dist="12700" dir="5400000" sy="-100000" algn="bl" rotWithShape="0"/>
                </a:effectLst>
                <a:latin typeface="Chicago" panose="020B0604020202020204" pitchFamily="34" charset="0"/>
              </a:rPr>
              <a:t>Подумайте сердцем!</a:t>
            </a:r>
            <a:endParaRPr lang="ru-RU" sz="4000" b="1" dirty="0">
              <a:solidFill>
                <a:schemeClr val="tx1"/>
              </a:solidFill>
              <a:effectLst>
                <a:reflection blurRad="88900" endPos="22000" dist="12700" dir="5400000" sy="-100000" algn="bl" rotWithShape="0"/>
              </a:effectLst>
              <a:latin typeface="Chicago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55" y="636532"/>
            <a:ext cx="9128986" cy="4792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66801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04" y="889001"/>
            <a:ext cx="9131735" cy="45658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3364990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2615" y="1194564"/>
            <a:ext cx="1108905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Chicago" panose="020B0604020202020204" pitchFamily="34" charset="0"/>
              </a:rPr>
              <a:t>Список литературы:</a:t>
            </a:r>
          </a:p>
          <a:p>
            <a:endParaRPr lang="ru-RU" sz="2800" dirty="0" smtClean="0">
              <a:latin typeface="Chicago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/>
              <a:t>О </a:t>
            </a:r>
            <a:r>
              <a:rPr lang="ru-RU" sz="2400" dirty="0" smtClean="0"/>
              <a:t>беременности</a:t>
            </a:r>
            <a:r>
              <a:rPr lang="ru-RU" sz="2400" dirty="0"/>
              <a:t>, родах и здоровье </a:t>
            </a:r>
            <a:r>
              <a:rPr lang="ru-RU" sz="2400" dirty="0" smtClean="0"/>
              <a:t>малышей </a:t>
            </a:r>
            <a:r>
              <a:rPr lang="en-US" sz="2400" dirty="0" smtClean="0"/>
              <a:t>[</a:t>
            </a:r>
            <a:r>
              <a:rPr lang="ru-RU" sz="2400" dirty="0" smtClean="0"/>
              <a:t>Электронный ресурс</a:t>
            </a:r>
            <a:r>
              <a:rPr lang="en-US" sz="2400" dirty="0" smtClean="0"/>
              <a:t>]</a:t>
            </a:r>
            <a:r>
              <a:rPr lang="en-US" sz="2400" dirty="0" smtClean="0"/>
              <a:t>. </a:t>
            </a:r>
            <a:r>
              <a:rPr lang="ru-RU" sz="2400" dirty="0" smtClean="0"/>
              <a:t>-</a:t>
            </a:r>
            <a:r>
              <a:rPr lang="en-US" sz="2400" dirty="0" smtClean="0"/>
              <a:t> </a:t>
            </a:r>
            <a:r>
              <a:rPr lang="ru-RU" sz="2400" dirty="0" smtClean="0"/>
              <a:t>Режим </a:t>
            </a:r>
            <a:r>
              <a:rPr lang="ru-RU" sz="2400" dirty="0" smtClean="0"/>
              <a:t>доступа:</a:t>
            </a:r>
            <a:r>
              <a:rPr lang="ru-RU" sz="2400" dirty="0"/>
              <a:t> </a:t>
            </a:r>
            <a:r>
              <a:rPr lang="ru-RU" sz="2400" dirty="0" smtClean="0"/>
              <a:t> </a:t>
            </a:r>
            <a:r>
              <a:rPr lang="ru-RU" sz="2400" dirty="0" smtClean="0">
                <a:hlinkClick r:id="rId2"/>
              </a:rPr>
              <a:t>http</a:t>
            </a:r>
            <a:r>
              <a:rPr lang="ru-RU" sz="2400" dirty="0">
                <a:hlinkClick r:id="rId2"/>
              </a:rPr>
              <a:t>://</a:t>
            </a:r>
            <a:r>
              <a:rPr lang="ru-RU" sz="2400" dirty="0" smtClean="0">
                <a:hlinkClick r:id="rId2"/>
              </a:rPr>
              <a:t>birth-info.ru</a:t>
            </a:r>
            <a:r>
              <a:rPr lang="ru-RU" sz="2400" dirty="0" smtClean="0"/>
              <a:t> . - Дата доступа: 13.03.2018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Современная </a:t>
            </a:r>
            <a:r>
              <a:rPr lang="ru-RU" sz="2400" dirty="0"/>
              <a:t>онлайн-энциклопедия о всех видах абортов и их </a:t>
            </a:r>
            <a:r>
              <a:rPr lang="ru-RU" sz="2400" dirty="0" smtClean="0"/>
              <a:t>последствиях</a:t>
            </a:r>
            <a:r>
              <a:rPr lang="ru-RU" sz="2400" dirty="0" smtClean="0"/>
              <a:t> </a:t>
            </a:r>
            <a:r>
              <a:rPr lang="en-US" sz="2400" dirty="0" smtClean="0"/>
              <a:t>[</a:t>
            </a:r>
            <a:r>
              <a:rPr lang="ru-RU" sz="2400" dirty="0" smtClean="0"/>
              <a:t>Электронный ресурс</a:t>
            </a:r>
            <a:r>
              <a:rPr lang="en-US" sz="2400" dirty="0" smtClean="0"/>
              <a:t>]. - </a:t>
            </a:r>
            <a:r>
              <a:rPr lang="ru-RU" sz="2400" dirty="0" smtClean="0"/>
              <a:t>Режим </a:t>
            </a:r>
            <a:r>
              <a:rPr lang="ru-RU" sz="2400" dirty="0" smtClean="0"/>
              <a:t>доступа:</a:t>
            </a:r>
            <a:r>
              <a:rPr lang="ru-RU" sz="2400" dirty="0"/>
              <a:t> </a:t>
            </a:r>
            <a:r>
              <a:rPr lang="ru-RU" sz="2400" u="sng" dirty="0">
                <a:hlinkClick r:id="rId3"/>
              </a:rPr>
              <a:t>https://prberem.com/</a:t>
            </a:r>
            <a:r>
              <a:rPr lang="ru-RU" sz="2400" dirty="0"/>
              <a:t> 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  <a:r>
              <a:rPr lang="en-US" sz="2400" dirty="0" smtClean="0"/>
              <a:t>-</a:t>
            </a:r>
            <a:r>
              <a:rPr lang="ru-RU" sz="2400" dirty="0" smtClean="0"/>
              <a:t> </a:t>
            </a:r>
            <a:r>
              <a:rPr lang="ru-RU" sz="2400" dirty="0" smtClean="0"/>
              <a:t>Дата доступа: 13.03.2018</a:t>
            </a:r>
            <a:endParaRPr lang="ru-RU" sz="2400" dirty="0"/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Портал о </a:t>
            </a:r>
            <a:r>
              <a:rPr lang="ru-RU" sz="2400" dirty="0" smtClean="0"/>
              <a:t>здоровье</a:t>
            </a:r>
            <a:r>
              <a:rPr lang="ru-RU" sz="2400" dirty="0" smtClean="0"/>
              <a:t> </a:t>
            </a:r>
            <a:r>
              <a:rPr lang="en-US" sz="2400" dirty="0" smtClean="0"/>
              <a:t>[</a:t>
            </a:r>
            <a:r>
              <a:rPr lang="ru-RU" sz="2400" dirty="0" smtClean="0"/>
              <a:t>Электронный ресурс</a:t>
            </a:r>
            <a:r>
              <a:rPr lang="en-US" sz="2400" dirty="0" smtClean="0"/>
              <a:t>]. -</a:t>
            </a:r>
            <a:r>
              <a:rPr lang="ru-RU" sz="2400" dirty="0" smtClean="0"/>
              <a:t> </a:t>
            </a:r>
            <a:r>
              <a:rPr lang="ru-RU" sz="2400" dirty="0" smtClean="0"/>
              <a:t>Режим доступа: </a:t>
            </a:r>
            <a:r>
              <a:rPr lang="en-US" sz="2400" dirty="0">
                <a:hlinkClick r:id="rId4"/>
              </a:rPr>
              <a:t>http://www.likar.info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. -</a:t>
            </a:r>
            <a:r>
              <a:rPr lang="ru-RU" sz="2400" dirty="0" smtClean="0"/>
              <a:t> </a:t>
            </a:r>
            <a:r>
              <a:rPr lang="ru-RU" sz="2400" dirty="0" smtClean="0"/>
              <a:t>Дата доступа: 13.03.2018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98503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7229" y="170057"/>
            <a:ext cx="865333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effectLst>
                  <a:reflection stA="45000" endPos="21000" dist="12700" dir="5400000" sy="-100000" algn="bl" rotWithShape="0"/>
                </a:effectLst>
                <a:latin typeface="Chicago" panose="020B0604020202020204" pitchFamily="34" charset="0"/>
              </a:rPr>
              <a:t>Спасибо за внимание!</a:t>
            </a:r>
            <a:endParaRPr lang="ru-RU" sz="6000" dirty="0">
              <a:solidFill>
                <a:srgbClr val="FFFF00"/>
              </a:solidFill>
              <a:effectLst>
                <a:reflection stA="45000" endPos="21000" dist="127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97" y="1387573"/>
            <a:ext cx="8633155" cy="5153605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98503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3775" y="482956"/>
            <a:ext cx="8695386" cy="450761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32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hicago" panose="020B0604020202020204" pitchFamily="34" charset="0"/>
              </a:rPr>
              <a:t>Определение аборта </a:t>
            </a:r>
            <a:endParaRPr lang="ru-RU" sz="32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hicago" panose="020B0604020202020204" pitchFamily="34" charset="0"/>
            </a:endParaRPr>
          </a:p>
        </p:txBody>
      </p:sp>
      <p:sp>
        <p:nvSpPr>
          <p:cNvPr id="3" name="Прямоугольник 2"/>
          <p:cNvSpPr>
            <a:spLocks/>
          </p:cNvSpPr>
          <p:nvPr/>
        </p:nvSpPr>
        <p:spPr>
          <a:xfrm>
            <a:off x="643944" y="1138486"/>
            <a:ext cx="11196000" cy="56520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93000"/>
                  <a:shade val="98000"/>
                  <a:satMod val="150000"/>
                  <a:lumMod val="102000"/>
                </a:schemeClr>
              </a:gs>
              <a:gs pos="50000">
                <a:schemeClr val="dk1">
                  <a:tint val="98000"/>
                  <a:shade val="90000"/>
                  <a:satMod val="130000"/>
                  <a:lumMod val="103000"/>
                </a:schemeClr>
              </a:gs>
              <a:gs pos="100000">
                <a:schemeClr val="dk1">
                  <a:shade val="63000"/>
                  <a:satMod val="12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hicago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>
                <a:ln w="0"/>
                <a:solidFill>
                  <a:prstClr val="white"/>
                </a:solidFill>
                <a:effectLst>
                  <a:reflection blurRad="6350" endPos="0" dir="5400000" sy="-90000" algn="bl" rotWithShape="0"/>
                </a:effectLst>
                <a:latin typeface="Chicago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Конечно, проблема аборта многозначна. Она имеет и демографический смысл, она имеет и политическое и социальное значение, а также она имеет очень важный этический аспект. Острота в обсуждении проблем аборта сохраняется, несмотря на то, что эта проблема "стара как мир". Исторически отношение врача к аборту является одной из первых и основных этико-медицинских проблем, сохраняющих свою актуальность и сегодня. Это объясняется тем, что проблема аборта концентрирует в себе отношения между людьми на уровне нравственного, юридического, социально-политического, религиозного, научного сознания.</a:t>
            </a:r>
            <a:endParaRPr lang="ru-RU" sz="2200" dirty="0">
              <a:ln w="0"/>
              <a:solidFill>
                <a:prstClr val="white"/>
              </a:solidFill>
              <a:effectLst>
                <a:reflection blurRad="6350" endPos="0" dir="5400000" sy="-90000" algn="bl" rotWithShape="0"/>
              </a:effectLst>
              <a:latin typeface="Chicago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spcAft>
                <a:spcPts val="1350"/>
              </a:spcAft>
            </a:pPr>
            <a:r>
              <a:rPr lang="en-US" sz="2200" dirty="0">
                <a:ln w="0"/>
                <a:solidFill>
                  <a:prstClr val="white"/>
                </a:solidFill>
                <a:effectLst>
                  <a:reflection blurRad="6350" endPos="0" dir="5400000" sy="-90000" algn="bl" rotWithShape="0"/>
                </a:effectLst>
                <a:latin typeface="Chicago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>
                <a:ln w="0"/>
                <a:solidFill>
                  <a:prstClr val="white"/>
                </a:solidFill>
                <a:effectLst>
                  <a:reflection blurRad="6350" endPos="0" dir="5400000" sy="-90000" algn="bl" rotWithShape="0"/>
                </a:effectLst>
                <a:latin typeface="Chicago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Аборт - искусственное прерывание беременности путём удаления плода из матки в сроки до 22 недель от зачатия (до момента, когда возможно рождение жизнеспособного ребёнка) или на более поздних сроках. Может выполняться как инструментальным, так и медикаментозным путём (провоцирование выкидыша). Медицинский аборт представляет собой преднамеренное прерывание беременности по медицинским и социальным показаниям.</a:t>
            </a:r>
            <a:endParaRPr lang="ru-RU" sz="2200" dirty="0">
              <a:ln w="0"/>
              <a:solidFill>
                <a:prstClr val="white"/>
              </a:solidFill>
              <a:effectLst>
                <a:reflection blurRad="6350" endPos="0" dir="5400000" sy="-90000" algn="bl" rotWithShape="0"/>
              </a:effectLst>
              <a:latin typeface="Chicago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n w="0"/>
              <a:effectLst>
                <a:reflection blurRad="6350" stA="53000" endA="300" endPos="35500" dir="5400000" sy="-90000" algn="bl" rotWithShape="0"/>
              </a:effectLst>
              <a:latin typeface="Chicago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612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250" advClick="0" advTm="10000">
        <p14:shred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15" y="1623848"/>
            <a:ext cx="5678484" cy="3754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1862" y="305738"/>
            <a:ext cx="6751996" cy="1064303"/>
          </a:xfrm>
          <a:gradFill>
            <a:gsLst>
              <a:gs pos="0">
                <a:schemeClr val="dk1">
                  <a:tint val="93000"/>
                  <a:shade val="98000"/>
                  <a:satMod val="150000"/>
                  <a:lumMod val="102000"/>
                </a:schemeClr>
              </a:gs>
              <a:gs pos="50000">
                <a:schemeClr val="dk1">
                  <a:tint val="98000"/>
                  <a:shade val="90000"/>
                  <a:satMod val="130000"/>
                  <a:lumMod val="103000"/>
                </a:schemeClr>
              </a:gs>
              <a:gs pos="100000">
                <a:schemeClr val="dk1">
                  <a:shade val="63000"/>
                  <a:satMod val="120000"/>
                </a:schemeClr>
              </a:gs>
            </a:gsLst>
            <a:lin ang="5400000" scaled="0"/>
          </a:gradFill>
        </p:spPr>
        <p:txBody>
          <a:bodyPr>
            <a:norm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cap="none" dirty="0">
                <a:ln/>
                <a:solidFill>
                  <a:schemeClr val="accent4">
                    <a:lumMod val="20000"/>
                    <a:lumOff val="80000"/>
                  </a:schemeClr>
                </a:solidFill>
                <a:latin typeface="Chicago" panose="020B0604020202020204" pitchFamily="34" charset="0"/>
              </a:rPr>
              <a:t>Противоположные точки зрения о проблеме аборта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2027" y="1398246"/>
            <a:ext cx="6101256" cy="5028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Chicago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Вокруг столь сложной и деликатной темы сложились две противоположные точки зрения. Аборт - это сугубо личная, интимная проблема, которая никого, кроме самой женщины, не касается, в которую никто не должен вмешиваться. Это просто одна из медицинских операций, и как в случае каждой хирургической операции все проблемы решаются врачом и пациентом. Если коротко выразить эту точку зрения, можно сказать так: “Аборт - это медицинская проблема”. Вторая точка зрения представляет собой противоположный полюс: аборт оскорбляет моральное чувство, поэтому здесь существует моральная, этическая проблема, и при том сложнейшая. </a:t>
            </a:r>
            <a:endParaRPr lang="ru-RU" sz="2000" dirty="0">
              <a:latin typeface="Chicago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9754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18" y="153035"/>
            <a:ext cx="7843234" cy="52255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2027723" y="5624288"/>
            <a:ext cx="8077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hicago" panose="020B0604020202020204" pitchFamily="34" charset="0"/>
              </a:rPr>
              <a:t>В любой ситуации выбирайте жизнь и знайте, что вам ни разу не придется об этом пожалеть!</a:t>
            </a:r>
            <a:endParaRPr lang="ru-RU" sz="2400" dirty="0">
              <a:latin typeface="Chicago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805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381" y="218199"/>
            <a:ext cx="10900385" cy="633140"/>
          </a:xfrm>
          <a:gradFill flip="none" rotWithShape="0">
            <a:gsLst>
              <a:gs pos="0">
                <a:schemeClr val="dk1">
                  <a:tint val="96000"/>
                  <a:satMod val="100000"/>
                  <a:lumMod val="104000"/>
                </a:schemeClr>
              </a:gs>
              <a:gs pos="78000">
                <a:schemeClr val="dk1">
                  <a:shade val="100000"/>
                  <a:satMod val="110000"/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hicago" panose="020B0604020202020204" pitchFamily="34" charset="0"/>
              </a:rPr>
              <a:t>Аргументы против моральной допустимости аборта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8376" y="1114383"/>
            <a:ext cx="11593218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Chicago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effectLst/>
                <a:latin typeface="Chicago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Главным таким аргументом может считаться следующий: зародыш является человеческим существом. А поскольку право на жизнь составляет неотъемлемое право каждого человеческого существа, то зародыш тоже имеет такое право. Значит, аборт недопустим с моральной точки зрения, аборты следует запретить (в тех странах, где они разрешены) и ни в коем случае не разрешать (если они в данное время в данной стране запрещены). Как можно заметить, самым важным элементом этой аргументации является утверждение: зародыш - это человеческое существо. Данный довод воспринимается на уровне простого житейского наблюдения как самоочевидный, не нуждающийся в каких-то особых доказательствах. В его пользу говорит и известная восточная традиция, согласно которой возраст человека отсчитывается с момента зачатия, а не с момента рождения</a:t>
            </a:r>
            <a:r>
              <a:rPr lang="ru-RU" sz="2000" dirty="0" smtClean="0">
                <a:effectLst/>
                <a:latin typeface="Chicago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Chicago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5123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565" y="993143"/>
            <a:ext cx="111730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hicago" panose="020B0604020202020204" pitchFamily="34" charset="0"/>
              </a:rPr>
              <a:t>Но даже если и потребуются доказательства, то приводятся такие научно-установленные факты, как то, что человеческий зародыш довольно раннего возраста, уже в девять недель, имеет лицо, пальцы, внутримозговую активность и т.п., или, что, более того, уже в гене запрограммированы основные черты личности человека. Следовательно, ни при каких обстоятельствах аборт морально не может быть оправдан.</a:t>
            </a:r>
          </a:p>
          <a:p>
            <a:pPr algn="ctr"/>
            <a:r>
              <a:rPr lang="ru-RU" sz="2400" dirty="0">
                <a:latin typeface="Chicago" panose="020B0604020202020204" pitchFamily="34" charset="0"/>
              </a:rPr>
              <a:t>Возникает еще один пункт, который подлежит анализу и доказательству: именно тот пункт, который категорически утверждает - “ни при каких обстоятельствах”. Но есть случаи, когда существуют медицинские противопоказания, когда беременность и роды таят в себе реальную угрозу для жизни матери. Или в других, не менее драматических обстоятельствах, которые тоже, к сожалению, случаются: когда беременность произошла в результате изнасилования, абсолютно вопреки воле и желанию женщины.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325" y="170755"/>
            <a:ext cx="11004330" cy="584775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96000"/>
                  <a:satMod val="100000"/>
                  <a:lumMod val="104000"/>
                </a:schemeClr>
              </a:gs>
              <a:gs pos="78000">
                <a:schemeClr val="dk1">
                  <a:shade val="100000"/>
                  <a:satMod val="110000"/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hicago" panose="020B0604020202020204" pitchFamily="34" charset="0"/>
              </a:rPr>
              <a:t>Аргументы против моральной допустимости аборта</a:t>
            </a:r>
            <a:endParaRPr lang="ru-RU" sz="3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cago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9859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5311" y="5573153"/>
            <a:ext cx="115571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hicago" panose="020B0604020202020204" pitchFamily="34" charset="0"/>
              </a:rPr>
              <a:t>С какими бы трудностями вам не приходилось бы сталкиваться - не желайте смерти вашему ребенку!</a:t>
            </a:r>
            <a:endParaRPr lang="ru-RU" sz="3200" b="1" spc="50" dirty="0">
              <a:ln w="9525" cmpd="sng">
                <a:noFill/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Chicago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6" y="520261"/>
            <a:ext cx="6126444" cy="4890995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1" y="926950"/>
            <a:ext cx="5920465" cy="3991891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279400"/>
          </a:effectLst>
        </p:spPr>
      </p:pic>
    </p:spTree>
    <p:extLst>
      <p:ext uri="{BB962C8B-B14F-4D97-AF65-F5344CB8AC3E}">
        <p14:creationId xmlns="" xmlns:p14="http://schemas.microsoft.com/office/powerpoint/2010/main" val="1919674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074" y="252248"/>
            <a:ext cx="11603421" cy="6370975"/>
          </a:xfrm>
          <a:prstGeom prst="rect">
            <a:avLst/>
          </a:prstGeom>
          <a:gradFill flip="none" rotWithShape="1">
            <a:path path="shape">
              <a:fillToRect l="50000" t="50000" r="50000" b="50000"/>
            </a:path>
            <a:tileRect/>
          </a:gradFill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 fontAlgn="base">
              <a:spcAft>
                <a:spcPts val="1350"/>
              </a:spcAft>
            </a:pPr>
            <a:r>
              <a:rPr lang="ru-RU" sz="2400" dirty="0" smtClean="0">
                <a:ln w="3175">
                  <a:noFill/>
                </a:ln>
                <a:latin typeface="Chicago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Так, в общей </a:t>
            </a:r>
            <a:r>
              <a:rPr lang="ru-RU" sz="2400" dirty="0" err="1" smtClean="0">
                <a:ln w="3175">
                  <a:noFill/>
                </a:ln>
                <a:latin typeface="Chicago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антиабортной</a:t>
            </a:r>
            <a:r>
              <a:rPr lang="ru-RU" sz="2400" dirty="0" smtClean="0">
                <a:ln w="3175">
                  <a:noFill/>
                </a:ln>
                <a:latin typeface="Chicago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точке зрения вырисовываются внутренние различия во взглядах. Крайняя </a:t>
            </a:r>
            <a:r>
              <a:rPr lang="ru-RU" sz="2400" dirty="0" err="1" smtClean="0">
                <a:ln w="3175">
                  <a:noFill/>
                </a:ln>
                <a:latin typeface="Chicago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антиабортная</a:t>
            </a:r>
            <a:r>
              <a:rPr lang="ru-RU" sz="2400" dirty="0" smtClean="0">
                <a:ln w="3175">
                  <a:noFill/>
                </a:ln>
                <a:latin typeface="Chicago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позиция не признает никаких исключений, никаких смягчающих обстоятельств. Сторонники этой позиции утверждают, что аборт недопустим, даже если беременность и роды опасны для жизни матери, например, при болезни сердца, почек и т.д. и даже если беременность наступила в результате изнасилования. Аргумент при этом прост: ребенок не виноват ни в том, ни в другом случае, и он не должен страдать. Как можно убивать ни в чем неповинное существо, которое не имело сознательного намерения убивать свою мать и непричастно к обстоятельствам зачатия, а стало быть, не несет за них никакой ответственности, и тем более не заслуживает такого наказания, как лишение жизни? Смягченная </a:t>
            </a:r>
            <a:r>
              <a:rPr lang="ru-RU" sz="2400" dirty="0" err="1" smtClean="0">
                <a:ln w="3175">
                  <a:noFill/>
                </a:ln>
                <a:latin typeface="Chicago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антиабортная</a:t>
            </a:r>
            <a:r>
              <a:rPr lang="ru-RU" sz="2400" dirty="0" smtClean="0">
                <a:ln w="3175">
                  <a:noFill/>
                </a:ln>
                <a:latin typeface="Chicago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позиция в принципе считает аборт недопустимым, но в виде исключения, в тех случаях, когда возникают медицинские противопоказания или когда речь идет об изнасиловании, допускает его. Сама же допустимость исключений аргументируется необходимостью учитывать желание и интересы матери.</a:t>
            </a:r>
            <a:endParaRPr lang="ru-RU" sz="2400" dirty="0" smtClean="0">
              <a:ln w="3175">
                <a:noFill/>
              </a:ln>
              <a:latin typeface="Chicago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074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485</TotalTime>
  <Words>1462</Words>
  <Application>Microsoft Office PowerPoint</Application>
  <PresentationFormat>Произвольный</PresentationFormat>
  <Paragraphs>67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След самолета</vt:lpstr>
      <vt:lpstr>Медицинские и социально-культурные аспекты аборта </vt:lpstr>
      <vt:lpstr>Слайд 2</vt:lpstr>
      <vt:lpstr>Определение аборта </vt:lpstr>
      <vt:lpstr>Противоположные точки зрения о проблеме аборта</vt:lpstr>
      <vt:lpstr>Слайд 5</vt:lpstr>
      <vt:lpstr>Аргументы против моральной допустимости аборта</vt:lpstr>
      <vt:lpstr>Слайд 7</vt:lpstr>
      <vt:lpstr>Слайд 8</vt:lpstr>
      <vt:lpstr>Слайд 9</vt:lpstr>
      <vt:lpstr>Аргументы в защиту моральной допустимости аборта</vt:lpstr>
      <vt:lpstr>Слайд 11</vt:lpstr>
      <vt:lpstr>Слайд 12</vt:lpstr>
      <vt:lpstr>Слайд 13</vt:lpstr>
      <vt:lpstr>Последствия аборта</vt:lpstr>
      <vt:lpstr>Последствия аборта</vt:lpstr>
      <vt:lpstr>Последствия аборта</vt:lpstr>
      <vt:lpstr>Слайд 17</vt:lpstr>
      <vt:lpstr>Заключение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Медицинские и социально-культурные аспекты аборта</dc:title>
  <dc:creator>MASHA</dc:creator>
  <cp:lastModifiedBy>Пользователь</cp:lastModifiedBy>
  <cp:revision>48</cp:revision>
  <dcterms:created xsi:type="dcterms:W3CDTF">2016-03-13T17:52:47Z</dcterms:created>
  <dcterms:modified xsi:type="dcterms:W3CDTF">2018-03-14T08:16:25Z</dcterms:modified>
</cp:coreProperties>
</file>