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ACE"/>
    <a:srgbClr val="DFA3DF"/>
    <a:srgbClr val="2A1F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28" autoAdjust="0"/>
  </p:normalViewPr>
  <p:slideViewPr>
    <p:cSldViewPr>
      <p:cViewPr varScale="1">
        <p:scale>
          <a:sx n="95" d="100"/>
          <a:sy n="95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09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60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3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26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59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04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04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63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04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02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14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6763-733E-45FD-B34C-E2F9DD37CB77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AA42-F807-44BE-A9CB-E57744091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travmam.ru/" TargetMode="External"/><Relationship Id="rId2" Type="http://schemas.openxmlformats.org/officeDocument/2006/relationships/hyperlink" Target="https://www.vseozrenii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pomosch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18.xml"/><Relationship Id="rId3" Type="http://schemas.openxmlformats.org/officeDocument/2006/relationships/slide" Target="slide9.xml"/><Relationship Id="rId7" Type="http://schemas.openxmlformats.org/officeDocument/2006/relationships/slide" Target="slide4.xml"/><Relationship Id="rId12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5.jpeg"/><Relationship Id="rId5" Type="http://schemas.openxmlformats.org/officeDocument/2006/relationships/slide" Target="slide14.xml"/><Relationship Id="rId15" Type="http://schemas.openxmlformats.org/officeDocument/2006/relationships/slide" Target="slide21.xml"/><Relationship Id="rId10" Type="http://schemas.microsoft.com/office/2007/relationships/hdphoto" Target="../media/hdphoto1.wdp"/><Relationship Id="rId4" Type="http://schemas.openxmlformats.org/officeDocument/2006/relationships/slide" Target="slide10.xml"/><Relationship Id="rId9" Type="http://schemas.openxmlformats.org/officeDocument/2006/relationships/image" Target="../media/image4.png"/><Relationship Id="rId1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188640"/>
            <a:ext cx="8568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БЕЛАРУСЬ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ВИТЕБСКИЙ ГОСУДАРСТВЕННЫЙ ОРДЕНА ДРУЖБЫ НАРОДОВ МЕДИЦИНСКИЙ УНИВЕРСИТЕТ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ОБЩЕСТВЕННОГО ЗДОРОВЬЯ И ЗДРАВООХРАНЕНИЯ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40561" y="1558821"/>
            <a:ext cx="392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кафедрой общественного здоровья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здравоохранения, доктор мед. наук, профессор В.С.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Глушанко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2919131"/>
            <a:ext cx="317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1" y="3288036"/>
            <a:ext cx="466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помощь при травмах глаза»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3937" y="4293096"/>
            <a:ext cx="3497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лечебного факультет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Анастасия Витальевна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467" y="598063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Витебск, 2018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4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243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химическом повреждении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40572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же промойте глаз и веки большим количеством проточной воды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усадить пострадавшего около раковины, запрокинуть голову назад или на сторону травмированного глаза. Обязательно открыть веки и промывать проточной водой в направлении от носа к краю глаза не менее 20-30 минут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раствор попал в оба глаза, то промойте оба глаза одновременно. Если же раствор попал на все лицо другие части тела, то, помимо промывания глаз, пострадавшему необходимо принять душ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промывания немедленно обратитесь в специализированный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9011" y="5950945"/>
            <a:ext cx="348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в глаза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33256"/>
            <a:ext cx="2412268" cy="374848"/>
          </a:xfrm>
          <a:prstGeom prst="rect">
            <a:avLst/>
          </a:prstGeom>
          <a:solidFill>
            <a:srgbClr val="DFA3DF"/>
          </a:solidFill>
          <a:ln>
            <a:solidFill>
              <a:srgbClr val="E8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Извести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60504"/>
            <a:ext cx="2412268" cy="374848"/>
          </a:xfrm>
          <a:prstGeom prst="rect">
            <a:avLst/>
          </a:prstGeom>
          <a:solidFill>
            <a:srgbClr val="DFA3DF"/>
          </a:solidFill>
          <a:ln>
            <a:solidFill>
              <a:srgbClr val="E8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Суперклея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555321">
            <a:off x="3953290" y="5897975"/>
            <a:ext cx="419199" cy="226268"/>
          </a:xfrm>
          <a:prstGeom prst="rightArrow">
            <a:avLst/>
          </a:prstGeom>
          <a:solidFill>
            <a:srgbClr val="DFA3DF"/>
          </a:solidFill>
          <a:ln>
            <a:solidFill>
              <a:srgbClr val="E8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439909">
            <a:off x="3954163" y="6369312"/>
            <a:ext cx="419199" cy="226268"/>
          </a:xfrm>
          <a:prstGeom prst="rightArrow">
            <a:avLst/>
          </a:prstGeom>
          <a:solidFill>
            <a:srgbClr val="DFA3DF"/>
          </a:solidFill>
          <a:ln>
            <a:solidFill>
              <a:srgbClr val="E8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0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55825"/>
            <a:ext cx="838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делать категорически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124744"/>
            <a:ext cx="5075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тереть и давить на травмированный глаз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трогать и пытаться удалять инородное тело, торчащее из глаза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промывать глаз, если есть вероятность проникающего ранения. Исключение: при одновременном попадании в глаз химических растворов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19" y="798088"/>
            <a:ext cx="2842876" cy="338437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57539" y="4228901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пытаться нейтрализовать действие одного вещества другим (например, при ожоге раствором кислоты промывать раствором щелочи)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 качестве повязки использовать вату (при проникающих ранениях ее маленькие ворсинки могут попасть внутрь глаза). Исключение: раны век с активным кровотечением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64288" y="6237312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11659"/>
            <a:ext cx="8548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попадании в глаза извести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98" y="1052736"/>
            <a:ext cx="35283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При попадании в глаз порошка негашеной извести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НЕЛЬЗЯ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промывать глаза до полного удаления кристаллов с поверхности век и глазного яблока (при взаимодействии с водой известь начинает выраба­тывать тепло и ожог может только усилиться).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086976"/>
            <a:ext cx="4968552" cy="372641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TextBox 5"/>
          <p:cNvSpPr txBox="1"/>
          <p:nvPr/>
        </p:nvSpPr>
        <p:spPr>
          <a:xfrm>
            <a:off x="4055010" y="4804302"/>
            <a:ext cx="488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постарайтесь полностью удалить кристаллы сухой чистой салфеткой, а затем тщательно промойте поврежденные ткани проточной водой и обратитесь в специализированный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9004" y="6295242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1970455" y="6280972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7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попадании в глаза суперклея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511" y="1484784"/>
            <a:ext cx="532859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удалить клей с кожи век. Для облегчения этого можно нанести антибактериальную мазь (например, тетрациклиновую 1%)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открыть глаз (иногда для этого приходится даже срезать ресницы)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Закапайте антибактериальные капли (например, Альбуцид 20%, Левомицетин 0,25% или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Витабакт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0,05%)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обратитесь в специализированный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20" y="1330394"/>
            <a:ext cx="3480191" cy="348019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360402" y="6295242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586768" y="6255321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89414">
            <a:off x="702801" y="4499884"/>
            <a:ext cx="3074129" cy="24721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407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5976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ожогах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7360402" y="6295242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5841"/>
            <a:ext cx="3744416" cy="973715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3" action="ppaction://hlinksldjump"/>
              </a:rPr>
              <a:t>Пламенем</a:t>
            </a:r>
            <a:endParaRPr lang="ru-RU" sz="2400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3" y="1202353"/>
            <a:ext cx="3888433" cy="973715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4" action="ppaction://hlinksldjump"/>
              </a:rPr>
              <a:t>Ультрафиолетовыми лучами</a:t>
            </a:r>
            <a:endParaRPr lang="ru-RU" sz="2400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827" y="2492896"/>
            <a:ext cx="5359680" cy="36638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45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ожогах пламенем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58107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Удалите с кожи век загрязнения, протрите кожу век спиртом (следите за тем, чтобы спирт не попал в глаз!)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сухой холод на глаза (например, лед в пакете, завернутый в чистую салфетку), но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ДАВИТЕ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глаз!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Нанесите на кожу век и за веко антибактериальную мазь (например, тетрациклиновую 1%)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в специализированный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732240" y="6229291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331640" y="6165304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7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97" y="188640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ожогах УФ-лучами (в солярии, при длительной работе рядом с кварцевой лампой, сварочными работами).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997" y="1268760"/>
            <a:ext cx="416251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Затемните помещение, поскольку у пострадавшего, как правило, развивается сильная светобоязнь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Заложите за веко антибактериальную мазь (например, тетрациклиновую 1%)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сухой холод на глаза (например, лед в пакете, завернутый в чистую салфетку)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обезболивающий препарат (например, Пенталгин,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Солпадеин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Нурофен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398202"/>
            <a:ext cx="2304806" cy="344280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439" y="3294967"/>
            <a:ext cx="2397814" cy="145867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588224" y="1380559"/>
            <a:ext cx="23302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обратитесь в специализированный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908" y="4939990"/>
            <a:ext cx="3382877" cy="184366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7343781" y="6018739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7343781" y="5301208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Назад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6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1" y="116632"/>
            <a:ext cx="888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кровотечениях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06" y="980728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Как правило, связано с тяжелой контузией или    проникающими ранениями глаз.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Закапайте в глаз антибактериальные капли (например, Альбуцид 20%, Левомицетин 0,25% или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Витабакт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0,05%)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Закройте глаз чистой (лучше – стерильной)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повязкой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ДАВИТЕ НА ГЛАЗ!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обратитесь в специализированный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06" y="3901601"/>
            <a:ext cx="4718391" cy="265604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7343781" y="6018739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955792"/>
            <a:ext cx="2816313" cy="158417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581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6269" y="116632"/>
            <a:ext cx="287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252" y="1052736"/>
            <a:ext cx="90217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Последствия травмы глаза напрямую зависят от ее характера и своевременного оказания первой помощи.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некачественной обработке и неадекватной терапии возможно развитие ряда осложнений: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Сепсис, спровоцированный попаданием в кровь возбудителей инфекции и отравление всего организма токсичными продуктами их жизнедеятельности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глаза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зрения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Абсцесс головного мозга — скоплением гноя в полости черепа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Панофтальмит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обширное воспаление, носящее гнойный характер, провоцирующее расплавление всех оболочек, структур глазного яблока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92280" y="6007358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Далее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5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7296" y="10832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0046" y="980728"/>
            <a:ext cx="9036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Симпатическое воспаление. Оно характеризуется тем, что начинает страдать здоровый глаз. Это такая реакция на травму. Самое частое осложнение – это фиброзно-пластический иридоциклит. От него страдает глаз, не получивший травму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Эндофтальмит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скопление гнойной массы в зоне стекловидного тела глаза и воспаление его внутренних структур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рубца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мягких тканей лица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Заворот, выворот и птоз век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 работе слезного аппарата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24128" y="2460280"/>
            <a:ext cx="3862121" cy="439772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83568" y="5975891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7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04" y="4874187"/>
            <a:ext cx="3886736" cy="180085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глаза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29284"/>
            <a:ext cx="7920880" cy="4431983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Глаз – очень чувствительный орган, любое повреждение которого причиняет сильнейший физический и психологический дискомфорт, ведь человек после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какое-то время не может вести привычный образ жизни. Поэтому ко всем травмам органа зрения нужно относиться серьезно, даже если на первый взгляд существенных изменений не произошло. Дело в том, что одна и та же травма может (при своевременном лечении) обойтись вообще без последствий, или, в отсутствие лечения, повлечь за собой тяжелые осложнения.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Поэтому при любом повреждении глаза необходимо сразу же </a:t>
            </a:r>
            <a:r>
              <a:rPr lang="ru-RU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за медицинской помощью!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93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0029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46" y="980728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– это хрупкий, но крайне важный инструмент в жизни каждого человека. За органами зрения следует следить всю свою жизнь.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Поэтому очень важно при любых травмах в ближайшее время обратиться к специалисту. Ведь без глаз мне не сможем видеть этот прекрасный мир, близких и родных людей и все, что нам так дорого и что мы так любим!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518806"/>
            <a:ext cx="3675900" cy="206769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56" y="3861048"/>
            <a:ext cx="3124880" cy="208325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421828" y="5965292"/>
            <a:ext cx="342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СПАСИБО ЗА ВНИМАНИЕ!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673105" y="6252496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6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861" y="1886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13404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«Все о зрении»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[https://www.vseozrenii.ru/travma-glaza/pervaya-pomoshch-pri-travme-glaza/]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https://www.vseozrenii.ru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Дата доступа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22.02.2018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PoTravmam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[https://potravmam.ru/travmy/travma-glaz.html#i-9]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https://potravmam.ru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Дата доступа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22.02.2018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ProPomosch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[https://propomosch.ru/travmy/pomosch-pri-travme-glaza]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https://propomosch.ru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Дата доступа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22.02.2018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травмах глаза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0048" y="950442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различных видов травм глаза, однако при каждом из них существует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основных первых пункта помощи.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8980" y="2636912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ПОМОЙТЕ РУКИ!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Успокойте пострадавшего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скорее доставьте пострадавшего в специализированный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7" y="4305698"/>
            <a:ext cx="6798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следует действовать исходя из вида травмы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941168"/>
            <a:ext cx="1800200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2" action="ppaction://hlinksldjump"/>
              </a:rPr>
              <a:t>Ранение</a:t>
            </a:r>
            <a:endParaRPr lang="ru-RU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988827"/>
            <a:ext cx="1800200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3" action="ppaction://hlinksldjump"/>
              </a:rPr>
              <a:t>Соринка в глазу</a:t>
            </a:r>
            <a:endParaRPr lang="ru-RU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646191" y="4979746"/>
            <a:ext cx="1800200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4" action="ppaction://hlinksldjump"/>
              </a:rPr>
              <a:t>Химические повреждения</a:t>
            </a:r>
            <a:endParaRPr lang="ru-RU" sz="1400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44942" y="4993571"/>
            <a:ext cx="1800200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5" action="ppaction://hlinksldjump"/>
              </a:rPr>
              <a:t>Ожоги</a:t>
            </a:r>
            <a:endParaRPr lang="ru-RU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56305" y="5733256"/>
            <a:ext cx="1800200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6" action="ppaction://hlinksldjump"/>
              </a:rPr>
              <a:t>Кровотечения</a:t>
            </a:r>
            <a:endParaRPr lang="ru-RU" sz="1500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79318" y="2492896"/>
            <a:ext cx="2265824" cy="10763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Степени повреждения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68926" y="5399723"/>
            <a:ext cx="2443938" cy="186173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C5B6B3"/>
              </a:clrFrom>
              <a:clrTo>
                <a:srgbClr val="C5B6B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297" y="5373216"/>
            <a:ext cx="2187490" cy="1459466"/>
          </a:xfrm>
          <a:prstGeom prst="rect">
            <a:avLst/>
          </a:prstGeom>
          <a:effectLst>
            <a:outerShdw blurRad="1397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FE1E0"/>
              </a:clrFrom>
              <a:clrTo>
                <a:srgbClr val="EFE1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0" y="950442"/>
            <a:ext cx="2403864" cy="158334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0" name="Овал 19"/>
          <p:cNvSpPr/>
          <p:nvPr/>
        </p:nvSpPr>
        <p:spPr>
          <a:xfrm>
            <a:off x="57260" y="2636912"/>
            <a:ext cx="2051720" cy="10847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Чего делать нельзя!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286644" y="979857"/>
            <a:ext cx="1713960" cy="12646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7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Последст-вия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3206" y="6306470"/>
            <a:ext cx="1800200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14" action="ppaction://hlinksldjump"/>
              </a:rPr>
              <a:t>Вывод</a:t>
            </a:r>
            <a:endParaRPr lang="ru-RU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6191" y="6330592"/>
            <a:ext cx="1800200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15" action="ppaction://hlinksldjump"/>
              </a:rPr>
              <a:t>Литература</a:t>
            </a:r>
            <a:endParaRPr lang="ru-RU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0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02" y="26064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повреждения глаз при травмах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935140"/>
            <a:ext cx="719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4 степени повреждения глаз при травмах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8139607"/>
              </p:ext>
            </p:extLst>
          </p:nvPr>
        </p:nvGraphicFramePr>
        <p:xfrm>
          <a:off x="971600" y="1628801"/>
          <a:ext cx="7416824" cy="444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8412"/>
                <a:gridCol w="3708412"/>
              </a:tblGrid>
              <a:tr h="69040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повреждения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3681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глаза сохранены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50076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функциональных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возможностей органов зрения носят временный характер и после соответствующего лечения восстанавливаются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0401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Тяжелая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оптических возможностей глаза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0401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Критическая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зрения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164288" y="6237312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463" y="1711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ранении глаза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4089" y="1196028"/>
            <a:ext cx="2881808" cy="973715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2" action="ppaction://hlinksldjump"/>
              </a:rPr>
              <a:t>Раны век</a:t>
            </a:r>
            <a:endParaRPr lang="ru-RU" sz="2400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0158" y="1217447"/>
            <a:ext cx="2888226" cy="1005344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ru-RU" sz="2400" b="1" dirty="0" smtClean="0">
                <a:solidFill>
                  <a:srgbClr val="2A1F35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3" action="ppaction://hlinksldjump"/>
              </a:rPr>
              <a:t>Инородное тело торчит в глазу</a:t>
            </a:r>
            <a:endParaRPr lang="ru-RU" sz="2400" b="1" dirty="0">
              <a:solidFill>
                <a:srgbClr val="2A1F35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20888"/>
            <a:ext cx="3421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обоих случаях понадобится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повязка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лучше использовать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оба глаза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(бинокулярную)!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1" y="2462084"/>
            <a:ext cx="4694383" cy="3057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5661248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дновременные движения глазных яблок предрасполагают к смещению внутриглазной части инородного тела и дополнительным повреждениям!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38191" y="6369134"/>
            <a:ext cx="1296144" cy="403850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20" y="31394"/>
            <a:ext cx="9217023" cy="691276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020272" y="6237312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5514"/>
            <a:ext cx="669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ранах век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7418902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очистите область повреждения от загрязнений водой или антисептическими растворами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приложить холод (БЕЗ давления на глаз), закрыть рану чистой повязкой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кровотечение достаточно сильное, можно сделать повязку из ваты и марли или под повязку на рану положить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гемостатическую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губку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в специализированный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6165304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66595" y="6165304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0803"/>
            <a:ext cx="882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инородном теле, торчащем из глаза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9762" y="1412776"/>
            <a:ext cx="8712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инородное тело большое, для профилактики его смещения можно над глазом создать и зафиксировать защитный каркас (например, с помощью одноразового бумажного стаканчика)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Закройте салфеткой парный глаз, поскольку одновременные движения глазных яблок предрасполагают к смещению внутриглазной части инородного тела и дополнительным повреждениям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Закапайте антибактериальные капли (например, Альбуцид 20%, Левомицетин 0,25% или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Витабакт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0,05%)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обратитесь в специализированный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6165304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66595" y="6165304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00" y="-2710"/>
            <a:ext cx="90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наличии соринки в    глазу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1487" y="1052736"/>
            <a:ext cx="3486522" cy="280793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9297" y="1052736"/>
            <a:ext cx="48514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активном моргании и слезотечении попавшие в глаз маленькие соринки, как правило, выходят самостоятельно. Если этого не произошло, то: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осмотрите глаз при хорошем освещении, оттяните нижнее веко – часто соринки расположены именно там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обнаружили соринку, то попробуйте вымыть ее водой, в направлении от носа к краю глаза (ни в коем случае не пытайтесь удалить платком, ватой или – тем более! – пинцетом, не трогайте глаз!)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результата, закапайте в глаз антибактериальные капли (например, Альбуцид 20%, Левомицетин 0,25% или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Витабакт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0,05%)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998567"/>
            <a:ext cx="4211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Царапающие ощущения в глазу останутся и после удаления соринки; они пройдут самостоятельно в течение нескольких дней. Если удалить соринку не удалось, обратитесь в специализированный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4288" y="6237312"/>
            <a:ext cx="1639702" cy="432048"/>
          </a:xfrm>
          <a:prstGeom prst="roundRect">
            <a:avLst/>
          </a:prstGeom>
          <a:solidFill>
            <a:srgbClr val="E89ACE">
              <a:alpha val="83000"/>
            </a:srgbClr>
          </a:solidFill>
          <a:ln cmpd="sng">
            <a:solidFill>
              <a:srgbClr val="DFA3D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2A1F3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 главную</a:t>
            </a:r>
            <a:endParaRPr lang="ru-RU" sz="1600" i="1" dirty="0">
              <a:solidFill>
                <a:srgbClr val="2A1F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30243C"/>
      </a:hlink>
      <a:folHlink>
        <a:srgbClr val="3024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1454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Солнышко</cp:lastModifiedBy>
  <cp:revision>33</cp:revision>
  <dcterms:created xsi:type="dcterms:W3CDTF">2018-02-22T18:28:07Z</dcterms:created>
  <dcterms:modified xsi:type="dcterms:W3CDTF">2018-08-27T08:41:08Z</dcterms:modified>
</cp:coreProperties>
</file>