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8" r:id="rId4"/>
    <p:sldId id="272" r:id="rId5"/>
    <p:sldId id="257" r:id="rId6"/>
    <p:sldId id="259" r:id="rId7"/>
    <p:sldId id="258" r:id="rId8"/>
    <p:sldId id="270" r:id="rId9"/>
    <p:sldId id="260" r:id="rId10"/>
    <p:sldId id="261" r:id="rId11"/>
    <p:sldId id="263" r:id="rId12"/>
    <p:sldId id="264" r:id="rId13"/>
    <p:sldId id="268" r:id="rId14"/>
    <p:sldId id="269" r:id="rId15"/>
    <p:sldId id="265" r:id="rId16"/>
    <p:sldId id="267" r:id="rId17"/>
    <p:sldId id="266" r:id="rId18"/>
    <p:sldId id="262" r:id="rId19"/>
    <p:sldId id="277" r:id="rId20"/>
    <p:sldId id="276" r:id="rId21"/>
    <p:sldId id="271" r:id="rId22"/>
    <p:sldId id="273" r:id="rId23"/>
    <p:sldId id="274" r:id="rId24"/>
    <p:sldId id="280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0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8B5-DB93-4FCD-987B-0F2116F86E71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057D-20E9-458A-A812-D1003FF71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309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8B5-DB93-4FCD-987B-0F2116F86E71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057D-20E9-458A-A812-D1003FF71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46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8B5-DB93-4FCD-987B-0F2116F86E71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057D-20E9-458A-A812-D1003FF71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32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8B5-DB93-4FCD-987B-0F2116F86E71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057D-20E9-458A-A812-D1003FF71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83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8B5-DB93-4FCD-987B-0F2116F86E71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057D-20E9-458A-A812-D1003FF71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21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8B5-DB93-4FCD-987B-0F2116F86E71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057D-20E9-458A-A812-D1003FF71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095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8B5-DB93-4FCD-987B-0F2116F86E71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057D-20E9-458A-A812-D1003FF71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8B5-DB93-4FCD-987B-0F2116F86E71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057D-20E9-458A-A812-D1003FF71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04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8B5-DB93-4FCD-987B-0F2116F86E71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057D-20E9-458A-A812-D1003FF71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42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8B5-DB93-4FCD-987B-0F2116F86E71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057D-20E9-458A-A812-D1003FF71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55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8B5-DB93-4FCD-987B-0F2116F86E71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057D-20E9-458A-A812-D1003FF71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38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58B5-DB93-4FCD-987B-0F2116F86E71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057D-20E9-458A-A812-D1003FF71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3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Острое нарушение мозгового кровообращения как фактор формирования сложной демографической ситуации в стране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0131" y="4978303"/>
            <a:ext cx="9144000" cy="1655762"/>
          </a:xfrm>
        </p:spPr>
        <p:txBody>
          <a:bodyPr/>
          <a:lstStyle/>
          <a:p>
            <a:pPr algn="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Подготовила студентка 42 группы лечебного факультета 4 курса</a:t>
            </a:r>
          </a:p>
          <a:p>
            <a:pPr algn="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Смоляков Елизавета Юрьевна</a:t>
            </a:r>
          </a:p>
          <a:p>
            <a:pPr algn="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Витебск, 2018.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04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287" y="2832942"/>
            <a:ext cx="10515600" cy="4351338"/>
          </a:xfrm>
        </p:spPr>
        <p:txBody>
          <a:bodyPr/>
          <a:lstStyle/>
          <a:p>
            <a:pPr marL="0" indent="352425">
              <a:buNone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 оценивается как одна из основных причин инвалидности, уступая только деменции. 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данным ВОЗ (Всемирная Организация Здравоохранения) около 15 миллионов людей ежегодно сталкиваются с данным заболеванием, из этих 15 миллионов, 5 миллионов погибают, а еще 5 миллионов полностью обездвижены. Причиной около 12 миллионов случаев инсульта является повышенное артериальное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давление.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98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433" y="263047"/>
            <a:ext cx="10551258" cy="6064074"/>
          </a:xfrm>
        </p:spPr>
      </p:pic>
    </p:spTree>
    <p:extLst>
      <p:ext uri="{BB962C8B-B14F-4D97-AF65-F5344CB8AC3E}">
        <p14:creationId xmlns:p14="http://schemas.microsoft.com/office/powerpoint/2010/main" xmlns="" val="22745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7950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t="-3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6104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359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0"/>
            <a:ext cx="10515600" cy="1325563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инсульт – это страшно?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0" y="866129"/>
            <a:ext cx="6229350" cy="2099469"/>
          </a:xfrm>
        </p:spPr>
        <p:txBody>
          <a:bodyPr>
            <a:normAutofit lnSpcReduction="10000"/>
          </a:bodyPr>
          <a:lstStyle/>
          <a:p>
            <a:endPara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Инвалидизация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инсульта занимает первое место среди причин первичной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инвалидизации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достигая, по данным разных авторов до  40 %.</a:t>
            </a:r>
          </a:p>
          <a:p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150" y="439608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нарушения мозгового кровообращения представляют существенную проблему и для лиц трудоспособного возраста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52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892174"/>
            <a:ext cx="8001000" cy="2098676"/>
          </a:xfrm>
        </p:spPr>
        <p:txBody>
          <a:bodyPr>
            <a:normAutofit/>
          </a:bodyPr>
          <a:lstStyle/>
          <a:p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так называемый острый период инсульта, составляющий в среднем 21 суток с момента его развития, летальность достигает 35 %. В течение года погибает ещё до15 % из выживших пациентов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43150" y="4378226"/>
            <a:ext cx="8743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Лишь 8% выживших больных способны вернуться к прежней работе после перенесенного острого нарушения кровообращения,  еще 20% не могут самостоятельно ходить, а  31%  больных нуждаются в  посторонней помощи.</a:t>
            </a:r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30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638" y="839135"/>
            <a:ext cx="10515600" cy="4351338"/>
          </a:xfrm>
        </p:spPr>
        <p:txBody>
          <a:bodyPr/>
          <a:lstStyle/>
          <a:p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вследствие демографического старения населения, недостаточного контроля основных факторов риска количество пациентов с инсультом будет продолжать увеличиваться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1150" y="3210208"/>
            <a:ext cx="680085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ишемического инсульта у женщин старше 60 лет, значительно больше чем у мужчин той же возрастной группы, тогда как в возрастной группе от 40 до 59 лет отмечается </a:t>
            </a:r>
            <a:r>
              <a:rPr lang="ru-RU" dirty="0" smtClean="0"/>
              <a:t>преобладание ишемического инсульта у мужчин;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921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239" y="475989"/>
            <a:ext cx="11137429" cy="5924811"/>
          </a:xfrm>
        </p:spPr>
      </p:pic>
    </p:spTree>
    <p:extLst>
      <p:ext uri="{BB962C8B-B14F-4D97-AF65-F5344CB8AC3E}">
        <p14:creationId xmlns:p14="http://schemas.microsoft.com/office/powerpoint/2010/main" xmlns="" val="66305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578" y="0"/>
            <a:ext cx="8397551" cy="660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75"/>
              </a:spcAft>
            </a:pP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Симптомы: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Внезапная потеря 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сознания.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Внезапное нарушение речи и/или ее 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понимания.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Внезапная слабость, онемение в руке и/или 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ноге.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Внезапная потеря равновесия, нарушение координации, 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головокружение.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Внезапное онемение губ или половины 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Сильная головная боль без какой-либо видимой причины или после тяжелой физической нагрузки, стресса.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65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  <a14:imgEffect>
                      <a14:sharpenSoften amount="-4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910" y="-18661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5400" dirty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910" y="1512176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инсульт?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возникает инсульт?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способствующие возникновению инсульта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и распространённость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инсульта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вы заподозрили инсульт?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3200" dirty="0"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15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1000" t="-15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9316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tile tx="-1117600" ty="-18986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1297471" flipV="1">
            <a:off x="6326713" y="406418"/>
            <a:ext cx="4254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инсульта</a:t>
            </a:r>
            <a:endParaRPr lang="ru-RU" sz="4000" b="1" dirty="0">
              <a:ln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47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524" y="2012239"/>
            <a:ext cx="10515600" cy="3399516"/>
          </a:xfr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  <a:effectLst>
            <a:glow rad="114300">
              <a:schemeClr val="accent1">
                <a:alpha val="52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/>
            <a:r>
              <a:rPr lang="ru-RU" sz="3200" b="1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курения и других вредных привычек (алкоголя, лекарственной зависимости);</a:t>
            </a:r>
          </a:p>
          <a:p>
            <a:pPr fontAlgn="base"/>
            <a:r>
              <a:rPr lang="ru-RU" sz="3200" b="1" dirty="0" err="1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гипохолестериновая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диета;</a:t>
            </a:r>
          </a:p>
          <a:p>
            <a:pPr fontAlgn="base"/>
            <a:r>
              <a:rPr lang="ru-RU" sz="3200" b="1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повышение физической активности (ЛФК, массаж, пешие прогулки);</a:t>
            </a:r>
          </a:p>
          <a:p>
            <a:pPr fontAlgn="base"/>
            <a:r>
              <a:rPr lang="ru-RU" sz="3200" b="1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избыточного веса.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3616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1412" y="1822019"/>
            <a:ext cx="11271380" cy="3539430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79400">
              <a:schemeClr val="accent1">
                <a:satMod val="175000"/>
                <a:alpha val="35000"/>
              </a:schemeClr>
            </a:glow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32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артериального давления и прием </a:t>
            </a:r>
            <a:r>
              <a:rPr lang="ru-RU" sz="3200" dirty="0" err="1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антигипертензивных</a:t>
            </a:r>
            <a:r>
              <a:rPr lang="ru-RU" sz="32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препаратов;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адекватный </a:t>
            </a:r>
            <a:r>
              <a:rPr lang="ru-RU" sz="32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пероральных контрацептивов с контролем уровня гормонов и консультацией у гинеколога-эндокринолога;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нарушений гормонального фона и заболеваний, которые провоцируют его изменение (мастопатия, </a:t>
            </a:r>
            <a:r>
              <a:rPr lang="ru-RU" sz="3200" dirty="0" err="1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эндометриоз</a:t>
            </a:r>
            <a:r>
              <a:rPr lang="ru-RU" sz="32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поликистоз</a:t>
            </a:r>
            <a:r>
              <a:rPr lang="ru-RU" sz="32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яичников).</a:t>
            </a:r>
            <a:endParaRPr lang="ru-RU" sz="3200" b="0" i="0" dirty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54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Список используемой литературы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base">
              <a:buFont typeface="Arial" panose="020B0604020202020204" pitchFamily="34" charset="0"/>
              <a:buAutoNum type="arabicPeriod"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атлас профилактики сердечно-сосудистых заболеваний и борьбы с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ними. Политика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стратегия и меры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борьбы. 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Редакторы: ВОЗ, Всемирная федерация сердца, Всемирная организация инфаркта 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ресурс]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4.04.2018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AutoNum type="arabicPeriod"/>
            </a:pPr>
            <a:endPara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Font typeface="Arial" panose="020B0604020202020204" pitchFamily="34" charset="0"/>
              <a:buAutoNum type="arabicPeriod"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medportal.ru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[Электронный 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ресурс]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Дата доступа 5.04.2018</a:t>
            </a:r>
          </a:p>
          <a:p>
            <a:pPr marL="514350" indent="-514350" fontAlgn="base">
              <a:buFont typeface="Arial" panose="020B0604020202020204" pitchFamily="34" charset="0"/>
              <a:buAutoNum type="arabicPeriod"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www.polismed.com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[Электронный 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ресурс] Дата доступа 5.04.2018</a:t>
            </a:r>
          </a:p>
          <a:p>
            <a:pPr marL="514350" indent="-514350" fontAlgn="base">
              <a:buFont typeface="Arial" panose="020B0604020202020204" pitchFamily="34" charset="0"/>
              <a:buAutoNum type="arabicPeriod"/>
            </a:pPr>
            <a:endPara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AutoNum type="arabicPeriod"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28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0468" y="58564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75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21000" r="-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188" y="533076"/>
            <a:ext cx="10515600" cy="1325563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80188"/>
            <a:ext cx="10515600" cy="3380857"/>
          </a:xfrm>
          <a:solidFill>
            <a:schemeClr val="lt1">
              <a:alpha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Внезапное </a:t>
            </a:r>
            <a:r>
              <a:rPr lang="ru-RU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мозгового кровообращения (инсульт) способно кардинально изменить жизнь больного и его близких или, хуже того, привести к трагическим последствиям. Именно поэтому данную патологию также называют ударом или сосудистой катастрофой. </a:t>
            </a:r>
            <a:endParaRPr lang="ru-RU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реалиях знать о таком </a:t>
            </a:r>
            <a:r>
              <a:rPr lang="ru-RU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заболевании должен </a:t>
            </a:r>
            <a:r>
              <a:rPr lang="ru-RU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каждый. Ведь именно эта болезнь часто становится причиной потери работоспособности, а иногда и смерти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 </a:t>
            </a:r>
            <a:endParaRPr lang="ru-RU" dirty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59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08" y="1082352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инсульт?</a:t>
            </a:r>
            <a:endParaRPr lang="ru-RU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0714" y="3542457"/>
            <a:ext cx="10515600" cy="4351338"/>
          </a:xfrm>
        </p:spPr>
        <p:txBody>
          <a:bodyPr/>
          <a:lstStyle/>
          <a:p>
            <a:pPr marL="0" indent="534988">
              <a:buNone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строе 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мозгового кровообращения (ОНМК), характеризующееся внезапным (в течение нескольких минут, часов) появлением 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очаговой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и/или общемозговой неврологической 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симптоматики, 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сохраняется более 24 часов или приводит к смерти больного в более короткий промежуток времени вследствие 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цереброваскулярной патологии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79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возникает инсульт?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245" y="1914330"/>
            <a:ext cx="10515600" cy="112745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Тромбообразование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пораженных атеросклерозом мозговых сосудах (ишемический инсульт)</a:t>
            </a:r>
          </a:p>
          <a:p>
            <a:pPr marL="514350" indent="-514350">
              <a:buAutoNum type="arabicParenR"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63820" y="3684333"/>
            <a:ext cx="7689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2)Патологию мелких сосудов головного мозга, связанную с сосудистыми факторами риска.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235872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8776" y="278789"/>
            <a:ext cx="7408506" cy="2613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Кровоизлияние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(геморрагия), возникающее вследствие разрыва мозгового сосуда на месте аневризмы, или повреждение сосуда вследствие неконтролируемой артериальной гипертензии или атеросклероза (геморрагический инсульт).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8747" y="2641728"/>
            <a:ext cx="88080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Перемещением </a:t>
            </a:r>
            <a:r>
              <a: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кровяного сгустка. Если у человека неравномерный сердечный ритм, то в сердце могут формироваться тромбы и перемещаться по кровеносным сосудам к мозгу. Попавший в систему мозгового кровообращения сгусток может застрять в сосуде и заблокировать кровоснабжение участка мозга.</a:t>
            </a:r>
          </a:p>
        </p:txBody>
      </p:sp>
    </p:spTree>
    <p:extLst>
      <p:ext uri="{BB962C8B-B14F-4D97-AF65-F5344CB8AC3E}">
        <p14:creationId xmlns:p14="http://schemas.microsoft.com/office/powerpoint/2010/main" xmlns="" val="254356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0900" y="3270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возникает инсульт и что способствует этому?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501774"/>
            <a:ext cx="10896600" cy="5165725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</a:t>
            </a:r>
            <a:r>
              <a:rPr lang="ru-RU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гипертония </a:t>
            </a:r>
          </a:p>
          <a:p>
            <a:r>
              <a:rPr lang="ru-RU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Сердечные заболевания </a:t>
            </a:r>
          </a:p>
          <a:p>
            <a:r>
              <a:rPr lang="ru-RU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Атеросклероз и повышенный уровень </a:t>
            </a:r>
            <a:r>
              <a:rPr lang="ru-RU" sz="3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холестерола</a:t>
            </a:r>
            <a:r>
              <a:rPr lang="ru-RU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крови.</a:t>
            </a:r>
          </a:p>
          <a:p>
            <a:r>
              <a:rPr lang="ru-RU" sz="3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 диабет</a:t>
            </a:r>
            <a:endParaRPr lang="ru-RU" sz="3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Аневризмы сосудов головного мозга </a:t>
            </a:r>
          </a:p>
          <a:p>
            <a:r>
              <a:rPr lang="ru-RU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 и переедание </a:t>
            </a:r>
          </a:p>
          <a:p>
            <a:r>
              <a:rPr lang="ru-RU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и злоупотребление алкоголем, а также употребление наркотических веществ (кокаин, </a:t>
            </a:r>
            <a:r>
              <a:rPr lang="ru-RU" sz="3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амфетамин</a:t>
            </a:r>
            <a:r>
              <a:rPr lang="ru-RU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употребление гормональных противозачаточных </a:t>
            </a:r>
          </a:p>
          <a:p>
            <a:r>
              <a:rPr lang="ru-RU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свертываемости крови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25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034" y="712679"/>
            <a:ext cx="11420743" cy="53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07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5470" y="958725"/>
            <a:ext cx="4877223" cy="48772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16" y="958724"/>
            <a:ext cx="4877223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509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593</Words>
  <Application>Microsoft Office PowerPoint</Application>
  <PresentationFormat>Произвольный</PresentationFormat>
  <Paragraphs>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Острое нарушение мозгового кровообращения как фактор формирования сложной демографической ситуации в стране</vt:lpstr>
      <vt:lpstr>План</vt:lpstr>
      <vt:lpstr>Введение</vt:lpstr>
      <vt:lpstr>Что такое инсульт?</vt:lpstr>
      <vt:lpstr>Как возникает инсульт?</vt:lpstr>
      <vt:lpstr>Слайд 6</vt:lpstr>
      <vt:lpstr>Почему возникает инсульт и что способствует этому?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Почему инсульт – это страшно?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Список используемой литературы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Yuri Smolyakov</dc:creator>
  <cp:lastModifiedBy>Солнышко</cp:lastModifiedBy>
  <cp:revision>25</cp:revision>
  <dcterms:created xsi:type="dcterms:W3CDTF">2018-04-04T14:53:06Z</dcterms:created>
  <dcterms:modified xsi:type="dcterms:W3CDTF">2018-04-09T08:17:22Z</dcterms:modified>
</cp:coreProperties>
</file>