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D0B0-D2EE-461C-A83A-19F25A60F199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A41BB-859A-4879-B631-A6845FEF7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2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0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2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3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1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6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3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2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5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6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564C-6ACE-4DE5-AAF3-57319A8F012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EC9B-23F6-440F-A4C6-AA930EAEB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25144"/>
            <a:ext cx="6400800" cy="1752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Выполнила: студентка 3 курса</a:t>
            </a:r>
          </a:p>
          <a:p>
            <a:r>
              <a:rPr lang="ru-RU" sz="2000" b="1" spc="150" dirty="0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 группы</a:t>
            </a:r>
          </a:p>
          <a:p>
            <a:r>
              <a:rPr lang="ru-RU" sz="2000" b="1" spc="150" dirty="0" err="1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Высовень</a:t>
            </a:r>
            <a:r>
              <a:rPr lang="ru-RU" sz="2000" b="1" spc="150" dirty="0" smtClean="0">
                <a:ln w="11430">
                  <a:solidFill>
                    <a:srgbClr val="00B05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Мария Владимировна</a:t>
            </a:r>
            <a:endParaRPr lang="ru-RU" sz="2000" b="1" spc="150" dirty="0">
              <a:ln w="11430">
                <a:solidFill>
                  <a:srgbClr val="00B05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Рациональное питание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84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949">
        <p:cut/>
      </p:transition>
    </mc:Choice>
    <mc:Fallback>
      <p:transition advTm="394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9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Разнообразие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957" y="1412776"/>
            <a:ext cx="4278827" cy="4801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Все многообразие продуктов питания складывается из различных комбинаций пищевых веществ: белков, жиров, углеводов, витаминов, минеральных веществ и воды. </a:t>
            </a:r>
            <a:br>
              <a:rPr lang="ru-RU" dirty="0"/>
            </a:br>
            <a:r>
              <a:rPr lang="ru-RU" dirty="0"/>
              <a:t>Оптимальным в рационе практически здорового человека является соотношение белков, жиров и углеводов, близкое к 1:1,2:4,6. Это соотношение наиболее благоприятно для максимального удовлетворения как пластических, так и энергетических потребностей организма человека.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8659"/>
            <a:ext cx="4391025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1177617"/>
      </p:ext>
    </p:extLst>
  </p:cSld>
  <p:clrMapOvr>
    <a:masterClrMapping/>
  </p:clrMapOvr>
  <p:transition spd="slow" advTm="2222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Режим питания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1688037"/>
            <a:ext cx="8856984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основу режима питания должны быть положены четыре основных правила.</a:t>
            </a:r>
            <a:br>
              <a:rPr lang="ru-RU" dirty="0"/>
            </a:br>
            <a:r>
              <a:rPr lang="ru-RU" i="1" dirty="0" smtClean="0"/>
              <a:t>1. </a:t>
            </a:r>
            <a:r>
              <a:rPr lang="ru-RU" i="1" dirty="0"/>
              <a:t>постоянство приемов пищи по часам суток.</a:t>
            </a:r>
            <a:br>
              <a:rPr lang="ru-RU" i="1" dirty="0"/>
            </a:br>
            <a:r>
              <a:rPr lang="ru-RU" i="1" dirty="0" smtClean="0"/>
              <a:t>2. </a:t>
            </a:r>
            <a:r>
              <a:rPr lang="ru-RU" i="1" dirty="0"/>
              <a:t>дробность питания в течение суток</a:t>
            </a:r>
            <a:r>
              <a:rPr lang="ru-RU" dirty="0"/>
              <a:t>. Необходимо, чтобы промежутки между приемами пищи не превышали 4—5 ч. Большинство специалистов сходится на том, что наиболее целесообразным является 4-х разовое питание, т.к. оно обеспечивает равномерную нагрузку пищеварительного тракта и полную обработку пищи.</a:t>
            </a:r>
            <a:br>
              <a:rPr lang="ru-RU" dirty="0"/>
            </a:br>
            <a:r>
              <a:rPr lang="ru-RU" i="1" dirty="0" smtClean="0"/>
              <a:t>3. </a:t>
            </a:r>
            <a:r>
              <a:rPr lang="ru-RU" i="1" dirty="0"/>
              <a:t>максимальное соблюдение сбалансированности пищевых веществ при каждом приеме пищи</a:t>
            </a:r>
            <a:r>
              <a:rPr lang="ru-RU" dirty="0"/>
              <a:t>. Это значит, что набор продуктов при каждом основном приеме пищи (завтрак, обед, ужин) должен доставлять организму человека белки, жиры, углеводы, а также витамины и минеральные вещества в рациональном соотношении.</a:t>
            </a:r>
            <a:br>
              <a:rPr lang="ru-RU" dirty="0"/>
            </a:br>
            <a:r>
              <a:rPr lang="ru-RU" i="1" dirty="0" smtClean="0"/>
              <a:t>4. </a:t>
            </a:r>
            <a:r>
              <a:rPr lang="ru-RU" i="1" dirty="0"/>
              <a:t>правильное физиологическое распределение количества пищи по ее приемам в течение дня</a:t>
            </a:r>
            <a:r>
              <a:rPr lang="ru-RU" dirty="0"/>
              <a:t>. Наиболее полезен такой режим, когда на завтрак приходится около трети общего количества суточного рациона, на обед - несколько более трети и на ужин - менее трети.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12" y="174483"/>
            <a:ext cx="1728192" cy="149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692691"/>
      </p:ext>
    </p:extLst>
  </p:cSld>
  <p:clrMapOvr>
    <a:masterClrMapping/>
  </p:clrMapOvr>
  <p:transition spd="slow" advTm="1395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рационального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70485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1. </a:t>
            </a:r>
            <a:r>
              <a:rPr lang="ru-RU" u="sng" dirty="0" err="1"/>
              <a:t>Свежеедение</a:t>
            </a:r>
            <a:r>
              <a:rPr lang="ru-RU" dirty="0"/>
              <a:t>. Наиболее полезны свежие растения. Нельзя оставлять приготовленную пищу даже на несколько часов. В ней начинают идти процессы брожения и гниения.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770485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2. </a:t>
            </a:r>
            <a:r>
              <a:rPr lang="ru-RU" u="sng" dirty="0" err="1"/>
              <a:t>Сыроедение</a:t>
            </a:r>
            <a:r>
              <a:rPr lang="ru-RU" dirty="0"/>
              <a:t>. Издавна считалось, что в сырых растениях содержится наибольшая живительная сила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140968"/>
            <a:ext cx="77048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3. Разнообразие пищи</a:t>
            </a:r>
            <a:r>
              <a:rPr lang="ru-RU" dirty="0"/>
              <a:t>: чем больше разных продуктов включено в рацион, тем больше физиологически активных веществ поступает в организм.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365104"/>
            <a:ext cx="770485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4. Определенное чередование продуктов</a:t>
            </a:r>
            <a:r>
              <a:rPr lang="ru-RU" dirty="0"/>
              <a:t>. Оно вытекает из предыдущего и указывает на то, что нельзя долго использовать одно и то же блюдо или продукт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589240"/>
            <a:ext cx="770485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5. Сезонность питания</a:t>
            </a:r>
            <a:r>
              <a:rPr lang="ru-RU" dirty="0"/>
              <a:t>. Весной и летом нужно увеличить количество растительной пищи. В холодное время добавить в рацион продукты, богатые белками и жирами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43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7745">
        <p14:flash/>
      </p:transition>
    </mc:Choice>
    <mc:Fallback>
      <p:transition spd="slow" advTm="377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рационального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78488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6. Ограничение в пище</a:t>
            </a:r>
            <a:r>
              <a:rPr lang="ru-RU" dirty="0"/>
              <a:t>. Исследования показывают: кто много ест менее работоспособны, более подвержены усталости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784887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7. Максимум удовольствия от еды</a:t>
            </a:r>
            <a:r>
              <a:rPr lang="ru-RU" dirty="0"/>
              <a:t>. Для этого, прежде всего, нужно отказаться от спешки, хотя 6ы на время приема пищи. Следует, кроме того, навсегда отказаться от привычки выяснять отношения за едой, а также читать.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501008"/>
            <a:ext cx="7848872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8. Определенные сочетания продуктов</a:t>
            </a:r>
            <a:r>
              <a:rPr lang="ru-RU" dirty="0"/>
              <a:t>. Есть несовместимые блюда, и это обязательно следует учитывать. При неблагоприятных пищевых сочетаниях в кишечнике развиваются повышенное брожение и гниение пищи и происходит отравление образующимися вредными веществами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373216"/>
            <a:ext cx="784887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/>
              <a:t>9. Избегать диетических стрессов </a:t>
            </a:r>
            <a:r>
              <a:rPr lang="ru-RU" dirty="0"/>
              <a:t>(резких смен режима питания, вызывающих значительное напряжение адаптационных механизмов), т.е. нельзя один день питаться впроголодь, а на другой есть до отвала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88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9460">
        <p:checker/>
      </p:transition>
    </mc:Choice>
    <mc:Fallback>
      <p:transition spd="slow" advTm="2946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Пища, которую следует избегать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теории Брэгга):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2520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рафинированный сахар и продукты, содержащие его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1548066"/>
            <a:ext cx="1554623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приправы – кетчуп, горчица, мясные и рыбные соусы, маринады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288085"/>
            <a:ext cx="19776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насыщенные жирами продукты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776" y="3680867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сухие злаки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9" y="2573204"/>
            <a:ext cx="1721284" cy="1292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2117785" cy="164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6" y="4288085"/>
            <a:ext cx="1763688" cy="1175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7" y="5422475"/>
            <a:ext cx="1795009" cy="119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43808" y="3865533"/>
            <a:ext cx="24907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масло арахиса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88085"/>
            <a:ext cx="2037606" cy="119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220073" y="4365104"/>
            <a:ext cx="172819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</a:t>
            </a:r>
            <a:r>
              <a:rPr lang="ru-RU" dirty="0" smtClean="0"/>
              <a:t>маргарин гидрогенизированный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8" y="5484451"/>
            <a:ext cx="2016641" cy="113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46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225">
        <p:blinds dir="vert"/>
      </p:transition>
    </mc:Choice>
    <mc:Fallback>
      <p:transition spd="slow" advTm="2022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252028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кофе –один из злейших врагов нервов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1786819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86509" y="2011152"/>
            <a:ext cx="252028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чай, который содержит кофеин, теин, танин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21" y="207562"/>
            <a:ext cx="2613382" cy="1633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207562"/>
            <a:ext cx="273630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алкогольные напитки – смертельный яд для нервной системы.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93906"/>
            <a:ext cx="3168351" cy="135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2934482"/>
            <a:ext cx="22322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копченая рыба и подобные продукты.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9" y="3933056"/>
            <a:ext cx="1833609" cy="1222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5517232"/>
            <a:ext cx="223224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табак – в любом виде – смертельный яд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869160"/>
            <a:ext cx="1631273" cy="174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119383" y="3194392"/>
            <a:ext cx="1308601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свежая свинина и продукты из нее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58875"/>
            <a:ext cx="2086128" cy="128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7452320" y="3194392"/>
            <a:ext cx="157748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копченое мясо – ветчина, бекон, колбасы.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03532"/>
            <a:ext cx="1433467" cy="204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804078" y="4671720"/>
            <a:ext cx="264824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сушеные фрукты, которые содержат сильные химические вещества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29" y="5786747"/>
            <a:ext cx="2058243" cy="105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757669"/>
      </p:ext>
    </p:extLst>
  </p:cSld>
  <p:clrMapOvr>
    <a:masterClrMapping/>
  </p:clrMapOvr>
  <p:transition spd="slow" advTm="2798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128792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Пища является одним из важнейших факторов окружающей среды, оказывающее влияние на состояние здоровья, работоспособности, умственного и физического развития, а также на продолжительность жизни человека.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Нерациональное </a:t>
            </a:r>
            <a:r>
              <a:rPr lang="ru-RU" dirty="0"/>
              <a:t>питание является одной из главных причин возникновения сердечно-сосудистых заболеваний, заболеваний органов пищеварения, болезней, связанных с нарушением обмена веществ.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Большой </a:t>
            </a:r>
            <a:r>
              <a:rPr lang="ru-RU" dirty="0"/>
              <a:t>выбор пищевых продуктов и различные их комбинации с учетом особенностей кулинарной обработки позволяют организовать питание здорового и больного человека с учетом максимальной его сбалансированности, профилактической направленности и лечебного воздействия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2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1670">
        <p14:ripple/>
      </p:transition>
    </mc:Choice>
    <mc:Fallback>
      <p:transition spd="slow" advTm="31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3" y="206084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25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897">
        <p14:honeycomb/>
      </p:transition>
    </mc:Choice>
    <mc:Fallback>
      <p:transition spd="slow" advTm="4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82769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Введение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556791"/>
            <a:ext cx="864096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 наши дни в связи с изменившимися условиями труда и быта возникла проблема предупреждения заболеваний, связанных с избыточным и нерациональным потреблением пищи и малоподвижным образом жизни. В связи с этим в настоящее время актуальной становится проблема повышения культуры питания, с тем чтобы рацион питания соответствовал энергетическим затратам и физиологическим потребностям организма.</a:t>
            </a:r>
            <a:br>
              <a:rPr lang="ru-RU" dirty="0"/>
            </a:br>
            <a:r>
              <a:rPr lang="ru-RU" dirty="0"/>
              <a:t>Правильное питание представляет не только биологическую, но и социально-экономическую и даже политическую проблему.</a:t>
            </a: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163848"/>
      </p:ext>
    </p:extLst>
  </p:cSld>
  <p:clrMapOvr>
    <a:masterClrMapping/>
  </p:clrMapOvr>
  <p:transition spd="slow" advTm="100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функции питания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844824"/>
            <a:ext cx="590465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Энергетическая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49570"/>
            <a:ext cx="590465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Пластическая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543505"/>
            <a:ext cx="590465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Регуляторная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498176"/>
            <a:ext cx="590465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Защитная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24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378">
        <p:fade/>
      </p:transition>
    </mc:Choice>
    <mc:Fallback>
      <p:transition spd="med" advTm="19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606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Энергетическая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869160"/>
            <a:ext cx="75608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Рациональное питание предусматривает примерный баланс поступающей в организм энергии, расходуемой на обеспечение процессов жизнедеятельности.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791491" cy="3419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47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265">
        <p:split orient="vert"/>
      </p:transition>
    </mc:Choice>
    <mc:Fallback>
      <p:transition spd="slow" advTm="1026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Пластическая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3816424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Снабжение </a:t>
            </a:r>
            <a:r>
              <a:rPr lang="ru-RU" dirty="0"/>
              <a:t>организма пластическими веществами, к которым относятся белки, жиры и углеводы. Строительным материалом для создания новых клеток и внутриклеточных структур являются химические вещества, входящие в состав пищевых продуктов. Потребность в пластических веществах пищи варьирует в зависимости от возраста.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50" y="2105703"/>
            <a:ext cx="3897209" cy="2221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37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95">
        <p:fade/>
      </p:transition>
    </mc:Choice>
    <mc:Fallback>
      <p:transition spd="med" advTm="6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Регуляторная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8084" y="1628800"/>
            <a:ext cx="3472974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Снабжение </a:t>
            </a:r>
            <a:r>
              <a:rPr lang="ru-RU" dirty="0"/>
              <a:t>организма биологически активными веществами, необходимыми для регуляции процессов жизнедеятельности. </a:t>
            </a:r>
            <a:r>
              <a:rPr lang="ru-RU" dirty="0" smtClean="0"/>
              <a:t>Некоторые коферменты</a:t>
            </a:r>
            <a:r>
              <a:rPr lang="ru-RU" dirty="0"/>
              <a:t>, гормоны организм человека может синтезировать только из специальных предшественников, находящихся в пище.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1849763"/>
            <a:ext cx="495055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270971"/>
      </p:ext>
    </p:extLst>
  </p:cSld>
  <p:clrMapOvr>
    <a:masterClrMapping/>
  </p:clrMapOvr>
  <p:transition spd="slow" advTm="1046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754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Защитная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692" y="3789040"/>
            <a:ext cx="878497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Было установлено, что величина иммунного ответа на инфекцию зависит от качества питания и, особенно, от достаточного содержания в пище калорий, полноценных белков и витаминов. В данном случае речь идет о связи питания с неспецифическим иммунитетом. Позднее было обнаружено, что определенная часть химических соединений, которые содержатся в продуктах питания, не расщепляется в пищеварительном тракте или расщепляется лишь частично. Такие крупные нерасщепленные молекулы белков или полипептидов могут проникать через стенку кишечника в кровь и, являясь чужеродными для организма, вызывать его специфический иммунный ответ.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9" y="921759"/>
            <a:ext cx="7128792" cy="276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54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178">
        <p:split orient="vert"/>
      </p:transition>
    </mc:Choice>
    <mc:Fallback>
      <p:transition spd="slow" advTm="61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принципы рационального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879" y="1916832"/>
            <a:ext cx="6552728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Рациональным считается такое питание, которое обеспечивает нормальную жизнедеятельность организма, высокий уровень работоспособности и сопротивляемости воздействию неблагоприятных факторов окружающей среды, максимальную продолжительность активной жизни.</a:t>
            </a:r>
            <a:br>
              <a:rPr lang="ru-RU" sz="2000" dirty="0"/>
            </a:br>
            <a:r>
              <a:rPr lang="ru-RU" sz="2000" dirty="0" smtClean="0"/>
              <a:t>1) Умеренность</a:t>
            </a:r>
          </a:p>
          <a:p>
            <a:r>
              <a:rPr lang="ru-RU" sz="2000" dirty="0" smtClean="0"/>
              <a:t>2) Разнообразие</a:t>
            </a:r>
          </a:p>
          <a:p>
            <a:r>
              <a:rPr lang="ru-RU" sz="2000" dirty="0" smtClean="0"/>
              <a:t>3)</a:t>
            </a:r>
            <a:r>
              <a:rPr lang="ru-RU" sz="2000" dirty="0"/>
              <a:t> Р</a:t>
            </a:r>
            <a:r>
              <a:rPr lang="ru-RU" sz="2000" dirty="0" smtClean="0"/>
              <a:t>ежим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6009130"/>
      </p:ext>
    </p:extLst>
  </p:cSld>
  <p:clrMapOvr>
    <a:masterClrMapping/>
  </p:clrMapOvr>
  <p:transition spd="slow" advTm="16744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Умеренность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84" y="1384679"/>
            <a:ext cx="846043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Умеренность </a:t>
            </a:r>
            <a:r>
              <a:rPr lang="ru-RU" dirty="0"/>
              <a:t>в питании необходима для соблюдения баланса между поступающей с пищей и расходуемой в процессе жизнедеятельности энергией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19" y="3212976"/>
            <a:ext cx="4214961" cy="3169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73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983">
        <p:circle/>
      </p:transition>
    </mc:Choice>
    <mc:Fallback>
      <p:transition spd="slow" advTm="998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2|1.8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4.2|5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7|2.1|1.9|1.3|1.7|0.9|1.7|0.9|2.3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4|1.6|1.5|1.2|1.9|1.1|1.1|1.3|1.1|1|1.1|1|1.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1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779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Рациональное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Рациональное питание</dc:title>
  <dc:creator>KaMo.by Admin</dc:creator>
  <cp:lastModifiedBy>KaMo.by Admin</cp:lastModifiedBy>
  <cp:revision>16</cp:revision>
  <dcterms:created xsi:type="dcterms:W3CDTF">2018-05-31T17:08:59Z</dcterms:created>
  <dcterms:modified xsi:type="dcterms:W3CDTF">2018-05-31T19:31:41Z</dcterms:modified>
</cp:coreProperties>
</file>