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C74F4-12D8-4A12-8CF9-EEDBF036F13B}" v="72" dt="2024-04-24T20:07:48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226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3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9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67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9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8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5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16" r:id="rId6"/>
    <p:sldLayoutId id="2147483812" r:id="rId7"/>
    <p:sldLayoutId id="2147483813" r:id="rId8"/>
    <p:sldLayoutId id="2147483814" r:id="rId9"/>
    <p:sldLayoutId id="2147483815" r:id="rId10"/>
    <p:sldLayoutId id="2147483817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F0CAD46-2E46-44EB-A063-C05881768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Абстрактная женетик Concept">
            <a:extLst>
              <a:ext uri="{FF2B5EF4-FFF2-40B4-BE49-F238E27FC236}">
                <a16:creationId xmlns:a16="http://schemas.microsoft.com/office/drawing/2014/main" id="{7C2D0CBE-C0C4-6551-4141-E8F4223DC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01" b="2024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8A7E9B-3161-4AE7-B85C-EE3D7786D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10134600" cy="4800600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C742B-65CD-23AF-D992-5C9A1D19B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2831" y="1459434"/>
            <a:ext cx="9796591" cy="201249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endParaRPr lang="ru-RU"/>
          </a:p>
          <a:p>
            <a:pPr>
              <a:lnSpc>
                <a:spcPct val="100000"/>
              </a:lnSpc>
            </a:pPr>
            <a:r>
              <a:rPr lang="ru" b="1" dirty="0">
                <a:latin typeface="Times New Roman"/>
                <a:cs typeface="Times New Roman"/>
              </a:rPr>
              <a:t>А.П. АЛЕКСЕЕВ - Воин, ХИРУРГ, АНАТОМ, ПЕДАГОГ</a:t>
            </a:r>
            <a:endParaRPr lang="ru-RU" b="1" dirty="0"/>
          </a:p>
          <a:p>
            <a:endParaRPr lang="ru-RU" b="1" dirty="0"/>
          </a:p>
          <a:p>
            <a:r>
              <a:rPr lang="ru" sz="1400" b="1" dirty="0">
                <a:latin typeface="Times New Roman"/>
                <a:cs typeface="Times New Roman"/>
              </a:rPr>
              <a:t>Исаева Д.И. (студентка 2 курса лечебного факультета) </a:t>
            </a:r>
            <a:endParaRPr lang="ru-RU"/>
          </a:p>
          <a:p>
            <a:r>
              <a:rPr lang="ru" sz="1400" b="1" dirty="0">
                <a:latin typeface="Times New Roman"/>
                <a:cs typeface="Times New Roman"/>
              </a:rPr>
              <a:t>Научный руководитель </a:t>
            </a:r>
            <a:r>
              <a:rPr lang="ru" sz="1400" b="1" dirty="0" err="1">
                <a:latin typeface="Times New Roman"/>
                <a:cs typeface="Times New Roman"/>
              </a:rPr>
              <a:t>Усович</a:t>
            </a:r>
            <a:r>
              <a:rPr lang="ru" sz="1400" b="1" dirty="0">
                <a:latin typeface="Times New Roman"/>
                <a:cs typeface="Times New Roman"/>
              </a:rPr>
              <a:t> А.К (</a:t>
            </a:r>
            <a:r>
              <a:rPr lang="ru" sz="1400" b="1" dirty="0">
                <a:solidFill>
                  <a:srgbClr val="000000"/>
                </a:solidFill>
                <a:latin typeface="Times New Roman"/>
                <a:cs typeface="Times New Roman"/>
              </a:rPr>
              <a:t>д.м.н., профессор, кафедра анатомии человека)</a:t>
            </a:r>
            <a:endParaRPr lang="ru-RU" dirty="0"/>
          </a:p>
          <a:p>
            <a:pPr>
              <a:lnSpc>
                <a:spcPct val="100000"/>
              </a:lnSpc>
            </a:pP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549272-D9D9-E564-CAF4-B55AECA95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989" y="4424305"/>
            <a:ext cx="5074022" cy="972222"/>
          </a:xfrm>
        </p:spPr>
        <p:txBody>
          <a:bodyPr vert="horz" lIns="0" tIns="0" rIns="0" bIns="0" rtlCol="0" anchorCtr="0">
            <a:normAutofit/>
          </a:bodyPr>
          <a:lstStyle/>
          <a:p>
            <a:pPr>
              <a:lnSpc>
                <a:spcPct val="90000"/>
              </a:lnSpc>
            </a:pPr>
            <a:endParaRPr lang="ru-RU" sz="1700"/>
          </a:p>
          <a:p>
            <a:pPr>
              <a:lnSpc>
                <a:spcPct val="90000"/>
              </a:lnSpc>
            </a:pPr>
            <a:r>
              <a:rPr lang="ru" sz="1700" dirty="0">
                <a:latin typeface="Batang"/>
                <a:ea typeface="Batang"/>
                <a:cs typeface="Times New Roman"/>
              </a:rPr>
              <a:t>Витебский государственный ордена Дружбы Народов медицинский университет</a:t>
            </a:r>
            <a:endParaRPr lang="ru-RU" sz="1700" dirty="0">
              <a:latin typeface="Batang"/>
              <a:ea typeface="Batang"/>
            </a:endParaRPr>
          </a:p>
          <a:p>
            <a:pPr>
              <a:lnSpc>
                <a:spcPct val="90000"/>
              </a:lnSpc>
            </a:pPr>
            <a:endParaRPr lang="ru-RU" sz="1700"/>
          </a:p>
          <a:p>
            <a:pPr>
              <a:lnSpc>
                <a:spcPct val="90000"/>
              </a:lnSpc>
            </a:pPr>
            <a:endParaRPr lang="ru-RU" sz="1700" i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E45FAB-3768-4529-B0E8-A0E9BE5E3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91005"/>
            <a:ext cx="867485" cy="115439"/>
            <a:chOff x="8910933" y="1861308"/>
            <a:chExt cx="867485" cy="11543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F68CFF-0675-43D9-8EF2-EAC1F19D2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1414FA8-D7DF-4B14-AD83-846AB289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38B88A0-A01D-4106-8E09-1AEB09B0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7377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B6CD12-7B51-3A96-2E41-05D5CDFB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799" y="776029"/>
            <a:ext cx="4618836" cy="749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Обучение студентов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EAE3C9-BE75-E291-196A-CB4B77C76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8446" y="1711729"/>
            <a:ext cx="4512391" cy="3895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/>
              <a:t>А.П. </a:t>
            </a:r>
            <a:r>
              <a:rPr lang="en-US" sz="1400" err="1"/>
              <a:t>Алексеев</a:t>
            </a:r>
            <a:r>
              <a:rPr lang="en-US" sz="1400" dirty="0"/>
              <a:t> </a:t>
            </a:r>
            <a:r>
              <a:rPr lang="en-US" sz="1400" err="1"/>
              <a:t>мотивировал</a:t>
            </a:r>
            <a:r>
              <a:rPr lang="en-US" sz="1400" dirty="0"/>
              <a:t> </a:t>
            </a:r>
            <a:r>
              <a:rPr lang="en-US" sz="1400" err="1"/>
              <a:t>учащихся</a:t>
            </a:r>
            <a:r>
              <a:rPr lang="en-US" sz="1400" dirty="0"/>
              <a:t> </a:t>
            </a:r>
            <a:r>
              <a:rPr lang="en-US" sz="1400" err="1"/>
              <a:t>на</a:t>
            </a:r>
            <a:r>
              <a:rPr lang="en-US" sz="1400" dirty="0"/>
              <a:t> </a:t>
            </a:r>
            <a:r>
              <a:rPr lang="en-US" sz="1400" err="1"/>
              <a:t>изучение</a:t>
            </a:r>
            <a:r>
              <a:rPr lang="en-US" sz="1400" dirty="0"/>
              <a:t> </a:t>
            </a:r>
            <a:r>
              <a:rPr lang="en-US" sz="1400" err="1"/>
              <a:t>медицины</a:t>
            </a:r>
            <a:r>
              <a:rPr lang="en-US" sz="1400" dirty="0"/>
              <a:t> </a:t>
            </a:r>
            <a:r>
              <a:rPr lang="en-US" sz="1400" err="1"/>
              <a:t>ещё</a:t>
            </a:r>
            <a:r>
              <a:rPr lang="en-US" sz="1400" dirty="0"/>
              <a:t> с </a:t>
            </a:r>
            <a:r>
              <a:rPr lang="en-US" sz="1400" err="1"/>
              <a:t>первого</a:t>
            </a:r>
            <a:r>
              <a:rPr lang="en-US" sz="1400" dirty="0"/>
              <a:t> </a:t>
            </a:r>
            <a:r>
              <a:rPr lang="en-US" sz="1400" err="1"/>
              <a:t>курса</a:t>
            </a:r>
            <a:r>
              <a:rPr lang="en-US" sz="1400" dirty="0"/>
              <a:t>. </a:t>
            </a:r>
            <a:r>
              <a:rPr lang="en-US" sz="1400" err="1"/>
              <a:t>Занятия</a:t>
            </a:r>
            <a:r>
              <a:rPr lang="en-US" sz="1400" dirty="0"/>
              <a:t> </a:t>
            </a:r>
            <a:r>
              <a:rPr lang="en-US" sz="1400" err="1"/>
              <a:t>всегда</a:t>
            </a:r>
            <a:r>
              <a:rPr lang="en-US" sz="1400" dirty="0"/>
              <a:t> </a:t>
            </a:r>
            <a:r>
              <a:rPr lang="en-US" sz="1400" err="1"/>
              <a:t>проходили</a:t>
            </a:r>
            <a:r>
              <a:rPr lang="en-US" sz="1400" dirty="0"/>
              <a:t> </a:t>
            </a:r>
            <a:r>
              <a:rPr lang="en-US" sz="1400" err="1"/>
              <a:t>очень</a:t>
            </a:r>
            <a:r>
              <a:rPr lang="en-US" sz="1400" dirty="0"/>
              <a:t> </a:t>
            </a:r>
            <a:r>
              <a:rPr lang="en-US" sz="1400" err="1"/>
              <a:t>интересно</a:t>
            </a:r>
            <a:r>
              <a:rPr lang="en-US" sz="1400" dirty="0"/>
              <a:t> с </a:t>
            </a:r>
            <a:r>
              <a:rPr lang="en-US" sz="1400" err="1"/>
              <a:t>множеством</a:t>
            </a:r>
            <a:r>
              <a:rPr lang="en-US" sz="1400" dirty="0"/>
              <a:t> </a:t>
            </a:r>
            <a:r>
              <a:rPr lang="en-US" sz="1400" err="1"/>
              <a:t>примеров</a:t>
            </a:r>
            <a:r>
              <a:rPr lang="en-US" sz="1400" dirty="0"/>
              <a:t> </a:t>
            </a:r>
            <a:r>
              <a:rPr lang="en-US" sz="1400" err="1"/>
              <a:t>из</a:t>
            </a:r>
            <a:r>
              <a:rPr lang="en-US" sz="1400" dirty="0"/>
              <a:t> </a:t>
            </a:r>
            <a:r>
              <a:rPr lang="en-US" sz="1400" err="1"/>
              <a:t>его</a:t>
            </a:r>
            <a:r>
              <a:rPr lang="en-US" sz="1400" dirty="0"/>
              <a:t> </a:t>
            </a:r>
            <a:r>
              <a:rPr lang="en-US" sz="1400" err="1"/>
              <a:t>клинической</a:t>
            </a:r>
            <a:r>
              <a:rPr lang="en-US" sz="1400" dirty="0"/>
              <a:t> </a:t>
            </a:r>
            <a:r>
              <a:rPr lang="en-US" sz="1400" err="1"/>
              <a:t>практики</a:t>
            </a:r>
            <a:r>
              <a:rPr lang="en-US" sz="1400" dirty="0"/>
              <a:t>. </a:t>
            </a:r>
            <a:r>
              <a:rPr lang="en-US" sz="1400" err="1"/>
              <a:t>Можно</a:t>
            </a:r>
            <a:r>
              <a:rPr lang="en-US" sz="1400" dirty="0"/>
              <a:t> </a:t>
            </a:r>
            <a:r>
              <a:rPr lang="en-US" sz="1400" err="1"/>
              <a:t>сказать</a:t>
            </a:r>
            <a:r>
              <a:rPr lang="en-US" sz="1400" dirty="0"/>
              <a:t>, </a:t>
            </a:r>
            <a:r>
              <a:rPr lang="en-US" sz="1400" err="1"/>
              <a:t>что</a:t>
            </a:r>
            <a:r>
              <a:rPr lang="en-US" sz="1400" dirty="0"/>
              <a:t> </a:t>
            </a:r>
            <a:r>
              <a:rPr lang="en-US" sz="1400" err="1"/>
              <a:t>студенты</a:t>
            </a:r>
            <a:r>
              <a:rPr lang="en-US" sz="1400" dirty="0"/>
              <a:t> </a:t>
            </a:r>
            <a:r>
              <a:rPr lang="en-US" sz="1400" err="1"/>
              <a:t>его</a:t>
            </a:r>
            <a:r>
              <a:rPr lang="en-US" sz="1400" dirty="0"/>
              <a:t> </a:t>
            </a:r>
            <a:r>
              <a:rPr lang="en-US" sz="1400" err="1"/>
              <a:t>обожали</a:t>
            </a:r>
            <a:r>
              <a:rPr lang="en-US" sz="1400" dirty="0"/>
              <a:t>. </a:t>
            </a:r>
            <a:r>
              <a:rPr lang="en-US" sz="1400" err="1"/>
              <a:t>Об</a:t>
            </a:r>
            <a:r>
              <a:rPr lang="en-US" sz="1400" dirty="0"/>
              <a:t> </a:t>
            </a:r>
            <a:r>
              <a:rPr lang="en-US" sz="1400" err="1"/>
              <a:t>этом</a:t>
            </a:r>
            <a:r>
              <a:rPr lang="en-US" sz="1400" dirty="0"/>
              <a:t> </a:t>
            </a:r>
            <a:r>
              <a:rPr lang="en-US" sz="1400" err="1"/>
              <a:t>свидетельствуют</a:t>
            </a:r>
            <a:r>
              <a:rPr lang="en-US" sz="1400" dirty="0"/>
              <a:t> </a:t>
            </a:r>
            <a:r>
              <a:rPr lang="en-US" sz="1400" err="1"/>
              <a:t>множество</a:t>
            </a:r>
            <a:r>
              <a:rPr lang="en-US" sz="1400" dirty="0"/>
              <a:t> </a:t>
            </a:r>
            <a:r>
              <a:rPr lang="en-US" sz="1400" err="1"/>
              <a:t>приятных</a:t>
            </a:r>
            <a:r>
              <a:rPr lang="en-US" sz="1400" dirty="0"/>
              <a:t> </a:t>
            </a:r>
            <a:r>
              <a:rPr lang="en-US" sz="1400" err="1"/>
              <a:t>слов</a:t>
            </a:r>
            <a:r>
              <a:rPr lang="en-US" sz="1400" dirty="0"/>
              <a:t> в </a:t>
            </a:r>
            <a:r>
              <a:rPr lang="en-US" sz="1400" err="1"/>
              <a:t>его</a:t>
            </a:r>
            <a:r>
              <a:rPr lang="en-US" sz="1400" dirty="0"/>
              <a:t> </a:t>
            </a:r>
            <a:r>
              <a:rPr lang="en-US" sz="1400" err="1"/>
              <a:t>адрес</a:t>
            </a:r>
            <a:r>
              <a:rPr lang="en-US" sz="1400" dirty="0"/>
              <a:t>, а </a:t>
            </a:r>
            <a:r>
              <a:rPr lang="en-US" sz="1400" err="1"/>
              <a:t>также</a:t>
            </a:r>
            <a:r>
              <a:rPr lang="en-US" sz="1400" dirty="0"/>
              <a:t> </a:t>
            </a:r>
            <a:r>
              <a:rPr lang="en-US" sz="1400" err="1"/>
              <a:t>подарки</a:t>
            </a:r>
            <a:r>
              <a:rPr lang="en-US" sz="1400" dirty="0"/>
              <a:t> и </a:t>
            </a:r>
            <a:r>
              <a:rPr lang="en-US" sz="1400" err="1"/>
              <a:t>сувениры</a:t>
            </a:r>
            <a:r>
              <a:rPr lang="en-US" sz="1400" dirty="0"/>
              <a:t>, </a:t>
            </a:r>
            <a:r>
              <a:rPr lang="en-US" sz="1400" err="1"/>
              <a:t>которые</a:t>
            </a:r>
            <a:r>
              <a:rPr lang="en-US" sz="1400" dirty="0"/>
              <a:t> </a:t>
            </a:r>
            <a:r>
              <a:rPr lang="en-US" sz="1400" err="1"/>
              <a:t>были</a:t>
            </a:r>
            <a:r>
              <a:rPr lang="en-US" sz="1400" dirty="0"/>
              <a:t> </a:t>
            </a:r>
            <a:r>
              <a:rPr lang="en-US" sz="1400" err="1"/>
              <a:t>подарены</a:t>
            </a:r>
            <a:r>
              <a:rPr lang="en-US" sz="1400" dirty="0"/>
              <a:t> </a:t>
            </a:r>
            <a:r>
              <a:rPr lang="en-US" sz="1400" err="1"/>
              <a:t>как</a:t>
            </a:r>
            <a:r>
              <a:rPr lang="en-US" sz="1400" dirty="0"/>
              <a:t> </a:t>
            </a:r>
            <a:r>
              <a:rPr lang="en-US" sz="1400" err="1"/>
              <a:t>от</a:t>
            </a:r>
            <a:r>
              <a:rPr lang="en-US" sz="1400" dirty="0"/>
              <a:t> </a:t>
            </a:r>
            <a:r>
              <a:rPr lang="en-US" sz="1400" err="1"/>
              <a:t>обучающихся</a:t>
            </a:r>
            <a:r>
              <a:rPr lang="en-US" sz="1400" dirty="0"/>
              <a:t>, </a:t>
            </a:r>
            <a:r>
              <a:rPr lang="en-US" sz="1400" err="1"/>
              <a:t>так</a:t>
            </a:r>
            <a:r>
              <a:rPr lang="en-US" sz="1400" dirty="0"/>
              <a:t> и </a:t>
            </a:r>
            <a:r>
              <a:rPr lang="en-US" sz="1400" err="1"/>
              <a:t>от</a:t>
            </a:r>
            <a:r>
              <a:rPr lang="en-US" sz="1400" dirty="0"/>
              <a:t> </a:t>
            </a:r>
            <a:r>
              <a:rPr lang="en-US" sz="1400" err="1"/>
              <a:t>выпускников</a:t>
            </a:r>
            <a:r>
              <a:rPr lang="en-US" sz="1400" dirty="0"/>
              <a:t>.</a:t>
            </a:r>
          </a:p>
          <a:p>
            <a:pPr algn="ctr">
              <a:lnSpc>
                <a:spcPct val="100000"/>
              </a:lnSpc>
            </a:pPr>
            <a:r>
              <a:rPr lang="en-US" sz="1400" err="1"/>
              <a:t>За</a:t>
            </a:r>
            <a:r>
              <a:rPr lang="en-US" sz="1400" dirty="0"/>
              <a:t> </a:t>
            </a:r>
            <a:r>
              <a:rPr lang="en-US" sz="1400" err="1"/>
              <a:t>время</a:t>
            </a:r>
            <a:r>
              <a:rPr lang="en-US" sz="1400" dirty="0"/>
              <a:t> </a:t>
            </a:r>
            <a:r>
              <a:rPr lang="en-US" sz="1400" err="1"/>
              <a:t>преподавания</a:t>
            </a:r>
            <a:r>
              <a:rPr lang="en-US" sz="1400" dirty="0"/>
              <a:t> А.П. </a:t>
            </a:r>
            <a:r>
              <a:rPr lang="en-US" sz="1400" err="1"/>
              <a:t>Алексеев</a:t>
            </a:r>
            <a:r>
              <a:rPr lang="en-US" sz="1400" dirty="0"/>
              <a:t> </a:t>
            </a:r>
            <a:r>
              <a:rPr lang="en-US" sz="1400" err="1"/>
              <a:t>не</a:t>
            </a:r>
            <a:r>
              <a:rPr lang="en-US" sz="1400" dirty="0"/>
              <a:t> </a:t>
            </a:r>
            <a:r>
              <a:rPr lang="en-US" sz="1400" err="1"/>
              <a:t>раз</a:t>
            </a:r>
            <a:r>
              <a:rPr lang="en-US" sz="1400" dirty="0"/>
              <a:t> </a:t>
            </a:r>
            <a:r>
              <a:rPr lang="en-US" sz="1400" err="1"/>
              <a:t>лежал</a:t>
            </a:r>
            <a:r>
              <a:rPr lang="en-US" sz="1400" dirty="0"/>
              <a:t> в </a:t>
            </a:r>
            <a:r>
              <a:rPr lang="en-US" sz="1400" err="1"/>
              <a:t>больницах</a:t>
            </a:r>
            <a:r>
              <a:rPr lang="en-US" sz="1400" dirty="0"/>
              <a:t>. И </a:t>
            </a:r>
            <a:r>
              <a:rPr lang="en-US" sz="1400" err="1"/>
              <a:t>даже</a:t>
            </a:r>
            <a:r>
              <a:rPr lang="en-US" sz="1400" dirty="0"/>
              <a:t> в </a:t>
            </a:r>
            <a:r>
              <a:rPr lang="en-US" sz="1400" err="1"/>
              <a:t>такие</a:t>
            </a:r>
            <a:r>
              <a:rPr lang="en-US" sz="1400" dirty="0"/>
              <a:t> </a:t>
            </a:r>
            <a:r>
              <a:rPr lang="en-US" sz="1400" err="1"/>
              <a:t>минуты</a:t>
            </a:r>
            <a:r>
              <a:rPr lang="en-US" sz="1400" dirty="0"/>
              <a:t> </a:t>
            </a:r>
            <a:r>
              <a:rPr lang="en-US" sz="1400" err="1"/>
              <a:t>целые</a:t>
            </a:r>
            <a:r>
              <a:rPr lang="en-US" sz="1400" dirty="0"/>
              <a:t> </a:t>
            </a:r>
            <a:r>
              <a:rPr lang="en-US" sz="1400" err="1"/>
              <a:t>группы</a:t>
            </a:r>
            <a:r>
              <a:rPr lang="en-US" sz="1400" dirty="0"/>
              <a:t> </a:t>
            </a:r>
            <a:r>
              <a:rPr lang="en-US" sz="1400" err="1"/>
              <a:t>студентов</a:t>
            </a:r>
            <a:r>
              <a:rPr lang="en-US" sz="1400" dirty="0"/>
              <a:t> </a:t>
            </a:r>
            <a:r>
              <a:rPr lang="en-US" sz="1400" err="1"/>
              <a:t>приходили</a:t>
            </a:r>
            <a:r>
              <a:rPr lang="en-US" sz="1400" dirty="0"/>
              <a:t> </a:t>
            </a:r>
            <a:r>
              <a:rPr lang="en-US" sz="1400" err="1"/>
              <a:t>навестить</a:t>
            </a:r>
            <a:r>
              <a:rPr lang="en-US" sz="1400" dirty="0"/>
              <a:t> </a:t>
            </a:r>
            <a:r>
              <a:rPr lang="en-US" sz="1400" err="1"/>
              <a:t>его</a:t>
            </a:r>
            <a:r>
              <a:rPr lang="en-US" sz="1400" dirty="0"/>
              <a:t>.</a:t>
            </a:r>
          </a:p>
          <a:p>
            <a:pPr algn="ctr">
              <a:lnSpc>
                <a:spcPct val="100000"/>
              </a:lnSpc>
            </a:pPr>
            <a:r>
              <a:rPr lang="en-US" sz="1400" dirty="0"/>
              <a:t>В </a:t>
            </a:r>
            <a:r>
              <a:rPr lang="en-US" sz="1400" err="1"/>
              <a:t>своей</a:t>
            </a:r>
            <a:r>
              <a:rPr lang="en-US" sz="1400" dirty="0"/>
              <a:t> </a:t>
            </a:r>
            <a:r>
              <a:rPr lang="en-US" sz="1400" err="1"/>
              <a:t>педагогической</a:t>
            </a:r>
            <a:r>
              <a:rPr lang="en-US" sz="1400" dirty="0"/>
              <a:t> </a:t>
            </a:r>
            <a:r>
              <a:rPr lang="en-US" sz="1400" err="1"/>
              <a:t>работе</a:t>
            </a:r>
            <a:r>
              <a:rPr lang="en-US" sz="1400" dirty="0"/>
              <a:t> </a:t>
            </a:r>
            <a:r>
              <a:rPr lang="en-US" sz="1400" err="1"/>
              <a:t>рассматривал</a:t>
            </a:r>
            <a:r>
              <a:rPr lang="en-US" sz="1400" dirty="0"/>
              <a:t> </a:t>
            </a:r>
            <a:r>
              <a:rPr lang="en-US" sz="1400" err="1"/>
              <a:t>различные</a:t>
            </a:r>
            <a:r>
              <a:rPr lang="en-US" sz="1400" dirty="0"/>
              <a:t> </a:t>
            </a:r>
            <a:r>
              <a:rPr lang="en-US" sz="1400" err="1"/>
              <a:t>способы</a:t>
            </a:r>
            <a:r>
              <a:rPr lang="en-US" sz="1400" dirty="0"/>
              <a:t> </a:t>
            </a:r>
            <a:r>
              <a:rPr lang="en-US" sz="1400" err="1"/>
              <a:t>преподавания</a:t>
            </a:r>
            <a:r>
              <a:rPr lang="en-US" sz="1400" dirty="0"/>
              <a:t> и </a:t>
            </a:r>
            <a:r>
              <a:rPr lang="en-US" sz="1400" err="1"/>
              <a:t>считал</a:t>
            </a:r>
            <a:r>
              <a:rPr lang="en-US" sz="1400" dirty="0"/>
              <a:t> </a:t>
            </a:r>
            <a:r>
              <a:rPr lang="en-US" sz="1400" err="1"/>
              <a:t>ошибки</a:t>
            </a:r>
            <a:r>
              <a:rPr lang="en-US" sz="1400" dirty="0"/>
              <a:t> </a:t>
            </a:r>
            <a:r>
              <a:rPr lang="en-US" sz="1400" err="1"/>
              <a:t>студентов</a:t>
            </a:r>
            <a:r>
              <a:rPr lang="en-US" sz="1400" dirty="0"/>
              <a:t> </a:t>
            </a:r>
            <a:r>
              <a:rPr lang="en-US" sz="1400" err="1"/>
              <a:t>своей</a:t>
            </a:r>
            <a:r>
              <a:rPr lang="en-US" sz="1400" dirty="0"/>
              <a:t> </a:t>
            </a:r>
            <a:r>
              <a:rPr lang="en-US" sz="1400" err="1"/>
              <a:t>недоработкой</a:t>
            </a:r>
            <a:r>
              <a:rPr lang="en-US" sz="1400" dirty="0"/>
              <a:t>.</a:t>
            </a:r>
          </a:p>
        </p:txBody>
      </p:sp>
      <p:pic>
        <p:nvPicPr>
          <p:cNvPr id="5" name="Объект 4" descr="Изображение выглядит как одежда, человек, черно-белый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906276A9-927B-2240-82CE-2549EEA47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23907" r="18758" b="-1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994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DAFA6-D437-4D34-70EC-8FEEFB57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362" y="756097"/>
            <a:ext cx="10134600" cy="719673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pic>
        <p:nvPicPr>
          <p:cNvPr id="5" name="Объект 4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34A77F6-E447-F277-0B64-612B900BF0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4695" y="1761743"/>
            <a:ext cx="5415394" cy="4034221"/>
          </a:xfrm>
        </p:spPr>
      </p:pic>
      <p:pic>
        <p:nvPicPr>
          <p:cNvPr id="7" name="Объект 6" descr="Изображение выглядит как Человеческое лицо, человек, улыбка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B901A8E4-D622-E3FC-EC3E-83BDE7E4F0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4530" y="1764427"/>
            <a:ext cx="5015664" cy="4114800"/>
          </a:xfrm>
        </p:spPr>
      </p:pic>
    </p:spTree>
    <p:extLst>
      <p:ext uri="{BB962C8B-B14F-4D97-AF65-F5344CB8AC3E}">
        <p14:creationId xmlns:p14="http://schemas.microsoft.com/office/powerpoint/2010/main" val="267164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230BC-C03F-9655-39C0-E46D3FC1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Детство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165DA-4F58-E34A-3B72-68B3AE693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2615" y="2216151"/>
            <a:ext cx="3943575" cy="3390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800" err="1"/>
              <a:t>Александр</a:t>
            </a:r>
            <a:r>
              <a:rPr lang="en-US" sz="1800" dirty="0"/>
              <a:t> </a:t>
            </a:r>
            <a:r>
              <a:rPr lang="en-US" sz="1800" err="1"/>
              <a:t>Павлович</a:t>
            </a:r>
            <a:r>
              <a:rPr lang="en-US" sz="1800" dirty="0"/>
              <a:t> </a:t>
            </a:r>
            <a:r>
              <a:rPr lang="en-US" sz="1800" err="1"/>
              <a:t>Алексеев</a:t>
            </a:r>
            <a:r>
              <a:rPr lang="en-US" sz="1800" dirty="0"/>
              <a:t> </a:t>
            </a:r>
            <a:r>
              <a:rPr lang="en-US" sz="1800" err="1"/>
              <a:t>родился</a:t>
            </a:r>
            <a:r>
              <a:rPr lang="en-US" sz="1800" dirty="0"/>
              <a:t> </a:t>
            </a:r>
            <a:r>
              <a:rPr lang="en-US" sz="1800" b="1" dirty="0"/>
              <a:t>21 </a:t>
            </a:r>
            <a:r>
              <a:rPr lang="en-US" sz="1800" b="1" err="1"/>
              <a:t>марта</a:t>
            </a:r>
            <a:r>
              <a:rPr lang="en-US" sz="1800" b="1" dirty="0"/>
              <a:t> 1922 </a:t>
            </a:r>
            <a:r>
              <a:rPr lang="en-US" sz="1800" b="1" err="1"/>
              <a:t>года</a:t>
            </a:r>
            <a:r>
              <a:rPr lang="en-US" sz="1800" dirty="0"/>
              <a:t> в д. </a:t>
            </a:r>
            <a:r>
              <a:rPr lang="en-US" sz="1800" err="1"/>
              <a:t>Волки</a:t>
            </a:r>
            <a:r>
              <a:rPr lang="en-US" sz="1800" dirty="0"/>
              <a:t> </a:t>
            </a:r>
            <a:r>
              <a:rPr lang="en-US" sz="1800" err="1"/>
              <a:t>Понизовского</a:t>
            </a:r>
            <a:r>
              <a:rPr lang="en-US" sz="1800" dirty="0"/>
              <a:t> </a:t>
            </a:r>
            <a:r>
              <a:rPr lang="en-US" sz="1800" err="1"/>
              <a:t>района</a:t>
            </a:r>
            <a:r>
              <a:rPr lang="en-US" sz="1800" dirty="0"/>
              <a:t> </a:t>
            </a:r>
            <a:r>
              <a:rPr lang="en-US" sz="1800" err="1"/>
              <a:t>Смоленской</a:t>
            </a:r>
            <a:r>
              <a:rPr lang="en-US" sz="1800" dirty="0"/>
              <a:t> </a:t>
            </a:r>
            <a:r>
              <a:rPr lang="en-US" sz="1800" err="1"/>
              <a:t>области</a:t>
            </a:r>
            <a:r>
              <a:rPr lang="en-US" sz="1800" dirty="0"/>
              <a:t>. </a:t>
            </a:r>
            <a:endParaRPr lang="ru-RU" sz="1800"/>
          </a:p>
          <a:p>
            <a:pPr algn="ctr">
              <a:lnSpc>
                <a:spcPct val="100000"/>
              </a:lnSpc>
            </a:pPr>
            <a:r>
              <a:rPr lang="en-US" sz="1800" err="1"/>
              <a:t>Из-за</a:t>
            </a:r>
            <a:r>
              <a:rPr lang="en-US" sz="1800" dirty="0"/>
              <a:t> </a:t>
            </a:r>
            <a:r>
              <a:rPr lang="en-US" sz="1800" err="1"/>
              <a:t>его</a:t>
            </a:r>
            <a:r>
              <a:rPr lang="en-US" sz="1800" dirty="0"/>
              <a:t> </a:t>
            </a:r>
            <a:r>
              <a:rPr lang="en-US" sz="1800" err="1"/>
              <a:t>социального</a:t>
            </a:r>
            <a:r>
              <a:rPr lang="en-US" sz="1800" dirty="0"/>
              <a:t> </a:t>
            </a:r>
            <a:r>
              <a:rPr lang="en-US" sz="1800" err="1"/>
              <a:t>статуса</a:t>
            </a:r>
            <a:r>
              <a:rPr lang="en-US" sz="1800" dirty="0"/>
              <a:t> </a:t>
            </a:r>
            <a:r>
              <a:rPr lang="en-US" sz="1800" err="1"/>
              <a:t>отношение</a:t>
            </a:r>
            <a:r>
              <a:rPr lang="en-US" sz="1800" dirty="0"/>
              <a:t> к </a:t>
            </a:r>
            <a:r>
              <a:rPr lang="en-US" sz="1800" err="1"/>
              <a:t>нему</a:t>
            </a:r>
            <a:r>
              <a:rPr lang="en-US" sz="1800" dirty="0"/>
              <a:t> </a:t>
            </a:r>
            <a:r>
              <a:rPr lang="en-US" sz="1800" err="1"/>
              <a:t>было</a:t>
            </a:r>
            <a:r>
              <a:rPr lang="en-US" sz="1800" dirty="0"/>
              <a:t> </a:t>
            </a:r>
            <a:r>
              <a:rPr lang="en-US" sz="1800" err="1"/>
              <a:t>предвзятое</a:t>
            </a:r>
            <a:r>
              <a:rPr lang="en-US" sz="1800" dirty="0"/>
              <a:t>. </a:t>
            </a:r>
            <a:r>
              <a:rPr lang="en-US" sz="1800" err="1"/>
              <a:t>Но</a:t>
            </a:r>
            <a:r>
              <a:rPr lang="en-US" sz="1800" dirty="0"/>
              <a:t> </a:t>
            </a:r>
            <a:r>
              <a:rPr lang="en-US" sz="1800" err="1"/>
              <a:t>это</a:t>
            </a:r>
            <a:r>
              <a:rPr lang="en-US" sz="1800" dirty="0"/>
              <a:t> </a:t>
            </a:r>
            <a:r>
              <a:rPr lang="en-US" sz="1800" err="1"/>
              <a:t>всё</a:t>
            </a:r>
            <a:r>
              <a:rPr lang="en-US" sz="1800" dirty="0"/>
              <a:t> </a:t>
            </a:r>
            <a:r>
              <a:rPr lang="en-US" sz="1800" err="1"/>
              <a:t>не</a:t>
            </a:r>
            <a:r>
              <a:rPr lang="en-US" sz="1800" dirty="0"/>
              <a:t> </a:t>
            </a:r>
            <a:r>
              <a:rPr lang="en-US" sz="1800" err="1"/>
              <a:t>мешало</a:t>
            </a:r>
            <a:r>
              <a:rPr lang="en-US" sz="1800" dirty="0"/>
              <a:t> </a:t>
            </a:r>
            <a:r>
              <a:rPr lang="en-US" sz="1800" err="1"/>
              <a:t>ему</a:t>
            </a:r>
            <a:r>
              <a:rPr lang="en-US" sz="1800" dirty="0"/>
              <a:t> </a:t>
            </a:r>
            <a:r>
              <a:rPr lang="en-US" sz="1800" err="1"/>
              <a:t>учиться</a:t>
            </a:r>
            <a:r>
              <a:rPr lang="en-US" sz="1800" dirty="0"/>
              <a:t> </a:t>
            </a:r>
            <a:r>
              <a:rPr lang="en-US" sz="1800" err="1"/>
              <a:t>на</a:t>
            </a:r>
            <a:r>
              <a:rPr lang="en-US" sz="1800" dirty="0"/>
              <a:t> </a:t>
            </a:r>
            <a:r>
              <a:rPr lang="en-US" sz="1800" err="1"/>
              <a:t>одни</a:t>
            </a:r>
            <a:r>
              <a:rPr lang="en-US" sz="1800" dirty="0"/>
              <a:t> 5 и </a:t>
            </a:r>
            <a:r>
              <a:rPr lang="en-US" sz="1800" err="1"/>
              <a:t>отлично</a:t>
            </a:r>
            <a:r>
              <a:rPr lang="en-US" sz="1800" dirty="0"/>
              <a:t> </a:t>
            </a:r>
            <a:r>
              <a:rPr lang="en-US" sz="1800" err="1"/>
              <a:t>закончить</a:t>
            </a:r>
            <a:r>
              <a:rPr lang="en-US" sz="1800" dirty="0"/>
              <a:t> 7 </a:t>
            </a:r>
            <a:r>
              <a:rPr lang="en-US" sz="1800" err="1"/>
              <a:t>классов</a:t>
            </a:r>
            <a:r>
              <a:rPr lang="en-US" sz="1800" dirty="0"/>
              <a:t>.</a:t>
            </a:r>
          </a:p>
          <a:p>
            <a:pPr algn="ctr">
              <a:lnSpc>
                <a:spcPct val="100000"/>
              </a:lnSpc>
            </a:pPr>
            <a:endParaRPr lang="en-US"/>
          </a:p>
        </p:txBody>
      </p:sp>
      <p:pic>
        <p:nvPicPr>
          <p:cNvPr id="5" name="Объект 4" descr="Изображение выглядит как Человеческое лицо, человек, Тетива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68EAC277-3353-73EB-1080-6BF7FB2B4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22937" b="-1"/>
          <a:stretch/>
        </p:blipFill>
        <p:spPr>
          <a:xfrm rot="5400000">
            <a:off x="-379318" y="381000"/>
            <a:ext cx="6858000" cy="6096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925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9E907-9F5C-9740-1951-32C61260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208" y="647240"/>
            <a:ext cx="4618836" cy="8463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Юность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A769BF-9C7F-20CF-607B-E7C68110D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1855" y="1904912"/>
            <a:ext cx="4748504" cy="37021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ru-RU" sz="1800" dirty="0">
                <a:latin typeface="Times New Roman"/>
              </a:rPr>
              <a:t>Следующим этапом в его образовании была фельдшерская школа. Её оснащение было довольно примитивным. Наглядных пособий, схем и таблиц не было, зато появились анатомические атласы В.П. Воробьёва, что в значительной мере упрощало изучение анатомии. А.П. Алексеев и тут учился на отлично. В будущем благодаря своим знаниям, полученным в фельдшерской школе, А.П. Алексеев не раз вступал в спор с врачами и был прав. Во время производственной практики А.П. Алексеев работал в Велижской районной больнице. </a:t>
            </a:r>
            <a:endParaRPr lang="en-US" sz="2000"/>
          </a:p>
        </p:txBody>
      </p:sp>
      <p:pic>
        <p:nvPicPr>
          <p:cNvPr id="5" name="Объект 4" descr="Изображение выглядит как человек, одежда, черно-белый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C933D14-E6BF-E8C6-5518-95B255782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19987" r="16012" b="-2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667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1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1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D1C27-2255-A9AD-BAF6-3A0CAF5E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378" y="907271"/>
            <a:ext cx="4618836" cy="5680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 err="1"/>
              <a:t>Война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F7ADB-2260-0CBA-AB2B-8FEED3BF7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87" y="1715409"/>
            <a:ext cx="4302803" cy="38916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" sz="1800" dirty="0">
                <a:latin typeface="Times New Roman"/>
                <a:cs typeface="Times New Roman"/>
              </a:rPr>
              <a:t>В конце января 1942 года А.П. Алексеев был призван в Красную Армию. </a:t>
            </a:r>
            <a:endParaRPr lang="ru-RU" sz="1800"/>
          </a:p>
          <a:p>
            <a:r>
              <a:rPr lang="ru" sz="1800" dirty="0">
                <a:latin typeface="Times New Roman"/>
                <a:cs typeface="Times New Roman"/>
              </a:rPr>
              <a:t>За время войны он был распределен в несколько полков.</a:t>
            </a:r>
          </a:p>
          <a:p>
            <a:pPr algn="ctr"/>
            <a:r>
              <a:rPr lang="ru" sz="1800" dirty="0">
                <a:latin typeface="Times New Roman"/>
                <a:cs typeface="Times New Roman"/>
              </a:rPr>
              <a:t>Награды:</a:t>
            </a:r>
          </a:p>
          <a:p>
            <a:pPr marL="285750" indent="-285750" algn="ctr">
              <a:buFont typeface="Arial"/>
              <a:buChar char="•"/>
            </a:pPr>
            <a:r>
              <a:rPr lang="ru" sz="1800" dirty="0">
                <a:latin typeface="Times New Roman"/>
                <a:cs typeface="Times New Roman"/>
              </a:rPr>
              <a:t>медаль «За оборону Сталинграда»</a:t>
            </a:r>
          </a:p>
          <a:p>
            <a:pPr marL="285750" indent="-285750" algn="ctr">
              <a:buFont typeface="Arial"/>
              <a:buChar char="•"/>
            </a:pPr>
            <a:r>
              <a:rPr lang="ru" sz="1800" dirty="0">
                <a:latin typeface="Times New Roman"/>
                <a:cs typeface="Times New Roman"/>
              </a:rPr>
              <a:t>орден Отечественной войны II степени</a:t>
            </a:r>
          </a:p>
          <a:p>
            <a:pPr marL="285750" indent="-285750" algn="ctr">
              <a:buFont typeface="Arial"/>
              <a:buChar char="•"/>
            </a:pPr>
            <a:r>
              <a:rPr lang="ru" sz="1800" dirty="0">
                <a:latin typeface="Times New Roman"/>
                <a:cs typeface="Times New Roman"/>
              </a:rPr>
              <a:t>орден Красного Знамени</a:t>
            </a:r>
          </a:p>
          <a:p>
            <a:pPr marL="285750" indent="-285750" algn="ctr">
              <a:buFont typeface="Arial"/>
              <a:buChar char="•"/>
            </a:pPr>
            <a:r>
              <a:rPr lang="ru" sz="1800" dirty="0">
                <a:latin typeface="Times New Roman"/>
                <a:cs typeface="Times New Roman"/>
              </a:rPr>
              <a:t>орден Красной Звезды.</a:t>
            </a:r>
          </a:p>
          <a:p>
            <a:pPr marL="285750" indent="-285750" algn="ctr">
              <a:buFont typeface="Arial"/>
              <a:buChar char="•"/>
            </a:pPr>
            <a:endParaRPr lang="ru" sz="1800" dirty="0">
              <a:latin typeface="Times New Roman"/>
              <a:cs typeface="Times New Roman"/>
            </a:endParaRPr>
          </a:p>
          <a:p>
            <a:pPr marL="285750" indent="-285750" algn="ctr">
              <a:buFont typeface="Arial"/>
              <a:buChar char="•"/>
            </a:pPr>
            <a:endParaRPr lang="ru" sz="1400" dirty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endParaRPr lang="ru" sz="1400" dirty="0">
              <a:latin typeface="Times New Roman"/>
              <a:cs typeface="Times New Roman"/>
            </a:endParaRPr>
          </a:p>
        </p:txBody>
      </p:sp>
      <p:pic>
        <p:nvPicPr>
          <p:cNvPr id="5" name="Объект 4" descr="Изображение выглядит как Человеческое лицо, человек, черно-белый, джентльмен&#10;&#10;Автоматически созданное описание">
            <a:extLst>
              <a:ext uri="{FF2B5EF4-FFF2-40B4-BE49-F238E27FC236}">
                <a16:creationId xmlns:a16="http://schemas.microsoft.com/office/drawing/2014/main" id="{E585E003-95F3-3191-98FA-945E07726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9703" b="37703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33" name="Group 1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690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D6BE6-FE25-D9C6-2E40-14B46A186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Послевоенное время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E96ED4-65D6-8547-7D3B-C5407766C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2615" y="2216151"/>
            <a:ext cx="3943575" cy="3390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800" err="1"/>
              <a:t>После</a:t>
            </a:r>
            <a:r>
              <a:rPr lang="en-US" sz="1800" dirty="0"/>
              <a:t> </a:t>
            </a:r>
            <a:r>
              <a:rPr lang="en-US" sz="1800" err="1"/>
              <a:t>войны</a:t>
            </a:r>
            <a:r>
              <a:rPr lang="en-US" sz="1800" dirty="0"/>
              <a:t> </a:t>
            </a:r>
            <a:r>
              <a:rPr lang="en-US" sz="1800" err="1"/>
              <a:t>смог</a:t>
            </a:r>
            <a:r>
              <a:rPr lang="en-US" sz="1800" dirty="0"/>
              <a:t> </a:t>
            </a:r>
            <a:r>
              <a:rPr lang="en-US" sz="1800" err="1"/>
              <a:t>поступить</a:t>
            </a:r>
            <a:r>
              <a:rPr lang="en-US" sz="1800" dirty="0"/>
              <a:t> в </a:t>
            </a:r>
            <a:r>
              <a:rPr lang="en-US" sz="1800" err="1"/>
              <a:t>военно-медицинскую</a:t>
            </a:r>
            <a:r>
              <a:rPr lang="en-US" sz="1800" dirty="0"/>
              <a:t> </a:t>
            </a:r>
            <a:r>
              <a:rPr lang="en-US" sz="1800" err="1"/>
              <a:t>академию</a:t>
            </a:r>
            <a:r>
              <a:rPr lang="en-US" sz="1800" dirty="0"/>
              <a:t> </a:t>
            </a:r>
            <a:r>
              <a:rPr lang="en-US" sz="1800" err="1"/>
              <a:t>им</a:t>
            </a:r>
            <a:r>
              <a:rPr lang="en-US" sz="1800" dirty="0"/>
              <a:t>. С.М. </a:t>
            </a:r>
            <a:r>
              <a:rPr lang="en-US" sz="1800" err="1"/>
              <a:t>Кирова</a:t>
            </a:r>
            <a:r>
              <a:rPr lang="en-US" sz="1800" dirty="0"/>
              <a:t>. </a:t>
            </a:r>
            <a:r>
              <a:rPr lang="en-US" sz="1800" err="1"/>
              <a:t>Понадобилось</a:t>
            </a:r>
            <a:r>
              <a:rPr lang="en-US" sz="1800" dirty="0"/>
              <a:t> </a:t>
            </a:r>
            <a:r>
              <a:rPr lang="en-US" sz="1800" err="1"/>
              <a:t>немало</a:t>
            </a:r>
            <a:r>
              <a:rPr lang="en-US" sz="1800" dirty="0"/>
              <a:t> </a:t>
            </a:r>
            <a:r>
              <a:rPr lang="en-US" sz="1800" err="1"/>
              <a:t>времени</a:t>
            </a:r>
            <a:r>
              <a:rPr lang="en-US" sz="1800" dirty="0"/>
              <a:t> </a:t>
            </a:r>
            <a:r>
              <a:rPr lang="en-US" sz="1800" err="1"/>
              <a:t>на</a:t>
            </a:r>
            <a:r>
              <a:rPr lang="en-US" sz="1800" dirty="0"/>
              <a:t> </a:t>
            </a:r>
            <a:r>
              <a:rPr lang="en-US" sz="1800" err="1"/>
              <a:t>подготовку</a:t>
            </a:r>
            <a:r>
              <a:rPr lang="en-US" sz="1800" dirty="0"/>
              <a:t> </a:t>
            </a:r>
            <a:r>
              <a:rPr lang="en-US" sz="1800" err="1"/>
              <a:t>для</a:t>
            </a:r>
            <a:r>
              <a:rPr lang="en-US" sz="1800" dirty="0"/>
              <a:t> </a:t>
            </a:r>
            <a:r>
              <a:rPr lang="en-US" sz="1800" err="1"/>
              <a:t>сдачи</a:t>
            </a:r>
            <a:r>
              <a:rPr lang="en-US" sz="1800" dirty="0"/>
              <a:t> 12 </a:t>
            </a:r>
            <a:r>
              <a:rPr lang="en-US" sz="1800" err="1"/>
              <a:t>вступительных</a:t>
            </a:r>
            <a:r>
              <a:rPr lang="en-US" sz="1800" dirty="0"/>
              <a:t> </a:t>
            </a:r>
            <a:r>
              <a:rPr lang="en-US" sz="1800" err="1"/>
              <a:t>экзаменов</a:t>
            </a:r>
            <a:r>
              <a:rPr lang="en-US" sz="1800" dirty="0"/>
              <a:t>. </a:t>
            </a:r>
            <a:r>
              <a:rPr lang="en-US" sz="1800" err="1"/>
              <a:t>Благодаря</a:t>
            </a:r>
            <a:r>
              <a:rPr lang="en-US" sz="1800" dirty="0"/>
              <a:t> </a:t>
            </a:r>
            <a:r>
              <a:rPr lang="en-US" sz="1800" err="1"/>
              <a:t>усидчивости</a:t>
            </a:r>
            <a:r>
              <a:rPr lang="en-US" sz="1800" dirty="0"/>
              <a:t>, </a:t>
            </a:r>
            <a:r>
              <a:rPr lang="en-US" sz="1800" err="1"/>
              <a:t>целеустремленности</a:t>
            </a:r>
            <a:r>
              <a:rPr lang="en-US" sz="1800" dirty="0"/>
              <a:t>, </a:t>
            </a:r>
            <a:r>
              <a:rPr lang="en-US" sz="1800" err="1"/>
              <a:t>хорошей</a:t>
            </a:r>
            <a:r>
              <a:rPr lang="en-US" sz="1800" dirty="0"/>
              <a:t> </a:t>
            </a:r>
            <a:r>
              <a:rPr lang="en-US" sz="1800" err="1"/>
              <a:t>школьной</a:t>
            </a:r>
            <a:r>
              <a:rPr lang="en-US" sz="1800" dirty="0"/>
              <a:t> </a:t>
            </a:r>
            <a:r>
              <a:rPr lang="en-US" sz="1800" err="1"/>
              <a:t>базе</a:t>
            </a:r>
            <a:r>
              <a:rPr lang="en-US" sz="1800" dirty="0"/>
              <a:t> и </a:t>
            </a:r>
            <a:r>
              <a:rPr lang="en-US" sz="1800" err="1"/>
              <a:t>заслугам</a:t>
            </a:r>
            <a:r>
              <a:rPr lang="en-US" sz="1800" dirty="0"/>
              <a:t> </a:t>
            </a:r>
            <a:r>
              <a:rPr lang="en-US" sz="1800" err="1"/>
              <a:t>на</a:t>
            </a:r>
            <a:r>
              <a:rPr lang="en-US" sz="1800" dirty="0"/>
              <a:t> </a:t>
            </a:r>
            <a:r>
              <a:rPr lang="en-US" sz="1800" err="1"/>
              <a:t>фронте</a:t>
            </a:r>
            <a:r>
              <a:rPr lang="en-US" sz="1800" dirty="0"/>
              <a:t> </a:t>
            </a:r>
            <a:r>
              <a:rPr lang="en-US" sz="1800" err="1"/>
              <a:t>Алексееву</a:t>
            </a:r>
            <a:r>
              <a:rPr lang="en-US" sz="1800" dirty="0"/>
              <a:t> </a:t>
            </a:r>
            <a:r>
              <a:rPr lang="en-US" sz="1800" err="1"/>
              <a:t>удалось</a:t>
            </a:r>
            <a:r>
              <a:rPr lang="en-US" sz="1800" dirty="0"/>
              <a:t> </a:t>
            </a:r>
            <a:r>
              <a:rPr lang="en-US" sz="1800" err="1"/>
              <a:t>поступить</a:t>
            </a:r>
            <a:r>
              <a:rPr lang="en-US" sz="1800" dirty="0"/>
              <a:t> в </a:t>
            </a:r>
            <a:r>
              <a:rPr lang="en-US" sz="1800" err="1"/>
              <a:t>академию</a:t>
            </a:r>
            <a:r>
              <a:rPr lang="en-US" sz="1800" dirty="0"/>
              <a:t>. </a:t>
            </a:r>
          </a:p>
        </p:txBody>
      </p:sp>
      <p:pic>
        <p:nvPicPr>
          <p:cNvPr id="5" name="Объект 4" descr="Военно-медицинская академия имени С. М. Кирова | Гостиничная сеть “GRAND”,  г. Санкт-Петербург - официальный сайт">
            <a:extLst>
              <a:ext uri="{FF2B5EF4-FFF2-40B4-BE49-F238E27FC236}">
                <a16:creationId xmlns:a16="http://schemas.microsoft.com/office/drawing/2014/main" id="{9F4306E7-84CD-91D5-2734-BA2C564BA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26469" r="29309" b="-1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934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68645-C03F-D7B0-8443-6D39895B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9858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Любовь</a:t>
            </a:r>
            <a:r>
              <a:rPr lang="en-US" dirty="0"/>
              <a:t> к </a:t>
            </a:r>
            <a:r>
              <a:rPr lang="en-US" dirty="0" err="1"/>
              <a:t>хирургии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4481AC-41C1-CDAF-6DAD-42927E6A9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7235" y="1937109"/>
            <a:ext cx="4287011" cy="36699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err="1"/>
              <a:t>Во</a:t>
            </a:r>
            <a:r>
              <a:rPr lang="en-US" dirty="0"/>
              <a:t> </a:t>
            </a:r>
            <a:r>
              <a:rPr lang="en-US" err="1"/>
              <a:t>время</a:t>
            </a:r>
            <a:r>
              <a:rPr lang="en-US" dirty="0"/>
              <a:t> </a:t>
            </a:r>
            <a:r>
              <a:rPr lang="en-US" err="1"/>
              <a:t>учёбы</a:t>
            </a:r>
            <a:r>
              <a:rPr lang="en-US" dirty="0"/>
              <a:t> в </a:t>
            </a:r>
            <a:r>
              <a:rPr lang="en-US" err="1"/>
              <a:t>военно-медицинской</a:t>
            </a:r>
            <a:r>
              <a:rPr lang="en-US" dirty="0"/>
              <a:t> </a:t>
            </a:r>
            <a:r>
              <a:rPr lang="en-US" err="1"/>
              <a:t>академии</a:t>
            </a:r>
            <a:r>
              <a:rPr lang="en-US" dirty="0"/>
              <a:t> у А.П. </a:t>
            </a:r>
            <a:r>
              <a:rPr lang="en-US" err="1"/>
              <a:t>Алексеева</a:t>
            </a:r>
            <a:r>
              <a:rPr lang="en-US" dirty="0"/>
              <a:t> </a:t>
            </a:r>
            <a:r>
              <a:rPr lang="en-US" err="1"/>
              <a:t>зародилась</a:t>
            </a:r>
            <a:r>
              <a:rPr lang="en-US" dirty="0"/>
              <a:t> </a:t>
            </a:r>
            <a:r>
              <a:rPr lang="en-US" err="1"/>
              <a:t>любовь</a:t>
            </a:r>
            <a:r>
              <a:rPr lang="en-US" dirty="0"/>
              <a:t> к </a:t>
            </a:r>
            <a:r>
              <a:rPr lang="en-US" err="1"/>
              <a:t>хирургии</a:t>
            </a:r>
            <a:r>
              <a:rPr lang="en-US" dirty="0"/>
              <a:t>. </a:t>
            </a:r>
            <a:endParaRPr lang="ru-RU" dirty="0"/>
          </a:p>
          <a:p>
            <a:pPr>
              <a:lnSpc>
                <a:spcPct val="100000"/>
              </a:lnSpc>
            </a:pPr>
            <a:r>
              <a:rPr lang="en-US" dirty="0"/>
              <a:t>В </a:t>
            </a:r>
            <a:r>
              <a:rPr lang="en-US" err="1"/>
              <a:t>своей</a:t>
            </a:r>
            <a:r>
              <a:rPr lang="en-US" dirty="0"/>
              <a:t> </a:t>
            </a:r>
            <a:r>
              <a:rPr lang="en-US" err="1"/>
              <a:t>карьере</a:t>
            </a:r>
            <a:r>
              <a:rPr lang="en-US" dirty="0"/>
              <a:t> </a:t>
            </a:r>
            <a:r>
              <a:rPr lang="en-US" err="1"/>
              <a:t>хирурга</a:t>
            </a:r>
            <a:r>
              <a:rPr lang="en-US" dirty="0"/>
              <a:t> </a:t>
            </a:r>
            <a:r>
              <a:rPr lang="en-US" err="1"/>
              <a:t>он</a:t>
            </a:r>
            <a:r>
              <a:rPr lang="en-US" dirty="0"/>
              <a:t> </a:t>
            </a:r>
            <a:r>
              <a:rPr lang="en-US" err="1"/>
              <a:t>сталкивался</a:t>
            </a:r>
            <a:r>
              <a:rPr lang="en-US" dirty="0"/>
              <a:t> с </a:t>
            </a:r>
            <a:r>
              <a:rPr lang="en-US" err="1"/>
              <a:t>различными</a:t>
            </a:r>
            <a:r>
              <a:rPr lang="en-US" dirty="0"/>
              <a:t> </a:t>
            </a:r>
            <a:r>
              <a:rPr lang="en-US" err="1"/>
              <a:t>нестандартными</a:t>
            </a:r>
            <a:r>
              <a:rPr lang="en-US" dirty="0"/>
              <a:t> </a:t>
            </a:r>
            <a:r>
              <a:rPr lang="en-US" err="1"/>
              <a:t>ситуациями</a:t>
            </a:r>
            <a:r>
              <a:rPr lang="en-US" dirty="0"/>
              <a:t> и </a:t>
            </a:r>
            <a:r>
              <a:rPr lang="en-US" err="1"/>
              <a:t>считал</a:t>
            </a:r>
            <a:r>
              <a:rPr lang="en-US" dirty="0"/>
              <a:t>, </a:t>
            </a:r>
            <a:r>
              <a:rPr lang="en-US" err="1"/>
              <a:t>что</a:t>
            </a:r>
            <a:r>
              <a:rPr lang="en-US" dirty="0"/>
              <a:t> </a:t>
            </a:r>
            <a:r>
              <a:rPr lang="en-US" err="1"/>
              <a:t>решить</a:t>
            </a:r>
            <a:r>
              <a:rPr lang="en-US" dirty="0"/>
              <a:t> </a:t>
            </a:r>
            <a:r>
              <a:rPr lang="en-US" err="1"/>
              <a:t>их</a:t>
            </a:r>
            <a:r>
              <a:rPr lang="en-US" dirty="0"/>
              <a:t> </a:t>
            </a:r>
            <a:r>
              <a:rPr lang="en-US" err="1"/>
              <a:t>сможет</a:t>
            </a:r>
            <a:r>
              <a:rPr lang="en-US" dirty="0"/>
              <a:t> </a:t>
            </a:r>
            <a:r>
              <a:rPr lang="en-US" err="1"/>
              <a:t>только</a:t>
            </a:r>
            <a:r>
              <a:rPr lang="en-US" dirty="0"/>
              <a:t> </a:t>
            </a:r>
            <a:r>
              <a:rPr lang="en-US" err="1"/>
              <a:t>знание</a:t>
            </a:r>
            <a:r>
              <a:rPr lang="en-US" dirty="0"/>
              <a:t> </a:t>
            </a:r>
            <a:r>
              <a:rPr lang="en-US" err="1"/>
              <a:t>прикладной</a:t>
            </a:r>
            <a:r>
              <a:rPr lang="en-US" dirty="0"/>
              <a:t> </a:t>
            </a:r>
            <a:r>
              <a:rPr lang="en-US" err="1"/>
              <a:t>анатомии</a:t>
            </a:r>
            <a:r>
              <a:rPr lang="en-US" dirty="0"/>
              <a:t> </a:t>
            </a:r>
            <a:r>
              <a:rPr lang="en-US" err="1"/>
              <a:t>во</a:t>
            </a:r>
            <a:r>
              <a:rPr lang="en-US" dirty="0"/>
              <a:t> </a:t>
            </a:r>
            <a:r>
              <a:rPr lang="en-US" err="1"/>
              <a:t>всех</a:t>
            </a:r>
            <a:r>
              <a:rPr lang="en-US" dirty="0"/>
              <a:t> </a:t>
            </a:r>
            <a:r>
              <a:rPr lang="en-US" err="1"/>
              <a:t>ее</a:t>
            </a:r>
            <a:r>
              <a:rPr lang="en-US" dirty="0"/>
              <a:t> </a:t>
            </a:r>
            <a:r>
              <a:rPr lang="en-US" err="1"/>
              <a:t>нюансах</a:t>
            </a:r>
            <a:r>
              <a:rPr lang="en-US" dirty="0"/>
              <a:t>. 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Он</a:t>
            </a:r>
            <a:r>
              <a:rPr lang="en-US" dirty="0"/>
              <a:t> </a:t>
            </a:r>
            <a:r>
              <a:rPr lang="en-US" err="1"/>
              <a:t>провёл</a:t>
            </a:r>
            <a:r>
              <a:rPr lang="en-US" dirty="0"/>
              <a:t> </a:t>
            </a:r>
            <a:r>
              <a:rPr lang="en-US" err="1"/>
              <a:t>множество</a:t>
            </a:r>
            <a:r>
              <a:rPr lang="en-US" dirty="0"/>
              <a:t> </a:t>
            </a:r>
            <a:r>
              <a:rPr lang="en-US" err="1"/>
              <a:t>операций</a:t>
            </a:r>
            <a:r>
              <a:rPr lang="en-US" dirty="0"/>
              <a:t>, </a:t>
            </a:r>
            <a:r>
              <a:rPr lang="en-US" err="1"/>
              <a:t>после</a:t>
            </a:r>
            <a:r>
              <a:rPr lang="en-US" dirty="0"/>
              <a:t> </a:t>
            </a:r>
            <a:r>
              <a:rPr lang="en-US" err="1"/>
              <a:t>которых</a:t>
            </a:r>
            <a:r>
              <a:rPr lang="en-US" dirty="0"/>
              <a:t> </a:t>
            </a:r>
            <a:r>
              <a:rPr lang="en-US" err="1"/>
              <a:t>ему</a:t>
            </a:r>
            <a:r>
              <a:rPr lang="en-US" dirty="0"/>
              <a:t> </a:t>
            </a:r>
            <a:r>
              <a:rPr lang="en-US" err="1"/>
              <a:t>были</a:t>
            </a:r>
            <a:r>
              <a:rPr lang="en-US" dirty="0"/>
              <a:t> </a:t>
            </a:r>
            <a:r>
              <a:rPr lang="en-US" err="1"/>
              <a:t>высказаны</a:t>
            </a:r>
            <a:r>
              <a:rPr lang="en-US" dirty="0"/>
              <a:t> </a:t>
            </a:r>
            <a:r>
              <a:rPr lang="en-US" err="1"/>
              <a:t>слова</a:t>
            </a:r>
            <a:r>
              <a:rPr lang="en-US" dirty="0"/>
              <a:t> </a:t>
            </a:r>
            <a:r>
              <a:rPr lang="en-US" err="1"/>
              <a:t>благодарности</a:t>
            </a:r>
            <a:r>
              <a:rPr lang="en-US" dirty="0"/>
              <a:t>. А </a:t>
            </a:r>
            <a:r>
              <a:rPr lang="en-US" err="1"/>
              <a:t>также</a:t>
            </a:r>
            <a:r>
              <a:rPr lang="en-US" dirty="0"/>
              <a:t> </a:t>
            </a:r>
            <a:r>
              <a:rPr lang="en-US" err="1"/>
              <a:t>операции</a:t>
            </a:r>
            <a:r>
              <a:rPr lang="en-US" dirty="0"/>
              <a:t>, </a:t>
            </a:r>
            <a:r>
              <a:rPr lang="en-US" err="1"/>
              <a:t>которые</a:t>
            </a:r>
            <a:r>
              <a:rPr lang="en-US" dirty="0"/>
              <a:t> </a:t>
            </a:r>
            <a:r>
              <a:rPr lang="en-US" err="1"/>
              <a:t>все</a:t>
            </a:r>
            <a:r>
              <a:rPr lang="en-US" dirty="0"/>
              <a:t> </a:t>
            </a:r>
            <a:r>
              <a:rPr lang="en-US" err="1"/>
              <a:t>отказывались</a:t>
            </a:r>
            <a:r>
              <a:rPr lang="en-US" dirty="0"/>
              <a:t> </a:t>
            </a:r>
            <a:r>
              <a:rPr lang="en-US" err="1"/>
              <a:t>брать</a:t>
            </a:r>
            <a:r>
              <a:rPr lang="en-US" dirty="0"/>
              <a:t> </a:t>
            </a:r>
            <a:r>
              <a:rPr lang="en-US" err="1"/>
              <a:t>из-за</a:t>
            </a:r>
            <a:r>
              <a:rPr lang="en-US" dirty="0"/>
              <a:t> </a:t>
            </a:r>
            <a:r>
              <a:rPr lang="en-US" err="1"/>
              <a:t>убеждения</a:t>
            </a:r>
            <a:r>
              <a:rPr lang="en-US" dirty="0"/>
              <a:t> в </a:t>
            </a:r>
            <a:r>
              <a:rPr lang="en-US" err="1"/>
              <a:t>том</a:t>
            </a:r>
            <a:r>
              <a:rPr lang="en-US" dirty="0"/>
              <a:t>, </a:t>
            </a:r>
            <a:r>
              <a:rPr lang="en-US" err="1"/>
              <a:t>что</a:t>
            </a:r>
            <a:r>
              <a:rPr lang="en-US" dirty="0"/>
              <a:t> </a:t>
            </a:r>
            <a:r>
              <a:rPr lang="en-US" err="1"/>
              <a:t>они</a:t>
            </a:r>
            <a:r>
              <a:rPr lang="en-US" dirty="0"/>
              <a:t> </a:t>
            </a:r>
            <a:r>
              <a:rPr lang="en-US" err="1"/>
              <a:t>невозможны</a:t>
            </a:r>
            <a:r>
              <a:rPr lang="en-US" dirty="0"/>
              <a:t>.</a:t>
            </a:r>
          </a:p>
        </p:txBody>
      </p:sp>
      <p:pic>
        <p:nvPicPr>
          <p:cNvPr id="5" name="Объект 4" descr="Изображение выглядит как черно-белый, человек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60E1FD23-9F7F-D022-2187-70AA1D360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22093" b="-1"/>
          <a:stretch/>
        </p:blipFill>
        <p:spPr>
          <a:xfrm rot="-5400000">
            <a:off x="-379318" y="381000"/>
            <a:ext cx="6858000" cy="6096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1780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61212-EAAF-FC48-9B2A-D4286A37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672" y="1022875"/>
            <a:ext cx="4618836" cy="7605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Диссертация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8080DE-870D-0EF3-1871-5823238C0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28954" y="1947842"/>
            <a:ext cx="4168954" cy="365920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err="1"/>
              <a:t>Больше</a:t>
            </a:r>
            <a:r>
              <a:rPr lang="en-US" dirty="0"/>
              <a:t> </a:t>
            </a:r>
            <a:r>
              <a:rPr lang="en-US" err="1"/>
              <a:t>всего</a:t>
            </a:r>
            <a:r>
              <a:rPr lang="en-US" dirty="0"/>
              <a:t> </a:t>
            </a:r>
            <a:r>
              <a:rPr lang="en-US" err="1"/>
              <a:t>его</a:t>
            </a:r>
            <a:r>
              <a:rPr lang="en-US" dirty="0"/>
              <a:t> </a:t>
            </a:r>
            <a:r>
              <a:rPr lang="en-US" err="1"/>
              <a:t>привлекало</a:t>
            </a:r>
            <a:r>
              <a:rPr lang="en-US" dirty="0"/>
              <a:t> </a:t>
            </a:r>
            <a:r>
              <a:rPr lang="en-US" err="1"/>
              <a:t>исследование</a:t>
            </a:r>
            <a:r>
              <a:rPr lang="en-US" dirty="0"/>
              <a:t> </a:t>
            </a:r>
            <a:r>
              <a:rPr lang="en-US" err="1"/>
              <a:t>влияния</a:t>
            </a:r>
            <a:r>
              <a:rPr lang="en-US" dirty="0"/>
              <a:t> </a:t>
            </a:r>
            <a:r>
              <a:rPr lang="en-US" err="1"/>
              <a:t>ударных</a:t>
            </a:r>
            <a:r>
              <a:rPr lang="en-US" dirty="0"/>
              <a:t> </a:t>
            </a:r>
            <a:r>
              <a:rPr lang="en-US" err="1"/>
              <a:t>нагрузок</a:t>
            </a:r>
            <a:r>
              <a:rPr lang="en-US" dirty="0"/>
              <a:t> </a:t>
            </a:r>
            <a:r>
              <a:rPr lang="en-US" err="1"/>
              <a:t>на</a:t>
            </a:r>
            <a:r>
              <a:rPr lang="en-US" dirty="0"/>
              <a:t> </a:t>
            </a:r>
            <a:r>
              <a:rPr lang="en-US" err="1"/>
              <a:t>поясничный</a:t>
            </a:r>
            <a:r>
              <a:rPr lang="en-US" dirty="0"/>
              <a:t> </a:t>
            </a:r>
            <a:r>
              <a:rPr lang="en-US" err="1"/>
              <a:t>отдел</a:t>
            </a:r>
            <a:r>
              <a:rPr lang="en-US" dirty="0"/>
              <a:t> </a:t>
            </a:r>
            <a:r>
              <a:rPr lang="en-US" err="1"/>
              <a:t>позвоночника</a:t>
            </a:r>
            <a:r>
              <a:rPr lang="en-US" dirty="0"/>
              <a:t> </a:t>
            </a:r>
            <a:r>
              <a:rPr lang="en-US" err="1"/>
              <a:t>при</a:t>
            </a:r>
            <a:r>
              <a:rPr lang="en-US" dirty="0"/>
              <a:t> </a:t>
            </a:r>
            <a:r>
              <a:rPr lang="en-US" err="1"/>
              <a:t>совершении</a:t>
            </a:r>
            <a:r>
              <a:rPr lang="en-US" dirty="0"/>
              <a:t> </a:t>
            </a:r>
            <a:r>
              <a:rPr lang="en-US" err="1"/>
              <a:t>прыжков</a:t>
            </a:r>
            <a:r>
              <a:rPr lang="en-US" dirty="0"/>
              <a:t> с </a:t>
            </a:r>
            <a:r>
              <a:rPr lang="en-US" err="1"/>
              <a:t>парашютом</a:t>
            </a:r>
            <a:r>
              <a:rPr lang="en-US" dirty="0"/>
              <a:t>. </a:t>
            </a:r>
            <a:r>
              <a:rPr lang="en-US" err="1"/>
              <a:t>Он</a:t>
            </a:r>
            <a:r>
              <a:rPr lang="en-US" dirty="0"/>
              <a:t> </a:t>
            </a:r>
            <a:r>
              <a:rPr lang="en-US" err="1"/>
              <a:t>рассмотрел</a:t>
            </a:r>
            <a:r>
              <a:rPr lang="en-US" dirty="0"/>
              <a:t> </a:t>
            </a:r>
            <a:r>
              <a:rPr lang="en-US" err="1"/>
              <a:t>более</a:t>
            </a:r>
            <a:r>
              <a:rPr lang="en-US" dirty="0"/>
              <a:t> 2500 </a:t>
            </a:r>
            <a:r>
              <a:rPr lang="en-US" err="1"/>
              <a:t>рентгеновских</a:t>
            </a:r>
            <a:r>
              <a:rPr lang="en-US" dirty="0"/>
              <a:t> </a:t>
            </a:r>
            <a:r>
              <a:rPr lang="en-US" err="1"/>
              <a:t>снимков</a:t>
            </a:r>
            <a:r>
              <a:rPr lang="en-US" dirty="0"/>
              <a:t>, </a:t>
            </a:r>
            <a:r>
              <a:rPr lang="en-US" err="1"/>
              <a:t>обследовал</a:t>
            </a:r>
            <a:r>
              <a:rPr lang="en-US" dirty="0"/>
              <a:t> 101 </a:t>
            </a:r>
            <a:r>
              <a:rPr lang="en-US" err="1"/>
              <a:t>парашютиста</a:t>
            </a:r>
            <a:r>
              <a:rPr lang="en-US" dirty="0"/>
              <a:t>. </a:t>
            </a:r>
            <a:r>
              <a:rPr lang="en-US" err="1"/>
              <a:t>Клинический</a:t>
            </a:r>
            <a:r>
              <a:rPr lang="en-US" dirty="0"/>
              <a:t> </a:t>
            </a:r>
            <a:r>
              <a:rPr lang="en-US" err="1"/>
              <a:t>материал</a:t>
            </a:r>
            <a:r>
              <a:rPr lang="en-US" dirty="0"/>
              <a:t> </a:t>
            </a:r>
            <a:r>
              <a:rPr lang="en-US" err="1"/>
              <a:t>был</a:t>
            </a:r>
            <a:r>
              <a:rPr lang="en-US" dirty="0"/>
              <a:t> </a:t>
            </a:r>
            <a:r>
              <a:rPr lang="en-US" err="1"/>
              <a:t>подкреплен</a:t>
            </a:r>
            <a:r>
              <a:rPr lang="en-US" dirty="0"/>
              <a:t> </a:t>
            </a:r>
            <a:r>
              <a:rPr lang="en-US" err="1"/>
              <a:t>гистологией</a:t>
            </a:r>
            <a:r>
              <a:rPr lang="en-US" dirty="0"/>
              <a:t>. В </a:t>
            </a:r>
            <a:r>
              <a:rPr lang="en-US" err="1"/>
              <a:t>результате</a:t>
            </a:r>
            <a:r>
              <a:rPr lang="en-US" dirty="0"/>
              <a:t> в </a:t>
            </a:r>
            <a:r>
              <a:rPr lang="en-US" err="1"/>
              <a:t>течение</a:t>
            </a:r>
            <a:r>
              <a:rPr lang="en-US" dirty="0"/>
              <a:t> </a:t>
            </a:r>
            <a:r>
              <a:rPr lang="en-US" err="1"/>
              <a:t>пары</a:t>
            </a:r>
            <a:r>
              <a:rPr lang="en-US" dirty="0"/>
              <a:t> </a:t>
            </a:r>
            <a:r>
              <a:rPr lang="en-US" err="1"/>
              <a:t>лет</a:t>
            </a:r>
            <a:r>
              <a:rPr lang="en-US" dirty="0"/>
              <a:t> </a:t>
            </a:r>
            <a:r>
              <a:rPr lang="en-US" err="1"/>
              <a:t>диссертация</a:t>
            </a:r>
            <a:r>
              <a:rPr lang="en-US" dirty="0"/>
              <a:t> </a:t>
            </a:r>
            <a:r>
              <a:rPr lang="en-US" err="1"/>
              <a:t>была</a:t>
            </a:r>
            <a:r>
              <a:rPr lang="en-US" dirty="0"/>
              <a:t> </a:t>
            </a:r>
            <a:r>
              <a:rPr lang="en-US" err="1"/>
              <a:t>написана</a:t>
            </a:r>
            <a:r>
              <a:rPr lang="en-US" dirty="0"/>
              <a:t>. </a:t>
            </a:r>
            <a:r>
              <a:rPr lang="en-US" err="1"/>
              <a:t>Были</a:t>
            </a:r>
            <a:r>
              <a:rPr lang="en-US" dirty="0"/>
              <a:t> </a:t>
            </a:r>
            <a:r>
              <a:rPr lang="en-US" err="1"/>
              <a:t>изобретены</a:t>
            </a:r>
            <a:r>
              <a:rPr lang="en-US" dirty="0"/>
              <a:t> </a:t>
            </a:r>
            <a:r>
              <a:rPr lang="en-US" err="1"/>
              <a:t>новые</a:t>
            </a:r>
            <a:r>
              <a:rPr lang="en-US" dirty="0"/>
              <a:t> </a:t>
            </a:r>
            <a:r>
              <a:rPr lang="en-US" err="1"/>
              <a:t>амортизирующие</a:t>
            </a:r>
            <a:r>
              <a:rPr lang="en-US" dirty="0"/>
              <a:t> </a:t>
            </a:r>
            <a:r>
              <a:rPr lang="en-US" err="1"/>
              <a:t>ботинки</a:t>
            </a:r>
            <a:r>
              <a:rPr lang="en-US" dirty="0"/>
              <a:t>. А.П. </a:t>
            </a:r>
            <a:r>
              <a:rPr lang="en-US" err="1"/>
              <a:t>Алексеев</a:t>
            </a:r>
            <a:r>
              <a:rPr lang="en-US" dirty="0"/>
              <a:t> </a:t>
            </a:r>
            <a:r>
              <a:rPr lang="en-US" err="1"/>
              <a:t>стал</a:t>
            </a:r>
            <a:r>
              <a:rPr lang="en-US" dirty="0"/>
              <a:t> </a:t>
            </a:r>
            <a:r>
              <a:rPr lang="en-US" err="1"/>
              <a:t>кандидатом</a:t>
            </a:r>
            <a:r>
              <a:rPr lang="en-US" dirty="0"/>
              <a:t> </a:t>
            </a:r>
            <a:r>
              <a:rPr lang="en-US" err="1"/>
              <a:t>наук</a:t>
            </a:r>
            <a:r>
              <a:rPr lang="en-US" dirty="0"/>
              <a:t>. </a:t>
            </a:r>
            <a:r>
              <a:rPr lang="en-US" err="1"/>
              <a:t>Он</a:t>
            </a:r>
            <a:r>
              <a:rPr lang="en-US" dirty="0"/>
              <a:t> </a:t>
            </a:r>
            <a:r>
              <a:rPr lang="en-US" err="1"/>
              <a:t>был</a:t>
            </a:r>
            <a:r>
              <a:rPr lang="en-US" dirty="0"/>
              <a:t> в </a:t>
            </a:r>
            <a:r>
              <a:rPr lang="en-US" err="1"/>
              <a:t>то</a:t>
            </a:r>
            <a:r>
              <a:rPr lang="en-US" dirty="0"/>
              <a:t> </a:t>
            </a:r>
            <a:r>
              <a:rPr lang="en-US" err="1"/>
              <a:t>время</a:t>
            </a:r>
            <a:r>
              <a:rPr lang="en-US" dirty="0"/>
              <a:t> </a:t>
            </a:r>
            <a:r>
              <a:rPr lang="en-US" err="1"/>
              <a:t>первым</a:t>
            </a:r>
            <a:r>
              <a:rPr lang="en-US" dirty="0"/>
              <a:t> и </a:t>
            </a:r>
            <a:r>
              <a:rPr lang="en-US" err="1"/>
              <a:t>единственным</a:t>
            </a:r>
            <a:r>
              <a:rPr lang="en-US" dirty="0"/>
              <a:t> </a:t>
            </a:r>
            <a:r>
              <a:rPr lang="en-US" err="1"/>
              <a:t>из</a:t>
            </a:r>
            <a:r>
              <a:rPr lang="en-US" dirty="0"/>
              <a:t> </a:t>
            </a:r>
            <a:r>
              <a:rPr lang="en-US" err="1"/>
              <a:t>врачей</a:t>
            </a:r>
            <a:r>
              <a:rPr lang="en-US" dirty="0"/>
              <a:t> СССР, </a:t>
            </a:r>
            <a:r>
              <a:rPr lang="en-US" err="1"/>
              <a:t>подготовившим</a:t>
            </a:r>
            <a:r>
              <a:rPr lang="en-US" dirty="0"/>
              <a:t> </a:t>
            </a:r>
            <a:r>
              <a:rPr lang="en-US" err="1"/>
              <a:t>диссертацию</a:t>
            </a:r>
            <a:r>
              <a:rPr lang="en-US" dirty="0"/>
              <a:t> </a:t>
            </a:r>
            <a:r>
              <a:rPr lang="en-US" err="1"/>
              <a:t>без</a:t>
            </a:r>
            <a:r>
              <a:rPr lang="en-US" dirty="0"/>
              <a:t> </a:t>
            </a:r>
            <a:r>
              <a:rPr lang="en-US" err="1"/>
              <a:t>отрыва</a:t>
            </a:r>
            <a:r>
              <a:rPr lang="en-US" dirty="0"/>
              <a:t> </a:t>
            </a:r>
            <a:r>
              <a:rPr lang="en-US" err="1"/>
              <a:t>от</a:t>
            </a:r>
            <a:r>
              <a:rPr lang="en-US" dirty="0"/>
              <a:t> </a:t>
            </a:r>
            <a:r>
              <a:rPr lang="en-US" err="1"/>
              <a:t>службы</a:t>
            </a:r>
            <a:r>
              <a:rPr lang="en-US" dirty="0"/>
              <a:t>, </a:t>
            </a:r>
            <a:r>
              <a:rPr lang="en-US" err="1"/>
              <a:t>постоянно</a:t>
            </a:r>
            <a:r>
              <a:rPr lang="en-US" dirty="0"/>
              <a:t> </a:t>
            </a:r>
            <a:r>
              <a:rPr lang="en-US" err="1"/>
              <a:t>работая</a:t>
            </a:r>
            <a:r>
              <a:rPr lang="en-US" dirty="0"/>
              <a:t> в </a:t>
            </a:r>
            <a:r>
              <a:rPr lang="en-US" err="1"/>
              <a:t>хирургическом</a:t>
            </a:r>
            <a:r>
              <a:rPr lang="en-US" dirty="0"/>
              <a:t> </a:t>
            </a:r>
            <a:r>
              <a:rPr lang="en-US" err="1"/>
              <a:t>отделении</a:t>
            </a:r>
            <a:r>
              <a:rPr lang="en-US" dirty="0"/>
              <a:t> </a:t>
            </a:r>
            <a:r>
              <a:rPr lang="en-US" err="1"/>
              <a:t>медсанбата</a:t>
            </a:r>
            <a:r>
              <a:rPr lang="en-US" sz="1400" dirty="0"/>
              <a:t>.</a:t>
            </a:r>
          </a:p>
        </p:txBody>
      </p:sp>
      <p:pic>
        <p:nvPicPr>
          <p:cNvPr id="5" name="Объект 4" descr="Парашютный спорт">
            <a:extLst>
              <a:ext uri="{FF2B5EF4-FFF2-40B4-BE49-F238E27FC236}">
                <a16:creationId xmlns:a16="http://schemas.microsoft.com/office/drawing/2014/main" id="{DB35AA77-AC3B-331A-0BD9-91F6E34E9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13291" r="20042"/>
          <a:stretch/>
        </p:blipFill>
        <p:spPr>
          <a:xfrm>
            <a:off x="1682" y="10"/>
            <a:ext cx="6096000" cy="67613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5231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0EDED-10AD-EBD6-3ED7-50C19008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Работа в университете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59516D-2AFE-4F32-188E-6DA8BA221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2615" y="2216151"/>
            <a:ext cx="3943575" cy="3390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демобилизации</a:t>
            </a:r>
            <a:r>
              <a:rPr lang="en-US" dirty="0"/>
              <a:t> А.П. </a:t>
            </a:r>
            <a:r>
              <a:rPr lang="en-US" dirty="0" err="1"/>
              <a:t>Алексеев</a:t>
            </a:r>
            <a:r>
              <a:rPr lang="en-US" dirty="0"/>
              <a:t> </a:t>
            </a:r>
            <a:r>
              <a:rPr lang="en-US" dirty="0" err="1"/>
              <a:t>работал</a:t>
            </a:r>
            <a:r>
              <a:rPr lang="en-US" dirty="0"/>
              <a:t> </a:t>
            </a:r>
            <a:r>
              <a:rPr lang="en-US" dirty="0" err="1"/>
              <a:t>врачом-травматологом</a:t>
            </a:r>
            <a:r>
              <a:rPr lang="en-US" dirty="0"/>
              <a:t> в </a:t>
            </a:r>
            <a:r>
              <a:rPr lang="en-US" dirty="0" err="1"/>
              <a:t>Витебской</a:t>
            </a:r>
            <a:r>
              <a:rPr lang="en-US" dirty="0"/>
              <a:t> </a:t>
            </a:r>
            <a:r>
              <a:rPr lang="en-US" dirty="0" err="1"/>
              <a:t>областной</a:t>
            </a:r>
            <a:r>
              <a:rPr lang="en-US" dirty="0"/>
              <a:t> </a:t>
            </a:r>
            <a:r>
              <a:rPr lang="en-US" dirty="0" err="1"/>
              <a:t>больнице</a:t>
            </a:r>
            <a:r>
              <a:rPr lang="en-US" dirty="0"/>
              <a:t>, а </a:t>
            </a:r>
            <a:r>
              <a:rPr lang="en-US" dirty="0" err="1"/>
              <a:t>затем</a:t>
            </a:r>
            <a:r>
              <a:rPr lang="en-US" dirty="0"/>
              <a:t> 23 </a:t>
            </a:r>
            <a:r>
              <a:rPr lang="en-US" dirty="0" err="1"/>
              <a:t>года</a:t>
            </a:r>
            <a:r>
              <a:rPr lang="en-US" dirty="0"/>
              <a:t> </a:t>
            </a:r>
            <a:r>
              <a:rPr lang="en-US" dirty="0" err="1"/>
              <a:t>передавал</a:t>
            </a:r>
            <a:r>
              <a:rPr lang="en-US" dirty="0"/>
              <a:t> </a:t>
            </a:r>
            <a:r>
              <a:rPr lang="en-US" dirty="0" err="1"/>
              <a:t>свой</a:t>
            </a:r>
            <a:r>
              <a:rPr lang="en-US" dirty="0"/>
              <a:t> </a:t>
            </a:r>
            <a:r>
              <a:rPr lang="en-US" dirty="0" err="1"/>
              <a:t>большой</a:t>
            </a:r>
            <a:r>
              <a:rPr lang="en-US" dirty="0"/>
              <a:t> </a:t>
            </a:r>
            <a:r>
              <a:rPr lang="en-US" dirty="0" err="1"/>
              <a:t>жизненный</a:t>
            </a:r>
            <a:r>
              <a:rPr lang="en-US" dirty="0"/>
              <a:t> </a:t>
            </a:r>
            <a:r>
              <a:rPr lang="en-US" dirty="0" err="1"/>
              <a:t>опыт</a:t>
            </a:r>
            <a:r>
              <a:rPr lang="en-US" dirty="0"/>
              <a:t> </a:t>
            </a:r>
            <a:r>
              <a:rPr lang="en-US" dirty="0" err="1"/>
              <a:t>студентам</a:t>
            </a:r>
            <a:r>
              <a:rPr lang="en-US" dirty="0"/>
              <a:t> ВГМИ, </a:t>
            </a:r>
            <a:r>
              <a:rPr lang="en-US" dirty="0" err="1"/>
              <a:t>работая</a:t>
            </a:r>
            <a:r>
              <a:rPr lang="en-US" dirty="0"/>
              <a:t> </a:t>
            </a:r>
            <a:r>
              <a:rPr lang="en-US" dirty="0" err="1"/>
              <a:t>ассистентом</a:t>
            </a:r>
            <a:r>
              <a:rPr lang="en-US" dirty="0"/>
              <a:t> </a:t>
            </a:r>
            <a:r>
              <a:rPr lang="en-US" dirty="0" err="1"/>
              <a:t>кафедры</a:t>
            </a:r>
            <a:r>
              <a:rPr lang="en-US" dirty="0"/>
              <a:t> </a:t>
            </a:r>
            <a:r>
              <a:rPr lang="en-US" dirty="0" err="1"/>
              <a:t>анатомии</a:t>
            </a:r>
            <a:r>
              <a:rPr lang="en-US" dirty="0"/>
              <a:t> </a:t>
            </a:r>
            <a:r>
              <a:rPr lang="en-US" dirty="0" err="1"/>
              <a:t>человека</a:t>
            </a:r>
            <a:r>
              <a:rPr lang="en-US" dirty="0"/>
              <a:t>.</a:t>
            </a:r>
          </a:p>
          <a:p>
            <a:pPr algn="ctr">
              <a:lnSpc>
                <a:spcPct val="100000"/>
              </a:lnSpc>
            </a:pPr>
            <a:r>
              <a:rPr lang="en-US"/>
              <a:t>Алексееву пришлось полностью погрузиться в предмет, чтобы освоить его и преподать студентам. На это ушло немало времени и усилий. Среди студентов он пользовался огромным авторитетом.</a:t>
            </a:r>
          </a:p>
          <a:p>
            <a:pPr algn="ctr">
              <a:lnSpc>
                <a:spcPct val="100000"/>
              </a:lnSpc>
            </a:pPr>
            <a:endParaRPr lang="en-US"/>
          </a:p>
        </p:txBody>
      </p:sp>
      <p:pic>
        <p:nvPicPr>
          <p:cNvPr id="5" name="Объект 4" descr="Изображение выглядит как человек, Человеческое лицо, одеж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3171471-F21B-D94A-8FFC-5D97920A8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10129" r="31871" b="1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8364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" y="3732143"/>
            <a:ext cx="11887200" cy="296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2832E-D239-6D80-4081-2FCBFDEE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95" y="4158695"/>
            <a:ext cx="10579070" cy="798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А.П. Алексеев со студентами</a:t>
            </a:r>
          </a:p>
        </p:txBody>
      </p:sp>
      <p:pic>
        <p:nvPicPr>
          <p:cNvPr id="5" name="Объект 4" descr="Изображение выглядит как человек, одежда, Человеческое лицо, Медицинск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543C34D1-7F95-3AFC-62E1-3AF636C771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2163" r="-2" b="-2"/>
          <a:stretch/>
        </p:blipFill>
        <p:spPr>
          <a:xfrm>
            <a:off x="6089908" y="-160"/>
            <a:ext cx="6102092" cy="4159958"/>
          </a:xfrm>
          <a:prstGeom prst="rect">
            <a:avLst/>
          </a:prstGeom>
        </p:spPr>
      </p:pic>
      <p:pic>
        <p:nvPicPr>
          <p:cNvPr id="6" name="Объект 5" descr="Изображение выглядит как одежда, Человеческое лиц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67E1A03E-58D7-84D1-326B-F1B1810F53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413" r="-2" b="19408"/>
          <a:stretch/>
        </p:blipFill>
        <p:spPr>
          <a:xfrm>
            <a:off x="-6093" y="10"/>
            <a:ext cx="6102093" cy="41490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71488" y="5209066"/>
            <a:ext cx="867485" cy="115439"/>
            <a:chOff x="8910933" y="1861308"/>
            <a:chExt cx="867485" cy="11543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1126570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AdornVTI</vt:lpstr>
      <vt:lpstr> А.П. АЛЕКСЕЕВ - Воин, ХИРУРГ, АНАТОМ, ПЕДАГОГ  Исаева Д.И. (студентка 2 курса лечебного факультета)  Научный руководитель Усович А.К (д.м.н., профессор, кафедра анатомии человека) </vt:lpstr>
      <vt:lpstr>Детство</vt:lpstr>
      <vt:lpstr>Юность</vt:lpstr>
      <vt:lpstr>Война</vt:lpstr>
      <vt:lpstr>Послевоенное время</vt:lpstr>
      <vt:lpstr>Любовь к хирургии</vt:lpstr>
      <vt:lpstr>Диссертация</vt:lpstr>
      <vt:lpstr>Работа в университете</vt:lpstr>
      <vt:lpstr>А.П. Алексеев со студентами</vt:lpstr>
      <vt:lpstr>Обучение студентов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326</cp:revision>
  <dcterms:created xsi:type="dcterms:W3CDTF">2023-10-23T20:59:36Z</dcterms:created>
  <dcterms:modified xsi:type="dcterms:W3CDTF">2024-04-24T20:07:50Z</dcterms:modified>
</cp:coreProperties>
</file>