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5" r:id="rId8"/>
    <p:sldId id="262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0543605-DE39-7D10-E483-93BC272F1BAE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5AA06C5C-BBD6-3C0C-E905-B73785B77F8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05FCB53F-02F3-0F9B-897C-BBBFD309414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01092F3-6A62-4D09-F781-965388BD9F2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4F727BA-683C-B4A9-58DD-325E0F8D46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0CA08317-D8BF-8B64-D3DA-AD5C0D69BFE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9C5F8A11-E886-486A-8414-524CBA48155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63789BDB-83AC-7466-9B63-1B8A0829FEB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F58F400-82C1-2AD3-07FD-FC6BC06D19F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31D50F67-39C8-B22A-3577-FB39268436E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3F3BE660-19B2-2FEC-FDCF-5DF5862F121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D9329B71-65AE-ACFE-B2B6-55D0E28B065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8FB9A93C-0DD0-0DE1-9B57-1D20D9A9564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75E24FE-5D5B-29A3-DF1E-45C28290DF3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D8CB50DF-2A1C-DDE0-1217-08DF2DC66D4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66340C9E-D2FC-E2D3-D811-63177BDF4D1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FA4AD2F4-35B8-FEEF-5906-4145AFF4086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2CCFDFAF-4BEC-66ED-5AB7-F6FFDFF3BE9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E608B31C-5D08-E23B-38BD-C2A91870D9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DA762230-D98D-11FB-C798-3FE9AC46DEC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D14C17C-F65D-5FA1-6360-999089FA2D8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DA2BBCA-0ACC-F41B-0266-CCA6E4FCD40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</p:grpSp>
      <p:sp>
        <p:nvSpPr>
          <p:cNvPr id="4815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446A148D-9A87-565F-0AA0-3C66E351E80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fld id="{67A9AAD8-14F5-473F-8631-628C712A201E}" type="datetimeFigureOut">
              <a:rPr lang="ru-BY" smtClean="0"/>
              <a:t>21.04.2024</a:t>
            </a:fld>
            <a:endParaRPr lang="ru-BY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6BF2C937-CD89-9D1F-7D11-99A853A58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BY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A3486B18-F351-1AF0-D6F3-70FDAAA18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B4AE7-A6B2-4D00-B74C-10254E67133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6294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F4501E99-47E5-ECED-7A70-C9866DF235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BY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4A36F9A6-2DD9-3F1E-3A99-81117056C9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B4AE7-A6B2-4D00-B74C-10254E671332}" type="slidenum">
              <a:rPr lang="ru-BY" smtClean="0"/>
              <a:t>‹#›</a:t>
            </a:fld>
            <a:endParaRPr lang="ru-BY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6E646A39-1676-92F1-71FE-1AF7F71F4DD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9AAD8-14F5-473F-8631-628C712A201E}" type="datetimeFigureOut">
              <a:rPr lang="ru-BY" smtClean="0"/>
              <a:t>21.04.2024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8914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0481F6EA-A15B-D331-0B3A-92ADEEC13D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BY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6EBCF90B-0D02-26B6-7468-984B34129B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B4AE7-A6B2-4D00-B74C-10254E671332}" type="slidenum">
              <a:rPr lang="ru-BY" smtClean="0"/>
              <a:t>‹#›</a:t>
            </a:fld>
            <a:endParaRPr lang="ru-BY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6E454979-B281-6ED4-260C-BA4BFE78A0A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9AAD8-14F5-473F-8631-628C712A201E}" type="datetimeFigureOut">
              <a:rPr lang="ru-BY" smtClean="0"/>
              <a:t>21.04.2024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9834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678F9C60-B7DB-C237-9F01-3CAA652B0D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BY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FF602591-D10B-6B32-08FF-1187DF0AF5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B4AE7-A6B2-4D00-B74C-10254E671332}" type="slidenum">
              <a:rPr lang="ru-BY" smtClean="0"/>
              <a:t>‹#›</a:t>
            </a:fld>
            <a:endParaRPr lang="ru-BY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AFF2C3F0-0706-1447-8FCE-46244C16CA5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9AAD8-14F5-473F-8631-628C712A201E}" type="datetimeFigureOut">
              <a:rPr lang="ru-BY" smtClean="0"/>
              <a:t>21.04.2024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5001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64A8632B-E5CA-A82A-D46D-91C67AFE05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BY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841D3CD5-F6B9-9EC7-4AEA-6B209772F8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B4AE7-A6B2-4D00-B74C-10254E671332}" type="slidenum">
              <a:rPr lang="ru-BY" smtClean="0"/>
              <a:t>‹#›</a:t>
            </a:fld>
            <a:endParaRPr lang="ru-BY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556DC3DF-78BE-A83D-9BC8-0B944A95B7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9AAD8-14F5-473F-8631-628C712A201E}" type="datetimeFigureOut">
              <a:rPr lang="ru-BY" smtClean="0"/>
              <a:t>21.04.2024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6310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25F71111-6B2C-A348-6CE0-EF0696BA64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BY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7CCB0188-A422-C7FB-3A63-FAA9233077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B4AE7-A6B2-4D00-B74C-10254E671332}" type="slidenum">
              <a:rPr lang="ru-BY" smtClean="0"/>
              <a:t>‹#›</a:t>
            </a:fld>
            <a:endParaRPr lang="ru-BY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AE5FB7F4-BCBF-76AF-CDF1-C44E465675C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9AAD8-14F5-473F-8631-628C712A201E}" type="datetimeFigureOut">
              <a:rPr lang="ru-BY" smtClean="0"/>
              <a:t>21.04.2024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51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342D6ACB-A2EA-1767-85CB-FCBE622F6A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BY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BD53D7D7-B899-9625-5B48-895A770FA9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B4AE7-A6B2-4D00-B74C-10254E671332}" type="slidenum">
              <a:rPr lang="ru-BY" smtClean="0"/>
              <a:t>‹#›</a:t>
            </a:fld>
            <a:endParaRPr lang="ru-BY"/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158D4550-45A0-4A99-D362-84E2FC9BBE8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9AAD8-14F5-473F-8631-628C712A201E}" type="datetimeFigureOut">
              <a:rPr lang="ru-BY" smtClean="0"/>
              <a:t>21.04.2024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4449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962EF97E-09E0-F35F-1236-9E72E84D85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BY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C7FD6615-6F38-506D-918E-D686D02EA4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B4AE7-A6B2-4D00-B74C-10254E671332}" type="slidenum">
              <a:rPr lang="ru-BY" smtClean="0"/>
              <a:t>‹#›</a:t>
            </a:fld>
            <a:endParaRPr lang="ru-BY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C744DC1B-37B4-769B-0B00-3ADC30A4BB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9AAD8-14F5-473F-8631-628C712A201E}" type="datetimeFigureOut">
              <a:rPr lang="ru-BY" smtClean="0"/>
              <a:t>21.04.2024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8722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64A9D94A-E448-B941-C03B-C699D77224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BY"/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E793881C-D99A-EAA3-250A-77CD0B3CBD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B4AE7-A6B2-4D00-B74C-10254E671332}" type="slidenum">
              <a:rPr lang="ru-BY" smtClean="0"/>
              <a:t>‹#›</a:t>
            </a:fld>
            <a:endParaRPr lang="ru-BY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19159337-D33F-B15E-68AB-DA068117D86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9AAD8-14F5-473F-8631-628C712A201E}" type="datetimeFigureOut">
              <a:rPr lang="ru-BY" smtClean="0"/>
              <a:t>21.04.2024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6370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440BF456-FABE-2E7A-2B92-47744D85D4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BY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2C5ABFB2-1AE9-0C04-8E4D-3A1BE5272C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B4AE7-A6B2-4D00-B74C-10254E671332}" type="slidenum">
              <a:rPr lang="ru-BY" smtClean="0"/>
              <a:t>‹#›</a:t>
            </a:fld>
            <a:endParaRPr lang="ru-BY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ADC9546C-A686-DABC-F68A-48EB0767776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9AAD8-14F5-473F-8631-628C712A201E}" type="datetimeFigureOut">
              <a:rPr lang="ru-BY" smtClean="0"/>
              <a:t>21.04.2024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281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EB8141BF-F433-8576-D5CA-E5E11CD358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BY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CD6685E1-40FC-9A42-D03E-585C78CCAF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B4AE7-A6B2-4D00-B74C-10254E671332}" type="slidenum">
              <a:rPr lang="ru-BY" smtClean="0"/>
              <a:t>‹#›</a:t>
            </a:fld>
            <a:endParaRPr lang="ru-BY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9B7FCA79-E027-8D36-1C84-C42EE6FDEF9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9AAD8-14F5-473F-8631-628C712A201E}" type="datetimeFigureOut">
              <a:rPr lang="ru-BY" smtClean="0"/>
              <a:t>21.04.2024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4039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D4A698A-2F22-BEEF-57D2-CB2DABC741BA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47107" name="Rectangle 3">
              <a:extLst>
                <a:ext uri="{FF2B5EF4-FFF2-40B4-BE49-F238E27FC236}">
                  <a16:creationId xmlns:a16="http://schemas.microsoft.com/office/drawing/2014/main" id="{C287576D-DF8E-E716-625D-3C83704240D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08" name="Rectangle 4">
              <a:extLst>
                <a:ext uri="{FF2B5EF4-FFF2-40B4-BE49-F238E27FC236}">
                  <a16:creationId xmlns:a16="http://schemas.microsoft.com/office/drawing/2014/main" id="{A01B9236-2F76-D48C-BF5B-B5164B07003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09" name="Rectangle 5">
              <a:extLst>
                <a:ext uri="{FF2B5EF4-FFF2-40B4-BE49-F238E27FC236}">
                  <a16:creationId xmlns:a16="http://schemas.microsoft.com/office/drawing/2014/main" id="{7E3C974D-6C70-63B5-E517-9920332294D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10" name="Rectangle 6">
              <a:extLst>
                <a:ext uri="{FF2B5EF4-FFF2-40B4-BE49-F238E27FC236}">
                  <a16:creationId xmlns:a16="http://schemas.microsoft.com/office/drawing/2014/main" id="{9B76B202-9BA7-79AB-E227-FB4F5983EC1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11" name="Rectangle 7">
              <a:extLst>
                <a:ext uri="{FF2B5EF4-FFF2-40B4-BE49-F238E27FC236}">
                  <a16:creationId xmlns:a16="http://schemas.microsoft.com/office/drawing/2014/main" id="{23240CED-E473-4492-2A40-EE0848F173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12" name="Rectangle 8">
              <a:extLst>
                <a:ext uri="{FF2B5EF4-FFF2-40B4-BE49-F238E27FC236}">
                  <a16:creationId xmlns:a16="http://schemas.microsoft.com/office/drawing/2014/main" id="{E855E4D3-81B0-ECFE-6C57-80707DB85F5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13" name="Rectangle 9">
              <a:extLst>
                <a:ext uri="{FF2B5EF4-FFF2-40B4-BE49-F238E27FC236}">
                  <a16:creationId xmlns:a16="http://schemas.microsoft.com/office/drawing/2014/main" id="{C4436E83-35B6-9143-0E52-860A1755B7F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14" name="Rectangle 10">
              <a:extLst>
                <a:ext uri="{FF2B5EF4-FFF2-40B4-BE49-F238E27FC236}">
                  <a16:creationId xmlns:a16="http://schemas.microsoft.com/office/drawing/2014/main" id="{A136FE8C-258C-C61D-B838-5C5C2863856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15" name="Rectangle 11">
              <a:extLst>
                <a:ext uri="{FF2B5EF4-FFF2-40B4-BE49-F238E27FC236}">
                  <a16:creationId xmlns:a16="http://schemas.microsoft.com/office/drawing/2014/main" id="{7B98FC07-CA3F-63FB-7B12-234D9ABC87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16" name="Rectangle 12">
              <a:extLst>
                <a:ext uri="{FF2B5EF4-FFF2-40B4-BE49-F238E27FC236}">
                  <a16:creationId xmlns:a16="http://schemas.microsoft.com/office/drawing/2014/main" id="{A2074721-2DF1-9A4E-D885-AB64561BD50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17" name="Rectangle 13">
              <a:extLst>
                <a:ext uri="{FF2B5EF4-FFF2-40B4-BE49-F238E27FC236}">
                  <a16:creationId xmlns:a16="http://schemas.microsoft.com/office/drawing/2014/main" id="{45E599B5-9131-4BD3-EF97-72BF86F2D4A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18" name="Rectangle 14">
              <a:extLst>
                <a:ext uri="{FF2B5EF4-FFF2-40B4-BE49-F238E27FC236}">
                  <a16:creationId xmlns:a16="http://schemas.microsoft.com/office/drawing/2014/main" id="{6BB38123-CEFD-CE4F-F75C-5BE7FF88307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19" name="Rectangle 15">
              <a:extLst>
                <a:ext uri="{FF2B5EF4-FFF2-40B4-BE49-F238E27FC236}">
                  <a16:creationId xmlns:a16="http://schemas.microsoft.com/office/drawing/2014/main" id="{A8C00C4A-66FA-9367-7117-D2D22FA1BEE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20" name="Rectangle 16">
              <a:extLst>
                <a:ext uri="{FF2B5EF4-FFF2-40B4-BE49-F238E27FC236}">
                  <a16:creationId xmlns:a16="http://schemas.microsoft.com/office/drawing/2014/main" id="{A1807386-9AD8-A10D-66D4-A2E4663D79D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21" name="Rectangle 17">
              <a:extLst>
                <a:ext uri="{FF2B5EF4-FFF2-40B4-BE49-F238E27FC236}">
                  <a16:creationId xmlns:a16="http://schemas.microsoft.com/office/drawing/2014/main" id="{1CB48A60-4E40-68EE-5E0D-27D61EFB4B5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22" name="Rectangle 18">
              <a:extLst>
                <a:ext uri="{FF2B5EF4-FFF2-40B4-BE49-F238E27FC236}">
                  <a16:creationId xmlns:a16="http://schemas.microsoft.com/office/drawing/2014/main" id="{BCE6D551-FD5C-CD78-2CE8-0E97F423325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23" name="Rectangle 19">
              <a:extLst>
                <a:ext uri="{FF2B5EF4-FFF2-40B4-BE49-F238E27FC236}">
                  <a16:creationId xmlns:a16="http://schemas.microsoft.com/office/drawing/2014/main" id="{9A8A5309-DE7E-74E9-18B3-E964CE5D07A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24" name="Rectangle 20">
              <a:extLst>
                <a:ext uri="{FF2B5EF4-FFF2-40B4-BE49-F238E27FC236}">
                  <a16:creationId xmlns:a16="http://schemas.microsoft.com/office/drawing/2014/main" id="{5D683890-4CFF-7208-570D-19480ADBF61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25" name="Rectangle 21">
              <a:extLst>
                <a:ext uri="{FF2B5EF4-FFF2-40B4-BE49-F238E27FC236}">
                  <a16:creationId xmlns:a16="http://schemas.microsoft.com/office/drawing/2014/main" id="{695C2570-1C53-F8B5-EB92-A635A57756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26" name="Freeform 22">
              <a:extLst>
                <a:ext uri="{FF2B5EF4-FFF2-40B4-BE49-F238E27FC236}">
                  <a16:creationId xmlns:a16="http://schemas.microsoft.com/office/drawing/2014/main" id="{F626EF42-6005-4FA3-E002-E6F37885FDB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  <p:sp>
          <p:nvSpPr>
            <p:cNvPr id="47127" name="Freeform 23">
              <a:extLst>
                <a:ext uri="{FF2B5EF4-FFF2-40B4-BE49-F238E27FC236}">
                  <a16:creationId xmlns:a16="http://schemas.microsoft.com/office/drawing/2014/main" id="{F003537B-F880-1DEC-57D7-0D77863848C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Tahoma" charset="0"/>
                <a:cs typeface="Arial" charset="0"/>
              </a:endParaRPr>
            </a:p>
          </p:txBody>
        </p:sp>
      </p:grpSp>
      <p:sp>
        <p:nvSpPr>
          <p:cNvPr id="47128" name="Rectangle 24">
            <a:extLst>
              <a:ext uri="{FF2B5EF4-FFF2-40B4-BE49-F238E27FC236}">
                <a16:creationId xmlns:a16="http://schemas.microsoft.com/office/drawing/2014/main" id="{F08EBD87-BBCE-B3EA-A039-B9FC2F3D9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7129" name="Rectangle 25">
            <a:extLst>
              <a:ext uri="{FF2B5EF4-FFF2-40B4-BE49-F238E27FC236}">
                <a16:creationId xmlns:a16="http://schemas.microsoft.com/office/drawing/2014/main" id="{13CC11FE-001B-192D-2280-DCFE8473E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7130" name="Rectangle 26">
            <a:extLst>
              <a:ext uri="{FF2B5EF4-FFF2-40B4-BE49-F238E27FC236}">
                <a16:creationId xmlns:a16="http://schemas.microsoft.com/office/drawing/2014/main" id="{8717DD56-E9F4-C3E7-20CF-C1328802A6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1pPr>
          </a:lstStyle>
          <a:p>
            <a:endParaRPr lang="ru-BY"/>
          </a:p>
        </p:txBody>
      </p:sp>
      <p:sp>
        <p:nvSpPr>
          <p:cNvPr id="47131" name="Rectangle 27">
            <a:extLst>
              <a:ext uri="{FF2B5EF4-FFF2-40B4-BE49-F238E27FC236}">
                <a16:creationId xmlns:a16="http://schemas.microsoft.com/office/drawing/2014/main" id="{1F54B81D-4D89-2028-25A6-C20A1F526F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8B4AE7-A6B2-4D00-B74C-10254E671332}" type="slidenum">
              <a:rPr lang="ru-BY" smtClean="0"/>
              <a:t>‹#›</a:t>
            </a:fld>
            <a:endParaRPr lang="ru-BY"/>
          </a:p>
        </p:txBody>
      </p:sp>
      <p:sp>
        <p:nvSpPr>
          <p:cNvPr id="47132" name="Rectangle 28">
            <a:extLst>
              <a:ext uri="{FF2B5EF4-FFF2-40B4-BE49-F238E27FC236}">
                <a16:creationId xmlns:a16="http://schemas.microsoft.com/office/drawing/2014/main" id="{F7E40619-BAEA-874C-2DF1-9A4843B125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1pPr>
          </a:lstStyle>
          <a:p>
            <a:fld id="{67A9AAD8-14F5-473F-8631-628C712A201E}" type="datetimeFigureOut">
              <a:rPr lang="ru-BY" smtClean="0"/>
              <a:t>21.04.2024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792751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02A33-C81F-1279-3C52-E5D5B30FFA7B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sz="5400" dirty="0"/>
              <a:t>Гинзбург Борис Львович</a:t>
            </a:r>
            <a:br>
              <a:rPr lang="ru-RU" sz="5400" dirty="0"/>
            </a:br>
            <a:r>
              <a:rPr lang="ru-RU" sz="5400" dirty="0"/>
              <a:t>(1922 – 2012 гг.)</a:t>
            </a:r>
            <a:endParaRPr lang="ru-BY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854818-576A-9856-CB22-5CAD0373137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477078" y="4381500"/>
            <a:ext cx="10585174" cy="1752600"/>
          </a:xfrm>
        </p:spPr>
        <p:txBody>
          <a:bodyPr/>
          <a:lstStyle/>
          <a:p>
            <a:r>
              <a:rPr lang="ru-RU" sz="2400" dirty="0"/>
              <a:t>Кириенко А.Д. (5 курс, стоматологический факультет)</a:t>
            </a:r>
          </a:p>
          <a:p>
            <a:r>
              <a:rPr lang="ru-RU" sz="2400" dirty="0" err="1"/>
              <a:t>Шкляник</a:t>
            </a:r>
            <a:r>
              <a:rPr lang="ru-RU" sz="2400" dirty="0"/>
              <a:t> М.Н. (4 курс, стоматологический факультет)</a:t>
            </a:r>
          </a:p>
          <a:p>
            <a:r>
              <a:rPr lang="ru-RU" sz="2400" dirty="0"/>
              <a:t>Научный руководитель: канд. ист. наук, доцент Мусина Н.Е.</a:t>
            </a:r>
          </a:p>
          <a:p>
            <a:r>
              <a:rPr lang="ru-RU" sz="2400" dirty="0"/>
              <a:t>УО «Витебский государственный медицинский университет», г Витебск</a:t>
            </a:r>
            <a:endParaRPr lang="ru-BY" sz="2400" dirty="0"/>
          </a:p>
        </p:txBody>
      </p:sp>
    </p:spTree>
    <p:extLst>
      <p:ext uri="{BB962C8B-B14F-4D97-AF65-F5344CB8AC3E}">
        <p14:creationId xmlns:p14="http://schemas.microsoft.com/office/powerpoint/2010/main" val="370695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2604-5E8A-F367-9EC0-D169FC05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Борис Львович ушел из жизни в 2012 году, не дожив до 90 лет всего несколько месяцев.</a:t>
            </a:r>
            <a:endParaRPr lang="ru-BY" sz="4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E47FD1-3352-652B-7083-5BAC164B0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099" b="12032"/>
          <a:stretch/>
        </p:blipFill>
        <p:spPr>
          <a:xfrm>
            <a:off x="1451113" y="1510745"/>
            <a:ext cx="4827244" cy="4532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9A3556-96E0-30D8-13C7-AC1DCE0D0F22}"/>
              </a:ext>
            </a:extLst>
          </p:cNvPr>
          <p:cNvSpPr txBox="1"/>
          <p:nvPr/>
        </p:nvSpPr>
        <p:spPr>
          <a:xfrm>
            <a:off x="6616287" y="1642115"/>
            <a:ext cx="3826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Друзья, жена, дети, коллеги, сослуживцы с теплотой вспоминали о нем как о честном, смелом, добром, отзывчивом и открытом человеке, преданным себе и своему делу специалисте, образцовом семьянине и патриоте.</a:t>
            </a:r>
            <a:endParaRPr lang="ru-BY" sz="2400" dirty="0">
              <a:solidFill>
                <a:srgbClr val="FFFFCC"/>
              </a:solidFill>
              <a:latin typeface="Symeteo" panose="00000400000000000000" pitchFamily="2" charset="0"/>
              <a:cs typeface="Symete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0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E32D4D0-DE5B-AF70-591E-2BB721F6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021" y="2332880"/>
            <a:ext cx="7590183" cy="1139825"/>
          </a:xfrm>
        </p:spPr>
        <p:txBody>
          <a:bodyPr/>
          <a:lstStyle/>
          <a:p>
            <a:r>
              <a:rPr lang="ru-RU" dirty="0"/>
              <a:t>Спасибо за внимание!</a:t>
            </a:r>
            <a:endParaRPr lang="ru-BY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10D01B-9E52-A2BD-6DBF-4375E3EE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1585">
            <a:off x="7437524" y="2902793"/>
            <a:ext cx="2453522" cy="22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F4315F-5144-4CF4-4CA3-A5F25A04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«Мой школьный выпускной бал состоялся в субботу 21 июня 1941г».</a:t>
            </a:r>
            <a:endParaRPr lang="ru-BY" sz="4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8CEB6D3-D949-4F3F-50AF-5A6871E5F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644" y="1507090"/>
            <a:ext cx="2782956" cy="46382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C2755C-5EF6-B5FB-3101-19CE84FA7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507" y="1835932"/>
            <a:ext cx="5245377" cy="40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9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1A47D-F013-1FF5-E8AF-DF87451B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414062"/>
            <a:ext cx="10972800" cy="1139825"/>
          </a:xfrm>
        </p:spPr>
        <p:txBody>
          <a:bodyPr/>
          <a:lstStyle/>
          <a:p>
            <a:r>
              <a:rPr lang="ru-RU" dirty="0"/>
              <a:t>Борис Львович родился 20 декабря 1922года в г. Витебске в семье врачей</a:t>
            </a: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54AF627-247C-A3E1-8093-C0CC063EC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304" y="1813339"/>
            <a:ext cx="6342846" cy="4080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583D9D-02A3-7133-FD7C-629BF7C857C2}"/>
              </a:ext>
            </a:extLst>
          </p:cNvPr>
          <p:cNvSpPr txBox="1"/>
          <p:nvPr/>
        </p:nvSpPr>
        <p:spPr>
          <a:xfrm>
            <a:off x="7354956" y="1813339"/>
            <a:ext cx="3419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Детство и юность прошли на одной из старинных улиц города – </a:t>
            </a:r>
            <a:r>
              <a:rPr lang="ru-RU" sz="2800" i="1" dirty="0" err="1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Задунавской</a:t>
            </a:r>
            <a:r>
              <a:rPr lang="ru-RU" sz="2800" i="1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 (</a:t>
            </a:r>
            <a:r>
              <a:rPr lang="ru-RU" sz="2800" i="1" dirty="0" err="1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Задуновской</a:t>
            </a:r>
            <a:r>
              <a:rPr lang="ru-RU" sz="2800" i="1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); ныне – это </a:t>
            </a:r>
            <a:r>
              <a:rPr lang="ru-RU" sz="2800" i="1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улица Фрунзе.</a:t>
            </a:r>
            <a:endParaRPr lang="ru-BY" sz="2800" i="1" dirty="0">
              <a:solidFill>
                <a:srgbClr val="FFFFCC"/>
              </a:solidFill>
              <a:latin typeface="Symeteo" panose="00000400000000000000" pitchFamily="2" charset="0"/>
              <a:cs typeface="Symete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E999E8-F8EA-037C-5BA8-386C9495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69" y="745435"/>
            <a:ext cx="9723783" cy="453072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Сжимается сердце, и кровь стынет в жилах,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Когда вспоминаешь разрушенный рай.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И тяжко сознать, что сегодня в руинах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Цветы, и мечты, и родной, милый край.</a:t>
            </a:r>
          </a:p>
          <a:p>
            <a:pPr marL="0" indent="0" algn="ctr">
              <a:buNone/>
            </a:pPr>
            <a:endParaRPr lang="ru-RU" sz="2400" dirty="0">
              <a:solidFill>
                <a:srgbClr val="FFFFCC"/>
              </a:solidFill>
              <a:latin typeface="Symeteo" panose="00000400000000000000" pitchFamily="2" charset="0"/>
              <a:cs typeface="Symeteo" panose="00000400000000000000" pitchFamily="2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В бою свою жизнь я отдать не боюсь,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Лишь страстно хочу перед смертью хоть раз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Увидеть тебя, моя мать-Беларусь,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Такой, как когда-то была ты для нас.</a:t>
            </a:r>
          </a:p>
          <a:p>
            <a:pPr marL="0" indent="0" algn="ctr">
              <a:buNone/>
            </a:pPr>
            <a:endParaRPr lang="ru-RU" sz="2400" dirty="0">
              <a:solidFill>
                <a:srgbClr val="FFFFCC"/>
              </a:solidFill>
              <a:latin typeface="Symeteo" panose="00000400000000000000" pitchFamily="2" charset="0"/>
              <a:cs typeface="Symeteo" panose="00000400000000000000" pitchFamily="2" charset="0"/>
            </a:endParaRPr>
          </a:p>
          <a:p>
            <a:pPr marL="0" indent="0" algn="r">
              <a:buNone/>
            </a:pPr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Апрель 1942г. г. Чкалов 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Из стихотворения «Тоска по родине»</a:t>
            </a:r>
            <a:endParaRPr lang="ru-BY" sz="2400" dirty="0">
              <a:solidFill>
                <a:srgbClr val="FFFFCC"/>
              </a:solidFill>
              <a:latin typeface="Symeteo" panose="00000400000000000000" pitchFamily="2" charset="0"/>
              <a:cs typeface="Symete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389441BB-1BD3-E2DA-442E-7323FFBD9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557" y="966492"/>
            <a:ext cx="3457989" cy="49250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06669-2DE4-C0C8-2FCD-78B2052E096A}"/>
              </a:ext>
            </a:extLst>
          </p:cNvPr>
          <p:cNvSpPr txBox="1"/>
          <p:nvPr/>
        </p:nvSpPr>
        <p:spPr>
          <a:xfrm>
            <a:off x="5546035" y="997860"/>
            <a:ext cx="51285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На долю Б. Гинзбурга выпали суровые испытания военного лихолетья. Это не просто громкие слова, за ними учеба в военном училище, служба в армии, отступление, бомбежки, участие в кровопролитных боях, плен, в котором у еврея практически не было шанса остаться в живых, после освобождения жесткая проверка в фильтрационном лагере НКВД. </a:t>
            </a:r>
            <a:endParaRPr lang="ru-BY" sz="2400" dirty="0">
              <a:solidFill>
                <a:srgbClr val="FFFFCC"/>
              </a:solidFill>
              <a:latin typeface="Symeteo" panose="00000400000000000000" pitchFamily="2" charset="0"/>
              <a:cs typeface="Symete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7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1FA62A-A866-A979-A1CF-82E3F0D36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1550504"/>
            <a:ext cx="5996610" cy="3597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E239E1-6A97-C1EC-3644-9B8C54C5443C}"/>
              </a:ext>
            </a:extLst>
          </p:cNvPr>
          <p:cNvSpPr txBox="1"/>
          <p:nvPr/>
        </p:nvSpPr>
        <p:spPr>
          <a:xfrm>
            <a:off x="6927574" y="1113182"/>
            <a:ext cx="39855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После окончания войны в декабре 1945 г. Б. Гинзбург женился. </a:t>
            </a:r>
          </a:p>
          <a:p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При регистрации брака штамп поставили прямо в красноармейскую книжку. которую он хранил всю жизнь. Со своей женой Ириной </a:t>
            </a:r>
            <a:r>
              <a:rPr lang="ru-RU" sz="2400" dirty="0" err="1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Бруссер</a:t>
            </a:r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 Борис Львович прожил до самой смерти 66 счастливых лет. </a:t>
            </a:r>
            <a:endParaRPr lang="ru-BY" sz="2400" dirty="0">
              <a:solidFill>
                <a:srgbClr val="FFFFCC"/>
              </a:solidFill>
              <a:latin typeface="Symeteo" panose="00000400000000000000" pitchFamily="2" charset="0"/>
              <a:cs typeface="Symete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5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6048A-AB21-65A5-3F11-7397D054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840"/>
            <a:ext cx="10972800" cy="1139825"/>
          </a:xfrm>
        </p:spPr>
        <p:txBody>
          <a:bodyPr/>
          <a:lstStyle/>
          <a:p>
            <a:r>
              <a:rPr lang="ru-RU" sz="4000" dirty="0"/>
              <a:t>Б.Л. Гинзбург стал одним из 240 студентов первого послевоенного набора Витебского медицинского института.</a:t>
            </a:r>
            <a:endParaRPr lang="ru-BY" sz="4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B6E8F07-6A38-1BBC-785C-81F372965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2206555"/>
            <a:ext cx="5240714" cy="3746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2F40F2-D378-8065-15D7-C75E251774C4}"/>
              </a:ext>
            </a:extLst>
          </p:cNvPr>
          <p:cNvSpPr txBox="1"/>
          <p:nvPr/>
        </p:nvSpPr>
        <p:spPr>
          <a:xfrm>
            <a:off x="6241774" y="2693505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В сентябре 1946 года ВГМИ восстановил свою работу. Как раз к этому времени Борис Львович демобилизовался из армии. Закончил вуз в 1951 г.</a:t>
            </a:r>
            <a:endParaRPr lang="ru-BY" sz="2400" dirty="0">
              <a:solidFill>
                <a:srgbClr val="FFFFCC"/>
              </a:solidFill>
              <a:latin typeface="Symeteo" panose="00000400000000000000" pitchFamily="2" charset="0"/>
              <a:cs typeface="Symete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71DDB-8EFF-415D-A132-1876EA25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849"/>
            <a:ext cx="10972800" cy="1139825"/>
          </a:xfrm>
        </p:spPr>
        <p:txBody>
          <a:bodyPr/>
          <a:lstStyle/>
          <a:p>
            <a:r>
              <a:rPr lang="ru-RU" dirty="0"/>
              <a:t>После окончания вуза Борис Львович вышел на работу</a:t>
            </a: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9E657C2-7D18-8037-4D67-C54E1B461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635" y="1873802"/>
            <a:ext cx="5161721" cy="3972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94C954-1DDC-9378-B85D-F188890D54C9}"/>
              </a:ext>
            </a:extLst>
          </p:cNvPr>
          <p:cNvSpPr txBox="1"/>
          <p:nvPr/>
        </p:nvSpPr>
        <p:spPr>
          <a:xfrm>
            <a:off x="6718852" y="2290195"/>
            <a:ext cx="361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Как он сам писал о себе, настала самая ответственная часть жизни. </a:t>
            </a:r>
            <a:endParaRPr lang="ru-BY" sz="2400" dirty="0">
              <a:solidFill>
                <a:srgbClr val="FFFFCC"/>
              </a:solidFill>
              <a:latin typeface="Symeteo" panose="00000400000000000000" pitchFamily="2" charset="0"/>
              <a:cs typeface="Symete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9EAAE-36B5-31F6-C8AA-14EE42C6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достижений Б. Гинзбурга действительно огромен</a:t>
            </a:r>
            <a:endParaRPr lang="ru-BY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23D60CC-30AD-9840-1762-8AAC8A6B2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066" y="1708355"/>
            <a:ext cx="3105978" cy="4441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F2D393-D32A-4110-4309-505216C082EA}"/>
              </a:ext>
            </a:extLst>
          </p:cNvPr>
          <p:cNvSpPr txBox="1"/>
          <p:nvPr/>
        </p:nvSpPr>
        <p:spPr>
          <a:xfrm>
            <a:off x="4959626" y="1807746"/>
            <a:ext cx="4999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CC"/>
                </a:solidFill>
                <a:latin typeface="Symeteo" panose="00000400000000000000" pitchFamily="2" charset="0"/>
                <a:cs typeface="Symeteo" panose="00000400000000000000" pitchFamily="2" charset="0"/>
              </a:rPr>
              <a:t>Кроме трудовых достижений Б. Гинзбург активно занимался научной работой, опубликовал множество статей и рассказов о своих военных годах, всю жизнь писал стихи. За некоторые литературные произведения он получил грамоты. </a:t>
            </a:r>
            <a:endParaRPr lang="ru-BY" sz="2400" dirty="0">
              <a:solidFill>
                <a:srgbClr val="FFFFCC"/>
              </a:solidFill>
              <a:latin typeface="Symeteo" panose="00000400000000000000" pitchFamily="2" charset="0"/>
              <a:cs typeface="Symete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83357"/>
      </p:ext>
    </p:extLst>
  </p:cSld>
  <p:clrMapOvr>
    <a:masterClrMapping/>
  </p:clrMapOvr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antipanov</Template>
  <TotalTime>107</TotalTime>
  <Words>451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Symeteo</vt:lpstr>
      <vt:lpstr>Tahoma</vt:lpstr>
      <vt:lpstr>Wingdings</vt:lpstr>
      <vt:lpstr>Занавес</vt:lpstr>
      <vt:lpstr>Гинзбург Борис Львович (1922 – 2012 гг.)</vt:lpstr>
      <vt:lpstr>«Мой школьный выпускной бал состоялся в субботу 21 июня 1941г».</vt:lpstr>
      <vt:lpstr>Борис Львович родился 20 декабря 1922года в г. Витебске в семье врачей</vt:lpstr>
      <vt:lpstr>Презентация PowerPoint</vt:lpstr>
      <vt:lpstr>Презентация PowerPoint</vt:lpstr>
      <vt:lpstr>Презентация PowerPoint</vt:lpstr>
      <vt:lpstr>Б.Л. Гинзбург стал одним из 240 студентов первого послевоенного набора Витебского медицинского института.</vt:lpstr>
      <vt:lpstr>После окончания вуза Борис Львович вышел на работу</vt:lpstr>
      <vt:lpstr>Список достижений Б. Гинзбурга действительно огромен</vt:lpstr>
      <vt:lpstr>Борис Львович ушел из жизни в 2012 году, не дожив до 90 лет всего несколько месяцев.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Гинзбург Борис Львович (1922 – 2012 гг.)</dc:title>
  <dc:creator>Анна Кириенко</dc:creator>
  <cp:lastModifiedBy>Анна Кириенко</cp:lastModifiedBy>
  <cp:revision>5</cp:revision>
  <dcterms:created xsi:type="dcterms:W3CDTF">2024-04-15T09:13:12Z</dcterms:created>
  <dcterms:modified xsi:type="dcterms:W3CDTF">2024-04-21T09:12:43Z</dcterms:modified>
</cp:coreProperties>
</file>