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Montserrat Bold" charset="-52"/>
      <p:regular r:id="rId12"/>
    </p:embeddedFon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Lato 1" charset="0"/>
      <p:regular r:id="rId17"/>
    </p:embeddedFont>
    <p:embeddedFont>
      <p:font typeface="Lato 2 Bold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-7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701568" y="1689405"/>
            <a:ext cx="8557731" cy="7925154"/>
            <a:chOff x="0" y="155939"/>
            <a:chExt cx="11410308" cy="10566872"/>
          </a:xfrm>
        </p:grpSpPr>
        <p:sp>
          <p:nvSpPr>
            <p:cNvPr id="5" name="TextBox 5"/>
            <p:cNvSpPr txBox="1"/>
            <p:nvPr/>
          </p:nvSpPr>
          <p:spPr>
            <a:xfrm>
              <a:off x="0" y="155939"/>
              <a:ext cx="11410308" cy="6450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988"/>
                </a:lnSpc>
                <a:spcBef>
                  <a:spcPct val="0"/>
                </a:spcBef>
              </a:pPr>
              <a:r>
                <a:rPr lang="en-US" sz="8000" dirty="0" err="1">
                  <a:solidFill>
                    <a:srgbClr val="FFFFFF"/>
                  </a:solidFill>
                  <a:latin typeface="Montserrat Bold"/>
                </a:rPr>
                <a:t>Иван</a:t>
              </a:r>
              <a:r>
                <a:rPr lang="en-US" sz="8000" dirty="0">
                  <a:solidFill>
                    <a:srgbClr val="FFFFFF"/>
                  </a:solidFill>
                  <a:latin typeface="Montserrat Bold"/>
                </a:rPr>
                <a:t> </a:t>
              </a:r>
              <a:endParaRPr lang="en-US" sz="8000" dirty="0" smtClean="0">
                <a:solidFill>
                  <a:srgbClr val="FFFFFF"/>
                </a:solidFill>
                <a:latin typeface="Montserrat Bold"/>
              </a:endParaRPr>
            </a:p>
            <a:p>
              <a:pPr>
                <a:lnSpc>
                  <a:spcPts val="12988"/>
                </a:lnSpc>
                <a:spcBef>
                  <a:spcPct val="0"/>
                </a:spcBef>
              </a:pPr>
              <a:r>
                <a:rPr lang="en-US" sz="8000" dirty="0" err="1" smtClean="0">
                  <a:solidFill>
                    <a:srgbClr val="FFFFFF"/>
                  </a:solidFill>
                  <a:latin typeface="Montserrat Bold"/>
                </a:rPr>
                <a:t>Павлович</a:t>
              </a:r>
              <a:r>
                <a:rPr lang="en-US" sz="8000" dirty="0" smtClean="0">
                  <a:solidFill>
                    <a:srgbClr val="FFFFFF"/>
                  </a:solidFill>
                  <a:latin typeface="Montserrat Bold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Montserrat Bold"/>
                </a:rPr>
                <a:t>Мордачев</a:t>
              </a:r>
              <a:endParaRPr lang="en-US" sz="8000" dirty="0">
                <a:solidFill>
                  <a:srgbClr val="FFFFFF"/>
                </a:solidFill>
                <a:latin typeface="Montserrat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71856" y="7781835"/>
              <a:ext cx="10174043" cy="2940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54"/>
                </a:lnSpc>
              </a:pPr>
              <a:r>
                <a:rPr lang="en-US" sz="3039" spc="60" dirty="0" err="1" smtClean="0">
                  <a:solidFill>
                    <a:srgbClr val="FFFFFF"/>
                  </a:solidFill>
                  <a:latin typeface="Lato 1"/>
                </a:rPr>
                <a:t>Подготовила</a:t>
              </a:r>
              <a:r>
                <a:rPr lang="ru-RU" sz="3039" spc="60" dirty="0">
                  <a:solidFill>
                    <a:srgbClr val="FFFFFF"/>
                  </a:solidFill>
                  <a:latin typeface="Lato 1"/>
                </a:rPr>
                <a:t> </a:t>
              </a:r>
              <a:r>
                <a:rPr lang="ru-RU" sz="3039" spc="60" dirty="0" smtClean="0">
                  <a:solidFill>
                    <a:srgbClr val="FFFFFF"/>
                  </a:solidFill>
                  <a:latin typeface="Lato 1"/>
                </a:rPr>
                <a:t>студентка 1 курса лечебного факультета Заяц П. С.</a:t>
              </a:r>
            </a:p>
            <a:p>
              <a:pPr>
                <a:lnSpc>
                  <a:spcPts val="4254"/>
                </a:lnSpc>
              </a:pPr>
              <a:r>
                <a:rPr lang="ru-RU" sz="3039" spc="60" dirty="0" smtClean="0">
                  <a:solidFill>
                    <a:srgbClr val="FFFFFF"/>
                  </a:solidFill>
                  <a:latin typeface="Lato 1"/>
                </a:rPr>
                <a:t>Научный руководитель: к. ф. н. доцент </a:t>
              </a:r>
              <a:r>
                <a:rPr lang="ru-RU" sz="3039" spc="60" dirty="0" err="1" smtClean="0">
                  <a:solidFill>
                    <a:srgbClr val="FFFFFF"/>
                  </a:solidFill>
                  <a:latin typeface="Lato 1"/>
                </a:rPr>
                <a:t>Тиханович</a:t>
              </a:r>
              <a:r>
                <a:rPr lang="ru-RU" sz="3039" spc="60" dirty="0" smtClean="0">
                  <a:solidFill>
                    <a:srgbClr val="FFFFFF"/>
                  </a:solidFill>
                  <a:latin typeface="Lato 1"/>
                </a:rPr>
                <a:t> Н.У.</a:t>
              </a:r>
              <a:endParaRPr lang="en-US" sz="3039" spc="60" dirty="0">
                <a:solidFill>
                  <a:srgbClr val="FFFFFF"/>
                </a:solidFill>
                <a:latin typeface="Lato 1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2400300"/>
            <a:ext cx="5189827" cy="7010400"/>
          </a:xfrm>
          <a:custGeom>
            <a:avLst/>
            <a:gdLst/>
            <a:ahLst/>
            <a:cxnLst/>
            <a:rect l="l" t="t" r="r" b="b"/>
            <a:pathLst>
              <a:path w="5189827" h="6703727">
                <a:moveTo>
                  <a:pt x="0" y="0"/>
                </a:moveTo>
                <a:lnTo>
                  <a:pt x="5189827" y="0"/>
                </a:lnTo>
                <a:lnTo>
                  <a:pt x="5189827" y="6703726"/>
                </a:lnTo>
                <a:lnTo>
                  <a:pt x="0" y="670372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7356" b="-7356"/>
            </a:stretch>
          </a:blipFill>
        </p:spPr>
      </p:sp>
      <p:sp>
        <p:nvSpPr>
          <p:cNvPr id="10" name="Прямоугольник 9"/>
          <p:cNvSpPr/>
          <p:nvPr/>
        </p:nvSpPr>
        <p:spPr>
          <a:xfrm>
            <a:off x="1028700" y="495300"/>
            <a:ext cx="16421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latin typeface="Montserrat Bold"/>
              </a:rPr>
              <a:t>Витебский государственный ордена </a:t>
            </a:r>
            <a:r>
              <a:rPr lang="ru-RU" sz="3200" b="1" dirty="0">
                <a:solidFill>
                  <a:srgbClr val="FFFFFF"/>
                </a:solidFill>
                <a:latin typeface="Montserrat Bold"/>
              </a:rPr>
              <a:t>Д</a:t>
            </a:r>
            <a:r>
              <a:rPr lang="ru-RU" sz="3200" dirty="0" smtClean="0">
                <a:solidFill>
                  <a:srgbClr val="FFFFFF"/>
                </a:solidFill>
                <a:latin typeface="Montserrat Bold"/>
              </a:rPr>
              <a:t>ружбы народов медицинский университет</a:t>
            </a:r>
          </a:p>
          <a:p>
            <a:pPr algn="ctr"/>
            <a:r>
              <a:rPr lang="ru-RU" sz="3200" dirty="0" smtClean="0">
                <a:solidFill>
                  <a:srgbClr val="FFFFFF"/>
                </a:solidFill>
                <a:latin typeface="Montserrat Bold"/>
              </a:rPr>
              <a:t>Кафедра социально-гуманитарных наук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83910" y="6507024"/>
            <a:ext cx="3275721" cy="3248477"/>
          </a:xfrm>
          <a:custGeom>
            <a:avLst/>
            <a:gdLst/>
            <a:ahLst/>
            <a:cxnLst/>
            <a:rect l="l" t="t" r="r" b="b"/>
            <a:pathLst>
              <a:path w="3275721" h="3248477">
                <a:moveTo>
                  <a:pt x="0" y="0"/>
                </a:moveTo>
                <a:lnTo>
                  <a:pt x="3275721" y="0"/>
                </a:lnTo>
                <a:lnTo>
                  <a:pt x="3275721" y="3248476"/>
                </a:lnTo>
                <a:lnTo>
                  <a:pt x="0" y="324847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6852" r="-153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83579" y="1079323"/>
            <a:ext cx="3275721" cy="4941971"/>
          </a:xfrm>
          <a:custGeom>
            <a:avLst/>
            <a:gdLst/>
            <a:ahLst/>
            <a:cxnLst/>
            <a:rect l="l" t="t" r="r" b="b"/>
            <a:pathLst>
              <a:path w="3275721" h="4941971">
                <a:moveTo>
                  <a:pt x="0" y="0"/>
                </a:moveTo>
                <a:lnTo>
                  <a:pt x="3275721" y="0"/>
                </a:lnTo>
                <a:lnTo>
                  <a:pt x="3275721" y="4941971"/>
                </a:lnTo>
                <a:lnTo>
                  <a:pt x="0" y="494197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47111" r="-5404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16667" y="1079323"/>
            <a:ext cx="3142963" cy="4941971"/>
          </a:xfrm>
          <a:custGeom>
            <a:avLst/>
            <a:gdLst/>
            <a:ahLst/>
            <a:cxnLst/>
            <a:rect l="l" t="t" r="r" b="b"/>
            <a:pathLst>
              <a:path w="3142963" h="4941971">
                <a:moveTo>
                  <a:pt x="0" y="0"/>
                </a:moveTo>
                <a:lnTo>
                  <a:pt x="3142964" y="0"/>
                </a:lnTo>
                <a:lnTo>
                  <a:pt x="3142964" y="4941971"/>
                </a:lnTo>
                <a:lnTo>
                  <a:pt x="0" y="494197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l="-10799" r="-107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83579" y="6507024"/>
            <a:ext cx="3275721" cy="3248477"/>
          </a:xfrm>
          <a:custGeom>
            <a:avLst/>
            <a:gdLst/>
            <a:ahLst/>
            <a:cxnLst/>
            <a:rect l="l" t="t" r="r" b="b"/>
            <a:pathLst>
              <a:path w="3275721" h="3248477">
                <a:moveTo>
                  <a:pt x="0" y="0"/>
                </a:moveTo>
                <a:lnTo>
                  <a:pt x="3275721" y="0"/>
                </a:lnTo>
                <a:lnTo>
                  <a:pt x="3275721" y="3248476"/>
                </a:lnTo>
                <a:lnTo>
                  <a:pt x="0" y="324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l="-434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94527" y="6507024"/>
            <a:ext cx="4460783" cy="3248477"/>
          </a:xfrm>
          <a:custGeom>
            <a:avLst/>
            <a:gdLst/>
            <a:ahLst/>
            <a:cxnLst/>
            <a:rect l="l" t="t" r="r" b="b"/>
            <a:pathLst>
              <a:path w="4460783" h="3248477">
                <a:moveTo>
                  <a:pt x="0" y="0"/>
                </a:moveTo>
                <a:lnTo>
                  <a:pt x="4460783" y="0"/>
                </a:lnTo>
                <a:lnTo>
                  <a:pt x="4460783" y="3248476"/>
                </a:lnTo>
                <a:lnTo>
                  <a:pt x="0" y="324847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l="-14243" t="-6963" r="-14243" b="-838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10237" y="952500"/>
            <a:ext cx="9182481" cy="604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9"/>
              </a:lnSpc>
              <a:spcBef>
                <a:spcPct val="0"/>
              </a:spcBef>
            </a:pPr>
            <a:r>
              <a:rPr lang="en-US" sz="3806" spc="76">
                <a:solidFill>
                  <a:srgbClr val="FFFFFF"/>
                </a:solidFill>
                <a:latin typeface="Lato 2 Bold"/>
              </a:rPr>
              <a:t> Награжден орденом Красной Звезды и орденом Отечественной войны второй степени, 13 медалями, Почётной грамотой Верховного Совета БССР, значком «Отличник здравоохранения», почётной медалью «За заслуги в развитии Витебского государственного медицинского университета»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0237" y="7250049"/>
            <a:ext cx="4166167" cy="2008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33"/>
              </a:lnSpc>
              <a:spcBef>
                <a:spcPct val="0"/>
              </a:spcBef>
            </a:pPr>
            <a:r>
              <a:rPr lang="en-US" sz="3809" spc="76">
                <a:solidFill>
                  <a:srgbClr val="FFFFFF"/>
                </a:solidFill>
                <a:latin typeface="Lato 2 Bold"/>
              </a:rPr>
              <a:t>Погиб Иван Павлович 24 марта 2010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57200" y="-304800"/>
            <a:ext cx="2095500" cy="108966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Freeform 3"/>
          <p:cNvSpPr/>
          <p:nvPr/>
        </p:nvSpPr>
        <p:spPr>
          <a:xfrm>
            <a:off x="2419976" y="3857120"/>
            <a:ext cx="6537448" cy="2992620"/>
          </a:xfrm>
          <a:custGeom>
            <a:avLst/>
            <a:gdLst/>
            <a:ahLst/>
            <a:cxnLst/>
            <a:rect l="l" t="t" r="r" b="b"/>
            <a:pathLst>
              <a:path w="6537448" h="2992620">
                <a:moveTo>
                  <a:pt x="0" y="0"/>
                </a:moveTo>
                <a:lnTo>
                  <a:pt x="6537448" y="0"/>
                </a:lnTo>
                <a:lnTo>
                  <a:pt x="6537448" y="2992620"/>
                </a:lnTo>
                <a:lnTo>
                  <a:pt x="0" y="299262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6942" t="-37489" b="-3748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03809" y="6998488"/>
            <a:ext cx="8002653" cy="2828544"/>
          </a:xfrm>
          <a:custGeom>
            <a:avLst/>
            <a:gdLst/>
            <a:ahLst/>
            <a:cxnLst/>
            <a:rect l="l" t="t" r="r" b="b"/>
            <a:pathLst>
              <a:path w="8002653" h="2828544">
                <a:moveTo>
                  <a:pt x="0" y="0"/>
                </a:moveTo>
                <a:lnTo>
                  <a:pt x="8002654" y="0"/>
                </a:lnTo>
                <a:lnTo>
                  <a:pt x="8002654" y="2828544"/>
                </a:lnTo>
                <a:lnTo>
                  <a:pt x="0" y="282854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14405" b="-4473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08182" y="933450"/>
            <a:ext cx="7436479" cy="2923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02"/>
              </a:lnSpc>
              <a:spcBef>
                <a:spcPct val="0"/>
              </a:spcBef>
            </a:pPr>
            <a:r>
              <a:rPr lang="en-US" sz="4144" spc="82">
                <a:solidFill>
                  <a:srgbClr val="FFFFFF"/>
                </a:solidFill>
                <a:latin typeface="Lato 2 Bold"/>
                <a:cs typeface="Lato 2 Bold"/>
              </a:rPr>
              <a:t>٠Родился  13 сентября 1923 года в деревне Снытки  Бельничского района Могилёвской области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4661232"/>
            <a:ext cx="8962463" cy="1447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96"/>
              </a:lnSpc>
              <a:spcBef>
                <a:spcPct val="0"/>
              </a:spcBef>
            </a:pPr>
            <a:r>
              <a:rPr lang="en-US" sz="4140" spc="82">
                <a:solidFill>
                  <a:srgbClr val="FFFFFF"/>
                </a:solidFill>
                <a:latin typeface="Lato 2 Bold"/>
                <a:cs typeface="Lato 2 Bold"/>
              </a:rPr>
              <a:t>٠В 1939 поступил в Могилёвскую фельдшерско-акушерскую школу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2860" y="6912763"/>
            <a:ext cx="7871801" cy="2914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96"/>
              </a:lnSpc>
              <a:spcBef>
                <a:spcPct val="0"/>
              </a:spcBef>
            </a:pPr>
            <a:r>
              <a:rPr lang="en-US" sz="4140" spc="82">
                <a:solidFill>
                  <a:srgbClr val="FFFFFF"/>
                </a:solidFill>
                <a:latin typeface="Lato 2 Bold"/>
                <a:cs typeface="Lato 2 Bold"/>
              </a:rPr>
              <a:t>٠Включен в борьбу с врагами в составе 122-го партизанского отряда «За Родину»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610100" cy="11353800"/>
          </a:xfrm>
          <a:prstGeom prst="rect">
            <a:avLst/>
          </a:prstGeom>
          <a:solidFill>
            <a:srgbClr val="1E4844"/>
          </a:solidFill>
        </p:spPr>
      </p:sp>
      <p:sp>
        <p:nvSpPr>
          <p:cNvPr id="3" name="Freeform 3"/>
          <p:cNvSpPr/>
          <p:nvPr/>
        </p:nvSpPr>
        <p:spPr>
          <a:xfrm>
            <a:off x="879314" y="1524137"/>
            <a:ext cx="7746433" cy="6865834"/>
          </a:xfrm>
          <a:custGeom>
            <a:avLst/>
            <a:gdLst/>
            <a:ahLst/>
            <a:cxnLst/>
            <a:rect l="l" t="t" r="r" b="b"/>
            <a:pathLst>
              <a:path w="7746433" h="6865834">
                <a:moveTo>
                  <a:pt x="0" y="0"/>
                </a:moveTo>
                <a:lnTo>
                  <a:pt x="7746433" y="0"/>
                </a:lnTo>
                <a:lnTo>
                  <a:pt x="7746433" y="6865834"/>
                </a:lnTo>
                <a:lnTo>
                  <a:pt x="0" y="686583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6474" r="-1647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44000" y="596773"/>
            <a:ext cx="8275016" cy="9007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5"/>
              </a:lnSpc>
              <a:spcBef>
                <a:spcPct val="0"/>
              </a:spcBef>
            </a:pPr>
            <a:r>
              <a:rPr lang="en-US" sz="4239" spc="84">
                <a:solidFill>
                  <a:srgbClr val="1E4844"/>
                </a:solidFill>
                <a:latin typeface="Lato 2 Bold"/>
              </a:rPr>
              <a:t>Народы страны Советов смогли познать ужаснейшие повадки фашизма, оставлявшего на наших землях лишь разорение и смерть. Всюду, где ступала нога фашистов оставались пожарища, разрушения, разорённые населённые пункты и осквернённые ужаснейшими действиями земли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258545"/>
            <a:ext cx="18288000" cy="4028455"/>
          </a:xfrm>
          <a:custGeom>
            <a:avLst/>
            <a:gdLst/>
            <a:ahLst/>
            <a:cxnLst/>
            <a:rect l="l" t="t" r="r" b="b"/>
            <a:pathLst>
              <a:path w="18288000" h="4028455">
                <a:moveTo>
                  <a:pt x="0" y="0"/>
                </a:moveTo>
                <a:lnTo>
                  <a:pt x="18288000" y="0"/>
                </a:lnTo>
                <a:lnTo>
                  <a:pt x="18288000" y="4028455"/>
                </a:lnTo>
                <a:lnTo>
                  <a:pt x="0" y="402845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40895" b="-8122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495373"/>
            <a:ext cx="16427260" cy="298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42"/>
              </a:lnSpc>
              <a:spcBef>
                <a:spcPct val="0"/>
              </a:spcBef>
            </a:pPr>
            <a:r>
              <a:rPr lang="en-US" sz="4244" spc="84">
                <a:solidFill>
                  <a:srgbClr val="FFFFFF"/>
                </a:solidFill>
                <a:latin typeface="Lato 2 Bold"/>
              </a:rPr>
              <a:t>В тылу врага они проводилась огромная политическая, организаторская и военная работа: проводились диверсии, нападали на тыловые объекты, нарушали снабжение немецких войск.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79525" y="1461632"/>
            <a:ext cx="6379775" cy="7363736"/>
          </a:xfrm>
          <a:custGeom>
            <a:avLst/>
            <a:gdLst/>
            <a:ahLst/>
            <a:cxnLst/>
            <a:rect l="l" t="t" r="r" b="b"/>
            <a:pathLst>
              <a:path w="6379775" h="7363736">
                <a:moveTo>
                  <a:pt x="0" y="0"/>
                </a:moveTo>
                <a:lnTo>
                  <a:pt x="6379775" y="0"/>
                </a:lnTo>
                <a:lnTo>
                  <a:pt x="6379775" y="7363736"/>
                </a:lnTo>
                <a:lnTo>
                  <a:pt x="0" y="7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33260" r="-4003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70750" y="2533903"/>
            <a:ext cx="8787567" cy="512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02"/>
              </a:lnSpc>
              <a:spcBef>
                <a:spcPct val="0"/>
              </a:spcBef>
            </a:pPr>
            <a:r>
              <a:rPr lang="en-US" sz="4144" spc="82">
                <a:solidFill>
                  <a:srgbClr val="FFFFFF"/>
                </a:solidFill>
                <a:latin typeface="Lato 2 Bold"/>
              </a:rPr>
              <a:t>Операция «Багратион»-  одна из крупнейших стратегических наступательных операций с целью разгрома немецко-фашистской группы армии «Центр» и освобождения Беларуси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Freeform 3"/>
          <p:cNvSpPr/>
          <p:nvPr/>
        </p:nvSpPr>
        <p:spPr>
          <a:xfrm>
            <a:off x="9771401" y="2415335"/>
            <a:ext cx="7822068" cy="5456329"/>
          </a:xfrm>
          <a:custGeom>
            <a:avLst/>
            <a:gdLst/>
            <a:ahLst/>
            <a:cxnLst/>
            <a:rect l="l" t="t" r="r" b="b"/>
            <a:pathLst>
              <a:path w="7822068" h="5456329">
                <a:moveTo>
                  <a:pt x="0" y="0"/>
                </a:moveTo>
                <a:lnTo>
                  <a:pt x="7822067" y="0"/>
                </a:lnTo>
                <a:lnTo>
                  <a:pt x="7822067" y="5456330"/>
                </a:lnTo>
                <a:lnTo>
                  <a:pt x="0" y="545633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779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67053"/>
            <a:ext cx="7426037" cy="8108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02"/>
              </a:lnSpc>
              <a:spcBef>
                <a:spcPct val="0"/>
              </a:spcBef>
            </a:pP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Согласно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поступившему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приказу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Белорусского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штаба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партизанских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действий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все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партизанские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ru-RU" sz="4144" spc="82" dirty="0" err="1" smtClean="0">
                <a:solidFill>
                  <a:srgbClr val="1E4844"/>
                </a:solidFill>
                <a:latin typeface="Lato 2 Bold"/>
              </a:rPr>
              <a:t>объ</a:t>
            </a:r>
            <a:r>
              <a:rPr lang="en-US" sz="4144" spc="82" dirty="0" err="1" smtClean="0">
                <a:solidFill>
                  <a:srgbClr val="1E4844"/>
                </a:solidFill>
                <a:latin typeface="Lato 2 Bold"/>
              </a:rPr>
              <a:t>единения</a:t>
            </a:r>
            <a:r>
              <a:rPr lang="en-US" sz="4144" spc="82" dirty="0" smtClean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Беларуси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вышли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на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железнодорожные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пути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и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начали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взрывать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железные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дороги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,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что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в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последствии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было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названо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рельсовой</a:t>
            </a:r>
            <a:r>
              <a:rPr lang="en-US" sz="4144" spc="82" dirty="0">
                <a:solidFill>
                  <a:srgbClr val="1E4844"/>
                </a:solidFill>
                <a:latin typeface="Lato 2 Bold"/>
              </a:rPr>
              <a:t> </a:t>
            </a:r>
            <a:r>
              <a:rPr lang="en-US" sz="4144" spc="82" dirty="0" err="1">
                <a:solidFill>
                  <a:srgbClr val="1E4844"/>
                </a:solidFill>
                <a:latin typeface="Lato 2 Bold"/>
              </a:rPr>
              <a:t>войной</a:t>
            </a:r>
            <a:endParaRPr lang="en-US" sz="4144" spc="82" dirty="0">
              <a:solidFill>
                <a:srgbClr val="1E4844"/>
              </a:solidFill>
              <a:latin typeface="Lato 2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7800092" cy="8229600"/>
          </a:xfrm>
          <a:custGeom>
            <a:avLst/>
            <a:gdLst/>
            <a:ahLst/>
            <a:cxnLst/>
            <a:rect l="l" t="t" r="r" b="b"/>
            <a:pathLst>
              <a:path w="7800092" h="8229600">
                <a:moveTo>
                  <a:pt x="0" y="0"/>
                </a:moveTo>
                <a:lnTo>
                  <a:pt x="7800092" y="0"/>
                </a:lnTo>
                <a:lnTo>
                  <a:pt x="78000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5135" r="-5312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44000" y="1076516"/>
            <a:ext cx="8115300" cy="8048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96"/>
              </a:lnSpc>
              <a:spcBef>
                <a:spcPct val="0"/>
              </a:spcBef>
            </a:pP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В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июне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1944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года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Иван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Павлович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был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 smtClean="0">
                <a:solidFill>
                  <a:srgbClr val="000000"/>
                </a:solidFill>
                <a:latin typeface="Lato 2 Bold"/>
              </a:rPr>
              <a:t>дем</a:t>
            </a:r>
            <a:r>
              <a:rPr lang="ru-RU" sz="4140" spc="82" dirty="0" smtClean="0">
                <a:solidFill>
                  <a:srgbClr val="000000"/>
                </a:solidFill>
                <a:latin typeface="Lato 2 Bold"/>
              </a:rPr>
              <a:t>о</a:t>
            </a:r>
            <a:r>
              <a:rPr lang="en-US" sz="4140" spc="82" dirty="0" err="1" smtClean="0">
                <a:solidFill>
                  <a:srgbClr val="000000"/>
                </a:solidFill>
                <a:latin typeface="Lato 2 Bold"/>
              </a:rPr>
              <a:t>билизован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. С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этого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же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года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вплоть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до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1946 г.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работал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инспектором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в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Могилевском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областном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отделе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здравоохранения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.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После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чего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был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назначен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инспектором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по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кадрам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,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заведующим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сектором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Витебского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областного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отдела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здравоохранения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до</a:t>
            </a:r>
            <a:r>
              <a:rPr lang="en-US" sz="4140" spc="82" dirty="0">
                <a:solidFill>
                  <a:srgbClr val="000000"/>
                </a:solidFill>
                <a:latin typeface="Lato 2 Bold"/>
              </a:rPr>
              <a:t> 1959 </a:t>
            </a:r>
            <a:r>
              <a:rPr lang="en-US" sz="4140" spc="82" dirty="0" err="1">
                <a:solidFill>
                  <a:srgbClr val="000000"/>
                </a:solidFill>
                <a:latin typeface="Lato 2 Bold"/>
              </a:rPr>
              <a:t>года</a:t>
            </a:r>
            <a:endParaRPr lang="en-US" sz="4140" spc="82" dirty="0">
              <a:solidFill>
                <a:srgbClr val="000000"/>
              </a:solidFill>
              <a:latin typeface="Lato 2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57300" y="-282012"/>
            <a:ext cx="6629400" cy="112395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Freeform 3"/>
          <p:cNvSpPr/>
          <p:nvPr/>
        </p:nvSpPr>
        <p:spPr>
          <a:xfrm>
            <a:off x="1028700" y="666073"/>
            <a:ext cx="6172200" cy="3812238"/>
          </a:xfrm>
          <a:custGeom>
            <a:avLst/>
            <a:gdLst/>
            <a:ahLst/>
            <a:cxnLst/>
            <a:rect l="l" t="t" r="r" b="b"/>
            <a:pathLst>
              <a:path w="6172200" h="3812238">
                <a:moveTo>
                  <a:pt x="0" y="0"/>
                </a:moveTo>
                <a:lnTo>
                  <a:pt x="6172200" y="0"/>
                </a:lnTo>
                <a:lnTo>
                  <a:pt x="6172200" y="3812238"/>
                </a:lnTo>
                <a:lnTo>
                  <a:pt x="0" y="381223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b="-79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4478311"/>
            <a:ext cx="6172200" cy="5387496"/>
          </a:xfrm>
          <a:custGeom>
            <a:avLst/>
            <a:gdLst/>
            <a:ahLst/>
            <a:cxnLst/>
            <a:rect l="l" t="t" r="r" b="b"/>
            <a:pathLst>
              <a:path w="6172200" h="5387496">
                <a:moveTo>
                  <a:pt x="0" y="0"/>
                </a:moveTo>
                <a:lnTo>
                  <a:pt x="6172200" y="0"/>
                </a:lnTo>
                <a:lnTo>
                  <a:pt x="6172200" y="5387496"/>
                </a:lnTo>
                <a:lnTo>
                  <a:pt x="0" y="538749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5427" t="-49525" r="-8333" b="-2986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011993" y="1443228"/>
            <a:ext cx="9852420" cy="7314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96"/>
              </a:lnSpc>
              <a:spcBef>
                <a:spcPct val="0"/>
              </a:spcBef>
            </a:pPr>
            <a:r>
              <a:rPr lang="en-US" sz="4140" spc="82">
                <a:solidFill>
                  <a:srgbClr val="FFFFFF"/>
                </a:solidFill>
                <a:latin typeface="Lato 2 Bold"/>
              </a:rPr>
              <a:t>В 1960 году пришел на должность ассистента на кафедру общей гигиены в Витебский медицинский институт, а в 1966 г. защитил кандидатскую диссертацию на тему «Здоровье сельских школьников Витебской области». В 1971г.доцент был избран по конкурсу на должность заведующего кафедрой, кем пробыл до 1990г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288963"/>
            <a:ext cx="7568810" cy="3783646"/>
          </a:xfrm>
          <a:custGeom>
            <a:avLst/>
            <a:gdLst/>
            <a:ahLst/>
            <a:cxnLst/>
            <a:rect l="l" t="t" r="r" b="b"/>
            <a:pathLst>
              <a:path w="7568810" h="3783646">
                <a:moveTo>
                  <a:pt x="0" y="0"/>
                </a:moveTo>
                <a:lnTo>
                  <a:pt x="7568810" y="0"/>
                </a:lnTo>
                <a:lnTo>
                  <a:pt x="7568810" y="3783645"/>
                </a:lnTo>
                <a:lnTo>
                  <a:pt x="0" y="378364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20032" b="-133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25987" y="705988"/>
            <a:ext cx="7235876" cy="4222841"/>
          </a:xfrm>
          <a:custGeom>
            <a:avLst/>
            <a:gdLst/>
            <a:ahLst/>
            <a:cxnLst/>
            <a:rect l="l" t="t" r="r" b="b"/>
            <a:pathLst>
              <a:path w="7235876" h="4222841">
                <a:moveTo>
                  <a:pt x="0" y="0"/>
                </a:moveTo>
                <a:lnTo>
                  <a:pt x="7235875" y="0"/>
                </a:lnTo>
                <a:lnTo>
                  <a:pt x="7235875" y="4222840"/>
                </a:lnTo>
                <a:lnTo>
                  <a:pt x="0" y="42228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14256" b="-1425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684124"/>
            <a:ext cx="8787567" cy="2180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96"/>
              </a:lnSpc>
              <a:spcBef>
                <a:spcPct val="0"/>
              </a:spcBef>
            </a:pPr>
            <a:r>
              <a:rPr lang="en-US" sz="4140" spc="82">
                <a:solidFill>
                  <a:srgbClr val="000000"/>
                </a:solidFill>
                <a:latin typeface="Lato 2 Bold"/>
              </a:rPr>
              <a:t>Он принимал участие в научных исследованиях в рамках государственных программ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5680789"/>
            <a:ext cx="8787567" cy="2914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96"/>
              </a:lnSpc>
              <a:spcBef>
                <a:spcPct val="0"/>
              </a:spcBef>
            </a:pPr>
            <a:r>
              <a:rPr lang="en-US" sz="4140" spc="82">
                <a:solidFill>
                  <a:srgbClr val="000000"/>
                </a:solidFill>
                <a:latin typeface="Lato 2 Bold"/>
              </a:rPr>
              <a:t>С 1989 г. работал заведующим музеем истории Витебского государственного медицинского университета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344</Words>
  <Application>Microsoft Office PowerPoint</Application>
  <PresentationFormat>Произвольный</PresentationFormat>
  <Paragraphs>19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Montserrat Bold</vt:lpstr>
      <vt:lpstr>Calibri</vt:lpstr>
      <vt:lpstr>Lato 1</vt:lpstr>
      <vt:lpstr>Lato 2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Зеленый и Белый Корпоративный Продажи Маркетинговая Презентация</dc:title>
  <dc:creator>User</dc:creator>
  <cp:lastModifiedBy>FUser</cp:lastModifiedBy>
  <cp:revision>9</cp:revision>
  <dcterms:created xsi:type="dcterms:W3CDTF">2006-08-16T00:00:00Z</dcterms:created>
  <dcterms:modified xsi:type="dcterms:W3CDTF">2024-04-24T17:31:37Z</dcterms:modified>
  <dc:identifier>DAGCO5lLVbw</dc:identifier>
</cp:coreProperties>
</file>