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ытульны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be-BY"/>
              <a:t>Націсніце, каб рэдагаваць стыль узору загалоўка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e-BY"/>
              <a:t>Націсніце, каб рэдагаваць стыль узору падзагалоўка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аловак і вертыкальны тэ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/>
              <a:t>Націсніце, каб рэдагаваць стыль узору загалоўка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be-BY"/>
              <a:t>Націсніце, каб рэдагаваць cтылі тыпавога тэксту</a:t>
            </a:r>
          </a:p>
          <a:p>
            <a:pPr lvl="1"/>
            <a:r>
              <a:rPr lang="be-BY"/>
              <a:t>Другі ўзровень</a:t>
            </a:r>
          </a:p>
          <a:p>
            <a:pPr lvl="2"/>
            <a:r>
              <a:rPr lang="be-BY"/>
              <a:t>Трэці ўзровень</a:t>
            </a:r>
          </a:p>
          <a:p>
            <a:pPr lvl="3"/>
            <a:r>
              <a:rPr lang="be-BY"/>
              <a:t>Чацвёрты ўзровень</a:t>
            </a:r>
          </a:p>
          <a:p>
            <a:pPr lvl="4"/>
            <a:r>
              <a:rPr lang="be-BY"/>
              <a:t>Пяты ўзровень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ыкальны загаловак і тэ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be-BY"/>
              <a:t>Націсніце, каб рэдагаваць стыль узору загалоўка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be-BY"/>
              <a:t>Націсніце, каб рэдагаваць cтылі тыпавога тэксту</a:t>
            </a:r>
          </a:p>
          <a:p>
            <a:pPr lvl="1"/>
            <a:r>
              <a:rPr lang="be-BY"/>
              <a:t>Другі ўзровень</a:t>
            </a:r>
          </a:p>
          <a:p>
            <a:pPr lvl="2"/>
            <a:r>
              <a:rPr lang="be-BY"/>
              <a:t>Трэці ўзровень</a:t>
            </a:r>
          </a:p>
          <a:p>
            <a:pPr lvl="3"/>
            <a:r>
              <a:rPr lang="be-BY"/>
              <a:t>Чацвёрты ўзровень</a:t>
            </a:r>
          </a:p>
          <a:p>
            <a:pPr lvl="4"/>
            <a:r>
              <a:rPr lang="be-BY"/>
              <a:t>Пяты ўзровень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аловак і аб'ект кантэн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/>
              <a:t>Націсніце, каб рэдагаваць стыль узору загалоўка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e-BY"/>
              <a:t>Націсніце, каб рэдагаваць cтылі тыпавога тэксту</a:t>
            </a:r>
          </a:p>
          <a:p>
            <a:pPr lvl="1"/>
            <a:r>
              <a:rPr lang="be-BY"/>
              <a:t>Другі ўзровень</a:t>
            </a:r>
          </a:p>
          <a:p>
            <a:pPr lvl="2"/>
            <a:r>
              <a:rPr lang="be-BY"/>
              <a:t>Трэці ўзровень</a:t>
            </a:r>
          </a:p>
          <a:p>
            <a:pPr lvl="3"/>
            <a:r>
              <a:rPr lang="be-BY"/>
              <a:t>Чацвёрты ўзровень</a:t>
            </a:r>
          </a:p>
          <a:p>
            <a:pPr lvl="4"/>
            <a:r>
              <a:rPr lang="be-BY"/>
              <a:t>Пяты ўзровень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аловак раздз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be-BY"/>
              <a:t>Націсніце, каб рэдагаваць стыль узору загалоўка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e-BY"/>
              <a:t>Націсніце, каб рэдагаваць cтылі тыпавога тэксту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аб'екты кантэн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be-BY"/>
              <a:t>Націсніце, каб рэдагаваць стыль узору загалоўка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be-BY"/>
              <a:t>Націсніце, каб рэдагаваць cтылі тыпавога тэксту</a:t>
            </a:r>
          </a:p>
          <a:p>
            <a:pPr lvl="1"/>
            <a:r>
              <a:rPr lang="be-BY"/>
              <a:t>Другі ўзровень</a:t>
            </a:r>
          </a:p>
          <a:p>
            <a:pPr lvl="2"/>
            <a:r>
              <a:rPr lang="be-BY"/>
              <a:t>Трэці ўзровень</a:t>
            </a:r>
          </a:p>
          <a:p>
            <a:pPr lvl="3"/>
            <a:r>
              <a:rPr lang="be-BY"/>
              <a:t>Чацвёрты ўзровень</a:t>
            </a:r>
          </a:p>
          <a:p>
            <a:pPr lvl="4"/>
            <a:r>
              <a:rPr lang="be-BY"/>
              <a:t>Пяты ўзровень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be-BY"/>
              <a:t>Націсніце, каб рэдагаваць cтылі тыпавога тэксту</a:t>
            </a:r>
          </a:p>
          <a:p>
            <a:pPr lvl="1"/>
            <a:r>
              <a:rPr lang="be-BY"/>
              <a:t>Другі ўзровень</a:t>
            </a:r>
          </a:p>
          <a:p>
            <a:pPr lvl="2"/>
            <a:r>
              <a:rPr lang="be-BY"/>
              <a:t>Трэці ўзровень</a:t>
            </a:r>
          </a:p>
          <a:p>
            <a:pPr lvl="3"/>
            <a:r>
              <a:rPr lang="be-BY"/>
              <a:t>Чацвёрты ўзровень</a:t>
            </a:r>
          </a:p>
          <a:p>
            <a:pPr lvl="4"/>
            <a:r>
              <a:rPr lang="be-BY"/>
              <a:t>Пяты ўзровень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араўнан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be-BY"/>
              <a:t>Націсніце, каб рэдагаваць стыль узору загалоўка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e-BY"/>
              <a:t>Націсніце, каб рэдагаваць cтылі тыпавога тэксту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be-BY"/>
              <a:t>Націсніце, каб рэдагаваць cтылі тыпавога тэксту</a:t>
            </a:r>
          </a:p>
          <a:p>
            <a:pPr lvl="1"/>
            <a:r>
              <a:rPr lang="be-BY"/>
              <a:t>Другі ўзровень</a:t>
            </a:r>
          </a:p>
          <a:p>
            <a:pPr lvl="2"/>
            <a:r>
              <a:rPr lang="be-BY"/>
              <a:t>Трэці ўзровень</a:t>
            </a:r>
          </a:p>
          <a:p>
            <a:pPr lvl="3"/>
            <a:r>
              <a:rPr lang="be-BY"/>
              <a:t>Чацвёрты ўзровень</a:t>
            </a:r>
          </a:p>
          <a:p>
            <a:pPr lvl="4"/>
            <a:r>
              <a:rPr lang="be-BY"/>
              <a:t>Пяты ўзровень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e-BY"/>
              <a:t>Націсніце, каб рэдагаваць cтылі тыпавога тэксту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be-BY"/>
              <a:t>Націсніце, каб рэдагаваць cтылі тыпавога тэксту</a:t>
            </a:r>
          </a:p>
          <a:p>
            <a:pPr lvl="1"/>
            <a:r>
              <a:rPr lang="be-BY"/>
              <a:t>Другі ўзровень</a:t>
            </a:r>
          </a:p>
          <a:p>
            <a:pPr lvl="2"/>
            <a:r>
              <a:rPr lang="be-BY"/>
              <a:t>Трэці ўзровень</a:t>
            </a:r>
          </a:p>
          <a:p>
            <a:pPr lvl="3"/>
            <a:r>
              <a:rPr lang="be-BY"/>
              <a:t>Чацвёрты ўзровень</a:t>
            </a:r>
          </a:p>
          <a:p>
            <a:pPr lvl="4"/>
            <a:r>
              <a:rPr lang="be-BY"/>
              <a:t>Пяты ўзровень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і загалова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/>
              <a:t>Націсніце, каб рэдагаваць стыль узору загалоўка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Аб'ект кантэнту з надпіса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be-BY"/>
              <a:t>Націсніце, каб рэдагаваць стыль узору загалоўка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e-BY"/>
              <a:t>Націсніце, каб рэдагаваць cтылі тыпавога тэксту</a:t>
            </a:r>
          </a:p>
          <a:p>
            <a:pPr lvl="1"/>
            <a:r>
              <a:rPr lang="be-BY"/>
              <a:t>Другі ўзровень</a:t>
            </a:r>
          </a:p>
          <a:p>
            <a:pPr lvl="2"/>
            <a:r>
              <a:rPr lang="be-BY"/>
              <a:t>Трэці ўзровень</a:t>
            </a:r>
          </a:p>
          <a:p>
            <a:pPr lvl="3"/>
            <a:r>
              <a:rPr lang="be-BY"/>
              <a:t>Чацвёрты ўзровень</a:t>
            </a:r>
          </a:p>
          <a:p>
            <a:pPr lvl="4"/>
            <a:r>
              <a:rPr lang="be-BY"/>
              <a:t>Пяты ўзровень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e-BY"/>
              <a:t>Націсніце, каб рэдагаваць cтылі тыпавога тэксту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Выява з надпіса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be-BY"/>
              <a:t>Націсніце, каб рэдагаваць стыль узору загалоўка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e-BY"/>
              <a:t>Націсніце значок, каб дадаць выяву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e-BY"/>
              <a:t>Націсніце, каб рэдагаваць cтылі тыпавога тэксту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e-BY"/>
              <a:t>Націсніце, каб рэдагаваць стыль узору загалоўка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e-BY"/>
              <a:t>Націсніце, каб рэдагаваць cтылі тыпавога тэксту</a:t>
            </a:r>
          </a:p>
          <a:p>
            <a:pPr lvl="1"/>
            <a:r>
              <a:rPr lang="be-BY"/>
              <a:t>Другі ўзровень</a:t>
            </a:r>
          </a:p>
          <a:p>
            <a:pPr lvl="2"/>
            <a:r>
              <a:rPr lang="be-BY"/>
              <a:t>Трэці ўзровень</a:t>
            </a:r>
          </a:p>
          <a:p>
            <a:pPr lvl="3"/>
            <a:r>
              <a:rPr lang="be-BY"/>
              <a:t>Чацвёрты ўзровень</a:t>
            </a:r>
          </a:p>
          <a:p>
            <a:pPr lvl="4"/>
            <a:r>
              <a:rPr lang="be-BY"/>
              <a:t>Пяты ўзровень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>
            <a:extLst>
              <a:ext uri="{FF2B5EF4-FFF2-40B4-BE49-F238E27FC236}">
                <a16:creationId xmlns:a16="http://schemas.microsoft.com/office/drawing/2014/main" id="{22125A09-69E1-3DF1-F395-D728B13DC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251" y="1346117"/>
            <a:ext cx="8361229" cy="2315055"/>
          </a:xfrm>
        </p:spPr>
        <p:txBody>
          <a:bodyPr/>
          <a:lstStyle/>
          <a:p>
            <a:r>
              <a:rPr lang="be-BY" sz="4800" b="1" u="sng"/>
              <a:t>Памятники – историческая память в сердце патриота </a:t>
            </a:r>
          </a:p>
        </p:txBody>
      </p:sp>
      <p:sp>
        <p:nvSpPr>
          <p:cNvPr id="3" name="Падзагаловак 2">
            <a:extLst>
              <a:ext uri="{FF2B5EF4-FFF2-40B4-BE49-F238E27FC236}">
                <a16:creationId xmlns:a16="http://schemas.microsoft.com/office/drawing/2014/main" id="{CE781369-9884-F4C3-AD61-23AF1CF28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3" y="3813305"/>
            <a:ext cx="6831673" cy="1086237"/>
          </a:xfrm>
        </p:spPr>
        <p:txBody>
          <a:bodyPr>
            <a:normAutofit fontScale="70000" lnSpcReduction="20000"/>
          </a:bodyPr>
          <a:lstStyle/>
          <a:p>
            <a:r>
              <a:rPr lang="be-BY" b="1" u="sng"/>
              <a:t>Выполнила</a:t>
            </a:r>
            <a:r>
              <a:rPr lang="be-BY"/>
              <a:t>: Филиппович Кристина Олеговна, студентка 1 курса лечебного факультета</a:t>
            </a:r>
          </a:p>
          <a:p>
            <a:r>
              <a:rPr lang="be-BY" b="1" u="sng"/>
              <a:t>Научный руководитель</a:t>
            </a:r>
            <a:r>
              <a:rPr lang="be-BY"/>
              <a:t>: м.п.н., ст. преподаватель кафедры физической культуры Тур Александр Владимирович </a:t>
            </a:r>
          </a:p>
        </p:txBody>
      </p:sp>
      <p:sp>
        <p:nvSpPr>
          <p:cNvPr id="4" name="Тэкставае поле 3">
            <a:extLst>
              <a:ext uri="{FF2B5EF4-FFF2-40B4-BE49-F238E27FC236}">
                <a16:creationId xmlns:a16="http://schemas.microsoft.com/office/drawing/2014/main" id="{8164A2A2-A592-140A-31C9-41B6D401A2A0}"/>
              </a:ext>
            </a:extLst>
          </p:cNvPr>
          <p:cNvSpPr txBox="1"/>
          <p:nvPr/>
        </p:nvSpPr>
        <p:spPr>
          <a:xfrm>
            <a:off x="3441570" y="4914873"/>
            <a:ext cx="7299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e-BY" i="1"/>
              <a:t>Витебский государственный медицинский университет </a:t>
            </a:r>
          </a:p>
        </p:txBody>
      </p:sp>
    </p:spTree>
    <p:extLst>
      <p:ext uri="{BB962C8B-B14F-4D97-AF65-F5344CB8AC3E}">
        <p14:creationId xmlns:p14="http://schemas.microsoft.com/office/powerpoint/2010/main" val="2757077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>
            <a:extLst>
              <a:ext uri="{FF2B5EF4-FFF2-40B4-BE49-F238E27FC236}">
                <a16:creationId xmlns:a16="http://schemas.microsoft.com/office/drawing/2014/main" id="{B08F55D5-0EB5-0913-A83C-DF5EC3E78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u="sng"/>
              <a:t>Результаты анкетирования  </a:t>
            </a:r>
          </a:p>
        </p:txBody>
      </p:sp>
      <p:sp>
        <p:nvSpPr>
          <p:cNvPr id="3" name="Запаўняльнік аб'екта кантэнту 2">
            <a:extLst>
              <a:ext uri="{FF2B5EF4-FFF2-40B4-BE49-F238E27FC236}">
                <a16:creationId xmlns:a16="http://schemas.microsoft.com/office/drawing/2014/main" id="{C9EB8D01-952A-C675-2A55-B222C8BA2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38300"/>
            <a:ext cx="9601200" cy="4533900"/>
          </a:xfrm>
        </p:spPr>
        <p:txBody>
          <a:bodyPr/>
          <a:lstStyle/>
          <a:p>
            <a:r>
              <a:rPr lang="be-BY"/>
              <a:t>По итогам анкетирования выяснилось количество участников, которые знают тот или иной памятник. Результаты получены на основе количества голосов в анкетировании, где был вопрос «Как называется памятник, представленный на картинке, и где он находится?</a:t>
            </a:r>
          </a:p>
          <a:p>
            <a:pPr marL="457200" indent="-457200">
              <a:buFont typeface="+mj-lt"/>
              <a:buAutoNum type="arabicPeriod"/>
            </a:pPr>
            <a:r>
              <a:rPr lang="be-BY"/>
              <a:t>Памятник «Три штыка (150)</a:t>
            </a:r>
          </a:p>
          <a:p>
            <a:pPr marL="457200" indent="-457200">
              <a:buFont typeface="+mj-lt"/>
              <a:buAutoNum type="arabicPeriod"/>
            </a:pPr>
            <a:r>
              <a:rPr lang="be-BY"/>
              <a:t>Памятник герою Советского союза М.Ф. Шмыреву (104, из которых 68 участников знают данный памятник как «Батька Минай» ) </a:t>
            </a:r>
          </a:p>
          <a:p>
            <a:pPr marL="457200" indent="-457200">
              <a:buFont typeface="+mj-lt"/>
              <a:buAutoNum type="arabicPeriod"/>
            </a:pPr>
            <a:r>
              <a:rPr lang="be-BY"/>
              <a:t>Памятник Марату Казею (60)</a:t>
            </a:r>
          </a:p>
          <a:p>
            <a:pPr marL="457200" indent="-457200">
              <a:buFont typeface="+mj-lt"/>
              <a:buAutoNum type="arabicPeriod"/>
            </a:pPr>
            <a:r>
              <a:rPr lang="be-BY"/>
              <a:t>Памятник «Умрем, но не сдадимся» (105)</a:t>
            </a:r>
          </a:p>
          <a:p>
            <a:pPr marL="457200" indent="-457200">
              <a:buFont typeface="+mj-lt"/>
              <a:buAutoNum type="arabicPeriod"/>
            </a:pPr>
            <a:r>
              <a:rPr lang="be-BY"/>
              <a:t>Памятник Освобождения (34)</a:t>
            </a:r>
          </a:p>
        </p:txBody>
      </p:sp>
    </p:spTree>
    <p:extLst>
      <p:ext uri="{BB962C8B-B14F-4D97-AF65-F5344CB8AC3E}">
        <p14:creationId xmlns:p14="http://schemas.microsoft.com/office/powerpoint/2010/main" val="1667591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>
            <a:extLst>
              <a:ext uri="{FF2B5EF4-FFF2-40B4-BE49-F238E27FC236}">
                <a16:creationId xmlns:a16="http://schemas.microsoft.com/office/drawing/2014/main" id="{C7EA2D66-76CF-806B-D5FD-0D6DEA3D1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982391" y="829407"/>
            <a:ext cx="9580211" cy="172049"/>
          </a:xfrm>
        </p:spPr>
        <p:txBody>
          <a:bodyPr>
            <a:noAutofit/>
          </a:bodyPr>
          <a:lstStyle/>
          <a:p>
            <a:r>
              <a:rPr lang="be-BY" sz="3200"/>
              <a:t>Откуда молодежь знает историю памятников ?</a:t>
            </a:r>
          </a:p>
        </p:txBody>
      </p:sp>
      <p:sp>
        <p:nvSpPr>
          <p:cNvPr id="3" name="Тэкставае поле 2">
            <a:extLst>
              <a:ext uri="{FF2B5EF4-FFF2-40B4-BE49-F238E27FC236}">
                <a16:creationId xmlns:a16="http://schemas.microsoft.com/office/drawing/2014/main" id="{7BEACAF0-DA6F-813F-47FA-273525E285C3}"/>
              </a:ext>
            </a:extLst>
          </p:cNvPr>
          <p:cNvSpPr txBox="1"/>
          <p:nvPr/>
        </p:nvSpPr>
        <p:spPr>
          <a:xfrm>
            <a:off x="6308960" y="1763116"/>
            <a:ext cx="525364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e-BY" sz="2000"/>
              <a:t>На основе полученных ответов по предложеннным памятникам, я получила следующее: </a:t>
            </a:r>
          </a:p>
          <a:p>
            <a:pPr algn="l"/>
            <a:endParaRPr lang="be-BY" sz="2000"/>
          </a:p>
          <a:p>
            <a:pPr marL="342900" indent="-342900" algn="l">
              <a:buAutoNum type="arabicPeriod"/>
            </a:pPr>
            <a:r>
              <a:rPr lang="be-BY" sz="2000"/>
              <a:t>Из экскурсии </a:t>
            </a:r>
          </a:p>
          <a:p>
            <a:pPr marL="342900" indent="-342900" algn="l">
              <a:buAutoNum type="arabicPeriod"/>
            </a:pPr>
            <a:r>
              <a:rPr lang="be-BY" sz="2000"/>
              <a:t>От семьи и из интернета </a:t>
            </a:r>
          </a:p>
          <a:p>
            <a:pPr marL="342900" indent="-342900" algn="l">
              <a:buAutoNum type="arabicPeriod"/>
            </a:pPr>
            <a:r>
              <a:rPr lang="be-BY" sz="2000"/>
              <a:t>От друзей и из книг </a:t>
            </a:r>
          </a:p>
          <a:p>
            <a:pPr marL="342900" indent="-342900" algn="l">
              <a:buAutoNum type="arabicPeriod"/>
            </a:pPr>
            <a:r>
              <a:rPr lang="be-BY" sz="2000"/>
              <a:t>По месту проживания и другое</a:t>
            </a:r>
          </a:p>
          <a:p>
            <a:pPr marL="342900" indent="-342900" algn="l">
              <a:buAutoNum type="arabicPeriod"/>
            </a:pPr>
            <a:r>
              <a:rPr lang="be-BY" sz="2000"/>
              <a:t>Другие факторы </a:t>
            </a:r>
          </a:p>
          <a:p>
            <a:pPr marL="342900" indent="-342900" algn="l">
              <a:buAutoNum type="arabicPeriod"/>
            </a:pPr>
            <a:endParaRPr lang="be-BY" sz="2000"/>
          </a:p>
          <a:p>
            <a:pPr algn="l"/>
            <a:r>
              <a:rPr lang="be-BY" sz="2000"/>
              <a:t>Данный список отражает значимость факторов по мере убывания, влияющие на познание истории памятников.</a:t>
            </a:r>
          </a:p>
        </p:txBody>
      </p:sp>
      <p:pic>
        <p:nvPicPr>
          <p:cNvPr id="4" name="Малюнак 3">
            <a:extLst>
              <a:ext uri="{FF2B5EF4-FFF2-40B4-BE49-F238E27FC236}">
                <a16:creationId xmlns:a16="http://schemas.microsoft.com/office/drawing/2014/main" id="{84EDAA30-65AC-70B3-A7E8-1BA9AAF47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950" y="1964532"/>
            <a:ext cx="4694050" cy="369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70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>
            <a:extLst>
              <a:ext uri="{FF2B5EF4-FFF2-40B4-BE49-F238E27FC236}">
                <a16:creationId xmlns:a16="http://schemas.microsoft.com/office/drawing/2014/main" id="{DD7F847E-8598-04FE-6D3E-9894B8F55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/>
              <a:t>Какова же значимость истории памятников?</a:t>
            </a:r>
          </a:p>
        </p:txBody>
      </p:sp>
      <p:sp>
        <p:nvSpPr>
          <p:cNvPr id="3" name="Запаўняльнік аб'екта кантэнту 2">
            <a:extLst>
              <a:ext uri="{FF2B5EF4-FFF2-40B4-BE49-F238E27FC236}">
                <a16:creationId xmlns:a16="http://schemas.microsoft.com/office/drawing/2014/main" id="{63CB1020-7007-7C63-71DD-CE6553712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916" y="2832498"/>
            <a:ext cx="5170885" cy="4346972"/>
          </a:xfrm>
        </p:spPr>
        <p:txBody>
          <a:bodyPr>
            <a:noAutofit/>
          </a:bodyPr>
          <a:lstStyle/>
          <a:p>
            <a:r>
              <a:rPr lang="be-BY" sz="2400"/>
              <a:t>Было установлено, что для молодежи история памятников напоминает о прошлом, помогает не забывать историю Великой Отечественной войны, а также увековечивает память о героях, которые, сражаясь, погибли за нашу Родину.</a:t>
            </a:r>
          </a:p>
        </p:txBody>
      </p:sp>
      <p:pic>
        <p:nvPicPr>
          <p:cNvPr id="4" name="Малюнак 3">
            <a:extLst>
              <a:ext uri="{FF2B5EF4-FFF2-40B4-BE49-F238E27FC236}">
                <a16:creationId xmlns:a16="http://schemas.microsoft.com/office/drawing/2014/main" id="{CC0B5E1F-DEA6-2018-9EB1-F83492280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1" y="2732484"/>
            <a:ext cx="5697142" cy="354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05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>
            <a:extLst>
              <a:ext uri="{FF2B5EF4-FFF2-40B4-BE49-F238E27FC236}">
                <a16:creationId xmlns:a16="http://schemas.microsoft.com/office/drawing/2014/main" id="{2779285A-A65E-F41D-E2F8-1B7D01262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759" y="1289447"/>
            <a:ext cx="4932759" cy="4279106"/>
          </a:xfrm>
        </p:spPr>
        <p:txBody>
          <a:bodyPr>
            <a:noAutofit/>
          </a:bodyPr>
          <a:lstStyle/>
          <a:p>
            <a:r>
              <a:rPr lang="be-BY" sz="3200" b="1"/>
              <a:t>«Действительно ли, что каждый патриот своей Родины должен знать историю памятников и уважать историческую память о тех событиях и личностях, которые символизируют данные монументы?» </a:t>
            </a:r>
          </a:p>
        </p:txBody>
      </p:sp>
      <p:pic>
        <p:nvPicPr>
          <p:cNvPr id="4" name="Малюнак 3">
            <a:extLst>
              <a:ext uri="{FF2B5EF4-FFF2-40B4-BE49-F238E27FC236}">
                <a16:creationId xmlns:a16="http://schemas.microsoft.com/office/drawing/2014/main" id="{B357B44A-F174-479A-B557-C9085D465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509" y="1428749"/>
            <a:ext cx="5575694" cy="413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4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>
            <a:extLst>
              <a:ext uri="{FF2B5EF4-FFF2-40B4-BE49-F238E27FC236}">
                <a16:creationId xmlns:a16="http://schemas.microsoft.com/office/drawing/2014/main" id="{06F473FC-8799-873F-9462-19ED1EB0D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358" y="625078"/>
            <a:ext cx="10692408" cy="1000125"/>
          </a:xfrm>
        </p:spPr>
        <p:txBody>
          <a:bodyPr/>
          <a:lstStyle/>
          <a:p>
            <a:r>
              <a:rPr lang="be-BY" b="1" u="sng"/>
              <a:t>Заключение</a:t>
            </a:r>
            <a:r>
              <a:rPr lang="be-BY"/>
              <a:t> </a:t>
            </a:r>
          </a:p>
        </p:txBody>
      </p:sp>
      <p:sp>
        <p:nvSpPr>
          <p:cNvPr id="3" name="Запаўняльнік аб'екта кантэнту 2">
            <a:extLst>
              <a:ext uri="{FF2B5EF4-FFF2-40B4-BE49-F238E27FC236}">
                <a16:creationId xmlns:a16="http://schemas.microsoft.com/office/drawing/2014/main" id="{A7359A6B-7C11-5113-5C6F-7AE693FB6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962" y="1625203"/>
            <a:ext cx="10146804" cy="39516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e-BY" sz="2400"/>
              <a:t>Таким образом:</a:t>
            </a:r>
          </a:p>
          <a:p>
            <a:pPr marL="457200" indent="-457200">
              <a:buFont typeface="+mj-lt"/>
              <a:buAutoNum type="arabicPeriod"/>
            </a:pPr>
            <a:r>
              <a:rPr lang="be-BY" sz="2400"/>
              <a:t> Была выявлена связь между памятниками и патриотизмом</a:t>
            </a:r>
          </a:p>
          <a:p>
            <a:pPr marL="457200" indent="-457200">
              <a:buFont typeface="+mj-lt"/>
              <a:buAutoNum type="arabicPeriod"/>
            </a:pPr>
            <a:r>
              <a:rPr lang="be-BY" sz="2400"/>
              <a:t>Раскрыта историческая память, выбранных монументов </a:t>
            </a:r>
          </a:p>
          <a:p>
            <a:pPr marL="457200" indent="-457200">
              <a:buFont typeface="+mj-lt"/>
              <a:buAutoNum type="arabicPeriod"/>
            </a:pPr>
            <a:r>
              <a:rPr lang="be-BY" sz="2400"/>
              <a:t>Большинство студентов узнали памятники по их изображению и знают их историю в первую очередь благодаря экскурсиям, во вторую очередь - благодаря кругу семьи и интернету,  в третью – благодаря друзьям и книгам, а в четвертую очередь – остальные варианты.</a:t>
            </a:r>
          </a:p>
          <a:p>
            <a:pPr marL="457200" indent="-457200">
              <a:buFont typeface="+mj-lt"/>
              <a:buAutoNum type="arabicPeriod"/>
            </a:pPr>
            <a:r>
              <a:rPr lang="be-BY" sz="2400"/>
              <a:t>Было установлено, что история памятников напоминает о прошлом, помогает не забывать историю Великой Отечественной войны, а также увековечивает память о героях, которые, сражаясь, погибли за нашу Родину.</a:t>
            </a:r>
          </a:p>
          <a:p>
            <a:pPr marL="457200" indent="-457200">
              <a:buFont typeface="+mj-lt"/>
              <a:buAutoNum type="arabicPeriod"/>
            </a:pPr>
            <a:endParaRPr lang="be-BY" sz="2800"/>
          </a:p>
        </p:txBody>
      </p:sp>
    </p:spTree>
    <p:extLst>
      <p:ext uri="{BB962C8B-B14F-4D97-AF65-F5344CB8AC3E}">
        <p14:creationId xmlns:p14="http://schemas.microsoft.com/office/powerpoint/2010/main" val="2569414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экставае поле 3">
            <a:extLst>
              <a:ext uri="{FF2B5EF4-FFF2-40B4-BE49-F238E27FC236}">
                <a16:creationId xmlns:a16="http://schemas.microsoft.com/office/drawing/2014/main" id="{D731DE3A-7ABE-0464-70D8-716B55F1FEB7}"/>
              </a:ext>
            </a:extLst>
          </p:cNvPr>
          <p:cNvSpPr txBox="1"/>
          <p:nvPr/>
        </p:nvSpPr>
        <p:spPr>
          <a:xfrm>
            <a:off x="2214563" y="2875002"/>
            <a:ext cx="99774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e-BY" sz="6600" b="1" i="1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7567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>
            <a:extLst>
              <a:ext uri="{FF2B5EF4-FFF2-40B4-BE49-F238E27FC236}">
                <a16:creationId xmlns:a16="http://schemas.microsoft.com/office/drawing/2014/main" id="{38FD9661-9C45-718E-BDE4-11D22D70D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u="sng"/>
              <a:t>Введение</a:t>
            </a:r>
            <a:r>
              <a:rPr lang="be-BY"/>
              <a:t> </a:t>
            </a:r>
          </a:p>
        </p:txBody>
      </p:sp>
      <p:sp>
        <p:nvSpPr>
          <p:cNvPr id="3" name="Запаўняльнік аб'екта кантэнту 2">
            <a:extLst>
              <a:ext uri="{FF2B5EF4-FFF2-40B4-BE49-F238E27FC236}">
                <a16:creationId xmlns:a16="http://schemas.microsoft.com/office/drawing/2014/main" id="{E7E0D094-96DA-B197-2936-4D90AC377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e-BY" sz="2400" b="1" u="sng"/>
              <a:t>Памятники</a:t>
            </a:r>
            <a:r>
              <a:rPr lang="be-BY" sz="2400"/>
              <a:t> – это наша историческая память, которая имеет огромное значение в формировании и поддержании патриотизма среди молодежи.</a:t>
            </a:r>
          </a:p>
          <a:p>
            <a:r>
              <a:rPr lang="be-BY" sz="2400"/>
              <a:t>По моему мнению, </a:t>
            </a:r>
            <a:r>
              <a:rPr lang="be-BY" sz="2400" b="1" u="sng"/>
              <a:t>патриотизм и памятники</a:t>
            </a:r>
            <a:r>
              <a:rPr lang="be-BY" sz="2400"/>
              <a:t> тесно связаны между собой. </a:t>
            </a:r>
            <a:r>
              <a:rPr lang="be-BY" sz="2400" b="1"/>
              <a:t>Патриотизм</a:t>
            </a:r>
            <a:r>
              <a:rPr lang="be-BY" sz="2400"/>
              <a:t> подразумевает уважение к истории своей Родины и культуре, а </a:t>
            </a:r>
            <a:r>
              <a:rPr lang="be-BY" sz="2400" b="1"/>
              <a:t>памятники</a:t>
            </a:r>
            <a:r>
              <a:rPr lang="be-BY" sz="2400"/>
              <a:t> помогают сохранить эту историю и память о ней, а также передать ее нашему будущему поколению.</a:t>
            </a:r>
          </a:p>
        </p:txBody>
      </p:sp>
    </p:spTree>
    <p:extLst>
      <p:ext uri="{BB962C8B-B14F-4D97-AF65-F5344CB8AC3E}">
        <p14:creationId xmlns:p14="http://schemas.microsoft.com/office/powerpoint/2010/main" val="984023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паўняльнік аб'екта кантэнту 2">
            <a:extLst>
              <a:ext uri="{FF2B5EF4-FFF2-40B4-BE49-F238E27FC236}">
                <a16:creationId xmlns:a16="http://schemas.microsoft.com/office/drawing/2014/main" id="{0856D9B7-2506-8ED3-730B-DECB24DDE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0735"/>
            <a:ext cx="9601200" cy="2346478"/>
          </a:xfrm>
        </p:spPr>
        <p:txBody>
          <a:bodyPr>
            <a:noAutofit/>
          </a:bodyPr>
          <a:lstStyle/>
          <a:p>
            <a:r>
              <a:rPr lang="be-BY" sz="2400" b="1" i="1" u="sng"/>
              <a:t>Актуальность</a:t>
            </a:r>
            <a:r>
              <a:rPr lang="be-BY" sz="2400"/>
              <a:t>: данное исследование актуально тем, что оно поможет раскрыть историческую память и, действительно, поможет осознать то, что, зная историю памятников, у нас развивается чувство патриотизма и прививаются чувства долга и любви к нашей Родине.</a:t>
            </a:r>
          </a:p>
          <a:p>
            <a:r>
              <a:rPr lang="be-BY" sz="2400" b="1" i="1" u="sng"/>
              <a:t>Цели</a:t>
            </a:r>
            <a:r>
              <a:rPr lang="be-BY" sz="240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be-BY" sz="2400"/>
              <a:t>Выявить связь между памятниками и патриотизмом</a:t>
            </a:r>
          </a:p>
          <a:p>
            <a:pPr marL="457200" indent="-457200">
              <a:buFont typeface="+mj-lt"/>
              <a:buAutoNum type="arabicPeriod"/>
            </a:pPr>
            <a:r>
              <a:rPr lang="be-BY" sz="2400"/>
              <a:t>Раскрыть историческую память памятников </a:t>
            </a:r>
          </a:p>
          <a:p>
            <a:pPr marL="457200" indent="-457200">
              <a:buFont typeface="+mj-lt"/>
              <a:buAutoNum type="arabicPeriod"/>
            </a:pPr>
            <a:r>
              <a:rPr lang="be-BY" sz="2400"/>
              <a:t>Определить, знает ли молодежь предложенные мною памятники, откуда они с ними знакомы и знают их историю, </a:t>
            </a:r>
          </a:p>
          <a:p>
            <a:pPr marL="457200" indent="-457200">
              <a:buFont typeface="+mj-lt"/>
              <a:buAutoNum type="arabicPeriod"/>
            </a:pPr>
            <a:r>
              <a:rPr lang="be-BY" sz="2400"/>
              <a:t>Выявить значимость памятников  </a:t>
            </a:r>
          </a:p>
          <a:p>
            <a:r>
              <a:rPr lang="be-BY" sz="2400" b="1" i="1" u="sng"/>
              <a:t>Задачи</a:t>
            </a:r>
            <a:r>
              <a:rPr lang="be-BY" sz="2400"/>
              <a:t>:                  </a:t>
            </a:r>
          </a:p>
          <a:p>
            <a:pPr marL="457200" indent="-457200">
              <a:buFont typeface="+mj-lt"/>
              <a:buAutoNum type="arabicPeriod"/>
            </a:pPr>
            <a:r>
              <a:rPr lang="be-BY" sz="2400"/>
              <a:t>Изучить историю памятников ВОВ 
Провести опрос среди студентов 1-2 курсов </a:t>
            </a:r>
          </a:p>
          <a:p>
            <a:pPr marL="457200" indent="-457200">
              <a:buFont typeface="+mj-lt"/>
              <a:buAutoNum type="arabicPeriod"/>
            </a:pPr>
            <a:r>
              <a:rPr lang="be-BY" sz="2400"/>
              <a:t>Обобщить результаты и сделать вывод</a:t>
            </a:r>
          </a:p>
          <a:p>
            <a:pPr marL="0" indent="0">
              <a:buNone/>
            </a:pPr>
            <a:endParaRPr lang="be-BY" sz="1800"/>
          </a:p>
          <a:p>
            <a:pPr marL="0" indent="0">
              <a:buNone/>
            </a:pPr>
            <a:endParaRPr lang="be-BY" sz="1800"/>
          </a:p>
          <a:p>
            <a:pPr marL="457200" indent="-457200">
              <a:buFont typeface="+mj-lt"/>
              <a:buAutoNum type="arabicPeriod"/>
            </a:pPr>
            <a:endParaRPr lang="be-BY" sz="1800"/>
          </a:p>
          <a:p>
            <a:pPr marL="0" indent="0">
              <a:buNone/>
            </a:pPr>
            <a:r>
              <a:rPr lang="be-BY" sz="1800"/>
              <a:t> </a:t>
            </a:r>
          </a:p>
        </p:txBody>
      </p:sp>
      <p:sp>
        <p:nvSpPr>
          <p:cNvPr id="2" name="Тэкставае поле 1">
            <a:extLst>
              <a:ext uri="{FF2B5EF4-FFF2-40B4-BE49-F238E27FC236}">
                <a16:creationId xmlns:a16="http://schemas.microsoft.com/office/drawing/2014/main" id="{821B9A55-CFE7-5C13-EC9F-C24B16FE9CE6}"/>
              </a:ext>
            </a:extLst>
          </p:cNvPr>
          <p:cNvSpPr txBox="1"/>
          <p:nvPr/>
        </p:nvSpPr>
        <p:spPr>
          <a:xfrm>
            <a:off x="8484248" y="4506033"/>
            <a:ext cx="53413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e-BY" sz="2400"/>
              <a:t>■ </a:t>
            </a:r>
            <a:r>
              <a:rPr lang="be-BY" sz="2400" b="1" i="1" u="sng"/>
              <a:t>Методы</a:t>
            </a:r>
            <a:r>
              <a:rPr lang="be-BY" sz="2400"/>
              <a:t>;</a:t>
            </a:r>
          </a:p>
          <a:p>
            <a:pPr marL="342900" indent="-342900" algn="l">
              <a:buFont typeface="+mj-lt"/>
              <a:buAutoNum type="arabicPeriod"/>
            </a:pPr>
            <a:r>
              <a:rPr lang="be-BY" sz="2400"/>
              <a:t>Теоретический
 Эмпирический 
Сравнительный
 Аналитический </a:t>
            </a:r>
          </a:p>
        </p:txBody>
      </p:sp>
    </p:spTree>
    <p:extLst>
      <p:ext uri="{BB962C8B-B14F-4D97-AF65-F5344CB8AC3E}">
        <p14:creationId xmlns:p14="http://schemas.microsoft.com/office/powerpoint/2010/main" val="4094051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>
            <a:extLst>
              <a:ext uri="{FF2B5EF4-FFF2-40B4-BE49-F238E27FC236}">
                <a16:creationId xmlns:a16="http://schemas.microsoft.com/office/drawing/2014/main" id="{F8C19C69-870B-3FD9-D29C-7AF3C1DC0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7965"/>
            <a:ext cx="9601200" cy="1923735"/>
          </a:xfrm>
        </p:spPr>
        <p:txBody>
          <a:bodyPr>
            <a:normAutofit fontScale="90000"/>
          </a:bodyPr>
          <a:lstStyle/>
          <a:p>
            <a:r>
              <a:rPr lang="be-BY" b="1" u="sng"/>
              <a:t>Теоретическая часть.</a:t>
            </a:r>
            <a:br>
              <a:rPr lang="be-BY" b="1" u="sng"/>
            </a:br>
            <a:r>
              <a:rPr lang="be-BY"/>
              <a:t>Памятник «Три штыка» </a:t>
            </a:r>
            <a:br>
              <a:rPr lang="be-BY"/>
            </a:br>
            <a:br>
              <a:rPr lang="be-BY"/>
            </a:br>
            <a:endParaRPr lang="be-BY"/>
          </a:p>
        </p:txBody>
      </p:sp>
      <p:sp>
        <p:nvSpPr>
          <p:cNvPr id="5" name="Тэкставае поле 4">
            <a:extLst>
              <a:ext uri="{FF2B5EF4-FFF2-40B4-BE49-F238E27FC236}">
                <a16:creationId xmlns:a16="http://schemas.microsoft.com/office/drawing/2014/main" id="{80A95605-35FC-9621-8450-4FD396898F60}"/>
              </a:ext>
            </a:extLst>
          </p:cNvPr>
          <p:cNvSpPr txBox="1"/>
          <p:nvPr/>
        </p:nvSpPr>
        <p:spPr>
          <a:xfrm>
            <a:off x="5184576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be-BY"/>
          </a:p>
        </p:txBody>
      </p:sp>
      <p:sp>
        <p:nvSpPr>
          <p:cNvPr id="6" name="Тэкставае поле 5">
            <a:extLst>
              <a:ext uri="{FF2B5EF4-FFF2-40B4-BE49-F238E27FC236}">
                <a16:creationId xmlns:a16="http://schemas.microsoft.com/office/drawing/2014/main" id="{931C35D1-F690-573F-F142-F6D4DF34AF3B}"/>
              </a:ext>
            </a:extLst>
          </p:cNvPr>
          <p:cNvSpPr txBox="1"/>
          <p:nvPr/>
        </p:nvSpPr>
        <p:spPr>
          <a:xfrm>
            <a:off x="5184576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be-BY"/>
          </a:p>
        </p:txBody>
      </p:sp>
      <p:sp>
        <p:nvSpPr>
          <p:cNvPr id="7" name="Тэкставае поле 6">
            <a:extLst>
              <a:ext uri="{FF2B5EF4-FFF2-40B4-BE49-F238E27FC236}">
                <a16:creationId xmlns:a16="http://schemas.microsoft.com/office/drawing/2014/main" id="{E8A61140-B3F0-7484-5179-02501284347A}"/>
              </a:ext>
            </a:extLst>
          </p:cNvPr>
          <p:cNvSpPr txBox="1"/>
          <p:nvPr/>
        </p:nvSpPr>
        <p:spPr>
          <a:xfrm rot="10800000" flipV="1">
            <a:off x="1214438" y="1492749"/>
            <a:ext cx="579893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e-BY" sz="2000" b="1" i="1" u="sng"/>
              <a:t>Местонахождение</a:t>
            </a:r>
            <a:r>
              <a:rPr lang="be-BY" sz="2000"/>
              <a:t>: на главной городской площади Победы г. Витебска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e-BY" sz="2000" b="1" i="1" u="sng"/>
              <a:t>Посвящен</a:t>
            </a:r>
            <a:r>
              <a:rPr lang="be-BY" sz="2000"/>
              <a:t> «Освободителям Витебска – советским воинам, партизанам и подпольщикам» во время ВОВ.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e-BY" sz="2000" b="1" i="1" u="sng"/>
              <a:t>Историческая память</a:t>
            </a:r>
            <a:r>
              <a:rPr lang="be-BY" sz="2000"/>
              <a:t>: напоминает нам о подвигах наших предков, о их героизме и мужестве, о единстве нашего народа и государства, напоминает о том, что мы должны ценить свою свободу и независимость.Он напоминает о том, что только объединившись, мы можем добиться победы в любой битве и преодолеть любые трудности.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be-BY" sz="2000" b="1" i="1" u="sng"/>
              <a:t>Символизирует</a:t>
            </a:r>
            <a:r>
              <a:rPr lang="be-BY" sz="2000"/>
              <a:t> три фронта (Красная армия, партизаны и подпольщики), которые освобождали нашу землю во время Великой Отечественной войны; </a:t>
            </a:r>
          </a:p>
        </p:txBody>
      </p:sp>
      <p:pic>
        <p:nvPicPr>
          <p:cNvPr id="9" name="Малюнак 8">
            <a:extLst>
              <a:ext uri="{FF2B5EF4-FFF2-40B4-BE49-F238E27FC236}">
                <a16:creationId xmlns:a16="http://schemas.microsoft.com/office/drawing/2014/main" id="{D70EADBE-5162-FB75-3944-48E21F033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793" y="719666"/>
            <a:ext cx="4330134" cy="541866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8929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>
            <a:extLst>
              <a:ext uri="{FF2B5EF4-FFF2-40B4-BE49-F238E27FC236}">
                <a16:creationId xmlns:a16="http://schemas.microsoft.com/office/drawing/2014/main" id="{730F4BAA-A818-2B55-6A91-CAC7778C6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46497"/>
            <a:ext cx="8468916" cy="1689497"/>
          </a:xfrm>
        </p:spPr>
        <p:txBody>
          <a:bodyPr/>
          <a:lstStyle/>
          <a:p>
            <a:r>
              <a:rPr lang="be-BY"/>
              <a:t>Памятник «Освобождение» </a:t>
            </a:r>
          </a:p>
        </p:txBody>
      </p:sp>
      <p:pic>
        <p:nvPicPr>
          <p:cNvPr id="4" name="Запаўняльнік аб'екта кантэнту 3">
            <a:extLst>
              <a:ext uri="{FF2B5EF4-FFF2-40B4-BE49-F238E27FC236}">
                <a16:creationId xmlns:a16="http://schemas.microsoft.com/office/drawing/2014/main" id="{CEC27412-D7BD-3314-510B-F2AFAF62C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4548" y="1034147"/>
            <a:ext cx="4071936" cy="52773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Тэкставае поле 4">
            <a:extLst>
              <a:ext uri="{FF2B5EF4-FFF2-40B4-BE49-F238E27FC236}">
                <a16:creationId xmlns:a16="http://schemas.microsoft.com/office/drawing/2014/main" id="{7B3E48B7-E5DA-09AC-030E-5BC7D2F7509E}"/>
              </a:ext>
            </a:extLst>
          </p:cNvPr>
          <p:cNvSpPr txBox="1"/>
          <p:nvPr/>
        </p:nvSpPr>
        <p:spPr>
          <a:xfrm>
            <a:off x="1437084" y="142874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be-BY"/>
          </a:p>
        </p:txBody>
      </p:sp>
      <p:sp>
        <p:nvSpPr>
          <p:cNvPr id="6" name="Тэкставае поле 5">
            <a:extLst>
              <a:ext uri="{FF2B5EF4-FFF2-40B4-BE49-F238E27FC236}">
                <a16:creationId xmlns:a16="http://schemas.microsoft.com/office/drawing/2014/main" id="{A9179B95-A14D-CC0E-9786-D62A42736D32}"/>
              </a:ext>
            </a:extLst>
          </p:cNvPr>
          <p:cNvSpPr txBox="1"/>
          <p:nvPr/>
        </p:nvSpPr>
        <p:spPr>
          <a:xfrm>
            <a:off x="777167" y="1428749"/>
            <a:ext cx="67186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e-BY" sz="2000" b="1" i="1" u="sng"/>
              <a:t>Местоположение</a:t>
            </a:r>
            <a:r>
              <a:rPr lang="be-BY" sz="2000"/>
              <a:t> :  в Барановичах, расположенный на улице Ленина, перед Домом культуры.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e-BY" sz="2000" b="1" i="1" u="sng"/>
              <a:t>Посвящен </a:t>
            </a:r>
            <a:r>
              <a:rPr lang="be-BY" sz="2000"/>
              <a:t>«Храбрым бойцам и командирам 65-й и 28-й армий 1-го Белорусского фронта, партизанам, освободившим город Барановичи от немецко-фашистских захватчиков 7—8 июля 1944 года».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e-BY" sz="2000" b="1" i="1" u="sng"/>
              <a:t>Историческая память</a:t>
            </a:r>
            <a:r>
              <a:rPr lang="be-BY" sz="2000"/>
              <a:t>: напоминает о тех, кто погиб в боях, освобождая город от немецко-фашистских захватчиков 7-8 июля 1944 г. Поэтому жители г. Барановичи свято чтут память о них.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e-BY" sz="2000" b="1" i="1" u="sng"/>
              <a:t>Символизирует</a:t>
            </a:r>
            <a:r>
              <a:rPr lang="be-BY" sz="2000"/>
              <a:t> оборонительное движение. Также можно заметить, как горит Вечный огонь, который и символизирует святую память народа о павших героях, партизанах, воинах, которые боролись за свободу своей Родины.</a:t>
            </a:r>
          </a:p>
          <a:p>
            <a:pPr algn="l"/>
            <a:endParaRPr lang="be-BY"/>
          </a:p>
          <a:p>
            <a:pPr algn="l"/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90337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>
            <a:extLst>
              <a:ext uri="{FF2B5EF4-FFF2-40B4-BE49-F238E27FC236}">
                <a16:creationId xmlns:a16="http://schemas.microsoft.com/office/drawing/2014/main" id="{E1E2524B-5A3F-EB7D-369C-C8E03271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21468"/>
            <a:ext cx="9601200" cy="1485900"/>
          </a:xfrm>
        </p:spPr>
        <p:txBody>
          <a:bodyPr/>
          <a:lstStyle/>
          <a:p>
            <a:r>
              <a:rPr lang="be-BY"/>
              <a:t>Памятник герою Советского союза М.Ф. Шмыреву</a:t>
            </a:r>
          </a:p>
        </p:txBody>
      </p:sp>
      <p:pic>
        <p:nvPicPr>
          <p:cNvPr id="4" name="Запаўняльнік аб'екта кантэнту 3">
            <a:extLst>
              <a:ext uri="{FF2B5EF4-FFF2-40B4-BE49-F238E27FC236}">
                <a16:creationId xmlns:a16="http://schemas.microsoft.com/office/drawing/2014/main" id="{3668E367-1B48-859D-7BF1-56C1F4FFDF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3171" y="1410892"/>
            <a:ext cx="3679031" cy="51256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Тэкставае поле 4">
            <a:extLst>
              <a:ext uri="{FF2B5EF4-FFF2-40B4-BE49-F238E27FC236}">
                <a16:creationId xmlns:a16="http://schemas.microsoft.com/office/drawing/2014/main" id="{C300199F-0A43-2E81-2740-C3F75C9433EA}"/>
              </a:ext>
            </a:extLst>
          </p:cNvPr>
          <p:cNvSpPr txBox="1"/>
          <p:nvPr/>
        </p:nvSpPr>
        <p:spPr>
          <a:xfrm>
            <a:off x="1085850" y="2338179"/>
            <a:ext cx="671869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e-BY" sz="2000" b="1" i="1" u="sng"/>
              <a:t>Местоположение</a:t>
            </a:r>
            <a:r>
              <a:rPr lang="be-BY" sz="2000"/>
              <a:t>: г. Витебск, парк Партизанской Славы имени Миная Шмырёва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e-BY" sz="2000" b="1" i="1" u="sng"/>
              <a:t>Посвящен</a:t>
            </a:r>
            <a:r>
              <a:rPr lang="be-BY" sz="2000"/>
              <a:t> подвигу и героизму Шмырева, который отличился в боях за свою Родину во время ВОВ. Также можно сказать что этот памятник адресован не только герою, но и всей армии и народа, которые сражались за свободу и независимость своей страны.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e-BY" sz="2000" b="1" i="1" u="sng"/>
              <a:t>Историческая память</a:t>
            </a:r>
            <a:r>
              <a:rPr lang="be-BY" sz="2000"/>
              <a:t>: напоминаниет о подвиге М Ф. Шмырёва, о его преданности и отваге в борьбе против фашистской агрессии.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e-BY" sz="2000" b="1" i="1" u="sng"/>
              <a:t>Символизирует</a:t>
            </a:r>
            <a:r>
              <a:rPr lang="be-BY" sz="2000"/>
              <a:t> партизанское движение</a:t>
            </a:r>
          </a:p>
          <a:p>
            <a:pPr algn="l"/>
            <a:endParaRPr lang="be-BY"/>
          </a:p>
          <a:p>
            <a:pPr algn="l"/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273415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>
            <a:extLst>
              <a:ext uri="{FF2B5EF4-FFF2-40B4-BE49-F238E27FC236}">
                <a16:creationId xmlns:a16="http://schemas.microsoft.com/office/drawing/2014/main" id="{EB361DD7-1111-9773-D23C-548C3CC2E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/>
              <a:t>Памятник Марату Казею</a:t>
            </a:r>
          </a:p>
        </p:txBody>
      </p:sp>
      <p:pic>
        <p:nvPicPr>
          <p:cNvPr id="4" name="Запаўняльнік аб'екта кантэнту 3">
            <a:extLst>
              <a:ext uri="{FF2B5EF4-FFF2-40B4-BE49-F238E27FC236}">
                <a16:creationId xmlns:a16="http://schemas.microsoft.com/office/drawing/2014/main" id="{0C414459-2E3F-EAE4-EC40-9EF7E449E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7420" y="945034"/>
            <a:ext cx="3857625" cy="52271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Тэкставае поле 4">
            <a:extLst>
              <a:ext uri="{FF2B5EF4-FFF2-40B4-BE49-F238E27FC236}">
                <a16:creationId xmlns:a16="http://schemas.microsoft.com/office/drawing/2014/main" id="{3F7289FF-1285-1917-79A0-98E2147C16A3}"/>
              </a:ext>
            </a:extLst>
          </p:cNvPr>
          <p:cNvSpPr txBox="1"/>
          <p:nvPr/>
        </p:nvSpPr>
        <p:spPr>
          <a:xfrm>
            <a:off x="1228725" y="2377977"/>
            <a:ext cx="6415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e-BY" b="1" i="1" u="sng"/>
              <a:t>Местоположение</a:t>
            </a:r>
            <a:r>
              <a:rPr lang="be-BY"/>
              <a:t>: г. Минск, памятник Марату Казею также  установлен в деревне Станьково, где и родился герой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e-BY" b="1" i="1" u="sng"/>
              <a:t>Посвящен</a:t>
            </a:r>
            <a:r>
              <a:rPr lang="be-BY"/>
              <a:t> подвигу Марата Казея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e-BY" b="1" i="1" u="sng"/>
              <a:t>Историческая память</a:t>
            </a:r>
            <a:r>
              <a:rPr lang="be-BY"/>
              <a:t>: напоминает нам о героизме 14-летнего пионера-подростка Марата Казея, который во время ВОВ, проводя операцию в тылу врага, оказался в кругу немецких солдат и подорвал гранатой себя и врагов.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e-BY" b="1" i="1" u="sng"/>
              <a:t>Символизирует</a:t>
            </a:r>
            <a:r>
              <a:rPr lang="be-BY"/>
              <a:t> героизм детей в годы войны;</a:t>
            </a:r>
          </a:p>
        </p:txBody>
      </p:sp>
    </p:spTree>
    <p:extLst>
      <p:ext uri="{BB962C8B-B14F-4D97-AF65-F5344CB8AC3E}">
        <p14:creationId xmlns:p14="http://schemas.microsoft.com/office/powerpoint/2010/main" val="3158553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>
            <a:extLst>
              <a:ext uri="{FF2B5EF4-FFF2-40B4-BE49-F238E27FC236}">
                <a16:creationId xmlns:a16="http://schemas.microsoft.com/office/drawing/2014/main" id="{7E2F81B9-E8FE-DA09-6327-231802E55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/>
              <a:t>Памятник «Умрем, но не сдадимся» </a:t>
            </a:r>
          </a:p>
        </p:txBody>
      </p:sp>
      <p:pic>
        <p:nvPicPr>
          <p:cNvPr id="4" name="Запаўняльнік аб'екта кантэнту 3">
            <a:extLst>
              <a:ext uri="{FF2B5EF4-FFF2-40B4-BE49-F238E27FC236}">
                <a16:creationId xmlns:a16="http://schemas.microsoft.com/office/drawing/2014/main" id="{4AAD64B4-33A5-EC5C-30B5-CF66A56D6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4452" y="2171700"/>
            <a:ext cx="4839892" cy="31658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Тэкставае поле 4">
            <a:extLst>
              <a:ext uri="{FF2B5EF4-FFF2-40B4-BE49-F238E27FC236}">
                <a16:creationId xmlns:a16="http://schemas.microsoft.com/office/drawing/2014/main" id="{C9753E3B-36A1-D24D-1BBC-2743E943F107}"/>
              </a:ext>
            </a:extLst>
          </p:cNvPr>
          <p:cNvSpPr txBox="1"/>
          <p:nvPr/>
        </p:nvSpPr>
        <p:spPr>
          <a:xfrm>
            <a:off x="1035844" y="1428750"/>
            <a:ext cx="581322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e-BY" sz="2000" b="1" i="1" u="sng"/>
              <a:t>Местоположение</a:t>
            </a:r>
            <a:r>
              <a:rPr lang="be-BY" sz="2000"/>
              <a:t>: г. Брест, ул. Героев Брестской крепости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e-BY" sz="2000" b="1" i="1" u="sng"/>
              <a:t>Посвящен</a:t>
            </a:r>
            <a:r>
              <a:rPr lang="be-BY" sz="2000"/>
              <a:t>: защитникам Брестской крепости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e-BY" sz="2000" b="1" i="1" u="sng"/>
              <a:t>Историческая память</a:t>
            </a:r>
            <a:r>
              <a:rPr lang="be-BY" sz="2000"/>
              <a:t>: напоминает нам о  героизме и самоотверженности советских воинов-защитников, которые обороняли крепость от немецких войск во время ВОВ. Тем самым памятник увековечил готовность солдат бороться до конца и не сдаваться в борьбе за Родину. Сила духа защитников отражена в надписях, которые они оставили на стенах крепости: «Умрем, но из крепости не уйдем», «Я умираю, но не сдаюсь. Прощай, Родина. 20.07.41 г.».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e-BY" sz="2000" b="1" i="1" u="sng"/>
              <a:t>Символизирует</a:t>
            </a:r>
            <a:r>
              <a:rPr lang="be-BY" sz="2000"/>
              <a:t> преданность к своей малой Родины и героизм во время военных событий.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762812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>
            <a:extLst>
              <a:ext uri="{FF2B5EF4-FFF2-40B4-BE49-F238E27FC236}">
                <a16:creationId xmlns:a16="http://schemas.microsoft.com/office/drawing/2014/main" id="{C25E7F71-B1F4-CE01-0A5A-409FEB939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u="sng"/>
              <a:t>Практическая часть </a:t>
            </a:r>
          </a:p>
        </p:txBody>
      </p:sp>
      <p:sp>
        <p:nvSpPr>
          <p:cNvPr id="3" name="Запаўняльнік аб'екта кантэнту 2">
            <a:extLst>
              <a:ext uri="{FF2B5EF4-FFF2-40B4-BE49-F238E27FC236}">
                <a16:creationId xmlns:a16="http://schemas.microsoft.com/office/drawing/2014/main" id="{2A7A0DDA-6A4B-E6C5-03E9-7019F4207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59769"/>
            <a:ext cx="9601200" cy="3581400"/>
          </a:xfrm>
        </p:spPr>
        <p:txBody>
          <a:bodyPr/>
          <a:lstStyle/>
          <a:p>
            <a:r>
              <a:rPr lang="be-BY"/>
              <a:t>Нами было проведено анкетирование в виде гугл-формы с помощью кью-аркода</a:t>
            </a:r>
          </a:p>
          <a:p>
            <a:r>
              <a:rPr lang="be-BY"/>
              <a:t>В анкетировании приняло участие 150 чел. 1-2 курсов ВГМУ</a:t>
            </a:r>
          </a:p>
          <a:p>
            <a:r>
              <a:rPr lang="be-BY"/>
              <a:t>В анкетировании были отражены следующие вопросы с предоставлением соответствующей картинки памятника: Как называется этот памятник? Где он находится и какова его история и значимость в целом? Откуда вы знаете данный памятник?</a:t>
            </a:r>
          </a:p>
          <a:p>
            <a:r>
              <a:rPr lang="be-BY"/>
              <a:t>Стоит отметить, что несмотря на то, что в анкетировании было указано, чтобы все студенты, принимающие участие в данном опросе, отвечали на вопросы честно и правдиво, я не могу 100% утверждать, что каждый участник добросовестно выполнил данное условие. </a:t>
            </a:r>
          </a:p>
          <a:p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813709288"/>
      </p:ext>
    </p:extLst>
  </p:cSld>
  <p:clrMapOvr>
    <a:masterClrMapping/>
  </p:clrMapOvr>
</p:sld>
</file>

<file path=ppt/theme/theme1.xml><?xml version="1.0" encoding="utf-8"?>
<a:theme xmlns:a="http://schemas.openxmlformats.org/drawingml/2006/main" name="TF10001025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5" id="{F9915BBD-9749-466F-995C-8C8D6A938EC0}" vid="{CF1D1A65-FC75-42D2-B7EF-D2991382DC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Шырокаэкранны</PresentationFormat>
  <Slides>15</Slides>
  <Notes>0</Notes>
  <HiddenSlides>0</HiddenSlides>
  <ScaleCrop>false</ScaleCrop>
  <HeadingPairs>
    <vt:vector size="4" baseType="variant">
      <vt:variant>
        <vt:lpstr>Тэма</vt:lpstr>
      </vt:variant>
      <vt:variant>
        <vt:i4>1</vt:i4>
      </vt:variant>
      <vt:variant>
        <vt:lpstr>Загалоўкі слайдаў</vt:lpstr>
      </vt:variant>
      <vt:variant>
        <vt:i4>15</vt:i4>
      </vt:variant>
    </vt:vector>
  </HeadingPairs>
  <TitlesOfParts>
    <vt:vector size="16" baseType="lpstr">
      <vt:lpstr>TF10001025</vt:lpstr>
      <vt:lpstr>Памятники – историческая память в сердце патриота </vt:lpstr>
      <vt:lpstr>Введение </vt:lpstr>
      <vt:lpstr>Прэзентацыя PowerPoint</vt:lpstr>
      <vt:lpstr>Теоретическая часть. Памятник «Три штыка»   </vt:lpstr>
      <vt:lpstr>Памятник «Освобождение» </vt:lpstr>
      <vt:lpstr>Памятник герою Советского союза М.Ф. Шмыреву</vt:lpstr>
      <vt:lpstr>Памятник Марату Казею</vt:lpstr>
      <vt:lpstr>Памятник «Умрем, но не сдадимся» </vt:lpstr>
      <vt:lpstr>Практическая часть </vt:lpstr>
      <vt:lpstr>Результаты анкетирования  </vt:lpstr>
      <vt:lpstr>Откуда молодежь знает историю памятников ?</vt:lpstr>
      <vt:lpstr>Какова же значимость истории памятников?</vt:lpstr>
      <vt:lpstr>«Действительно ли, что каждый патриот своей Родины должен знать историю памятников и уважать историческую память о тех событиях и личностях, которые символизируют данные монументы?» </vt:lpstr>
      <vt:lpstr>Заключение </vt:lpstr>
      <vt:lpstr>Прэзентацыя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 – историческая память в сердце патриота </dc:title>
  <dc:creator>kfilippovic85@gmail.com</dc:creator>
  <cp:lastModifiedBy>kfilippovic85@gmail.com</cp:lastModifiedBy>
  <cp:revision>18</cp:revision>
  <dcterms:created xsi:type="dcterms:W3CDTF">2024-03-07T13:51:30Z</dcterms:created>
  <dcterms:modified xsi:type="dcterms:W3CDTF">2024-04-24T20:18:44Z</dcterms:modified>
</cp:coreProperties>
</file>