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pitchFamily="34" charset="0"/>
      <p:regular r:id="rId13"/>
    </p:embeddedFont>
    <p:embeddedFont>
      <p:font typeface="Arimo Bold" panose="020B0704020202020204" pitchFamily="34" charset="0"/>
      <p:regular r:id="rId14"/>
    </p:embeddedFont>
    <p:embeddedFont>
      <p:font typeface="Arimo Bold Italics" panose="020B0704020202090204" pitchFamily="34" charset="0"/>
      <p:regular r:id="rId15"/>
    </p:embeddedFont>
    <p:embeddedFont>
      <p:font typeface="Arimo Italics" panose="020B0604020202090204" pitchFamily="34" charset="0"/>
      <p:regular r:id="rId16"/>
    </p:embeddedFont>
    <p:embeddedFont>
      <p:font typeface="Consolas" panose="020B0609020204030204" pitchFamily="49" charset="0"/>
      <p:regular r:id="rId17"/>
    </p:embeddedFont>
    <p:embeddedFont>
      <p:font typeface="Consolas Bold" panose="020B0709020204030204" pitchFamily="49" charset="0"/>
      <p:regular r:id="rId18"/>
    </p:embeddedFont>
    <p:embeddedFont>
      <p:font typeface="Consolas Bold Italics" panose="020B07090202040A0204" pitchFamily="49" charset="0"/>
      <p:regular r:id="rId19"/>
    </p:embeddedFont>
    <p:embeddedFont>
      <p:font typeface="Consolas Italics" panose="020B06090202040A0204" pitchFamily="49" charset="0"/>
      <p:regular r:id="rId20"/>
    </p:embeddedFont>
    <p:embeddedFont>
      <p:font typeface="Source Sans Pro" panose="02000000000000000000" pitchFamily="2" charset="0"/>
      <p:regular r:id="rId21"/>
    </p:embeddedFont>
    <p:embeddedFont>
      <p:font typeface="Source Sans Pro Bold" panose="020B0703030403020204" pitchFamily="34" charset="0"/>
      <p:regular r:id="rId22"/>
    </p:embeddedFont>
    <p:embeddedFont>
      <p:font typeface="Source Sans Pro Bold Italics" panose="020B0703030403090204" pitchFamily="34" charset="0"/>
      <p:regular r:id="rId23"/>
    </p:embeddedFont>
    <p:embeddedFont>
      <p:font typeface="Source Sans Pro Italics" panose="020B050303040309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font" Target="fonts/font9.fntdata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font" Target="fonts/font5.fntdata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font" Target="fonts/font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2.fntdata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font" Target="fonts/font11.fntdata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font" Target="fonts/font10.fntdata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1190858" y="3086284"/>
            <a:ext cx="16948055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01"/>
              </a:lnSpc>
            </a:pPr>
            <a:r>
              <a:rPr lang="en-US" sz="8800" spc="-131">
                <a:solidFill>
                  <a:srgbClr val="000000"/>
                </a:solidFill>
                <a:latin typeface="Arimo Bold"/>
              </a:rPr>
              <a:t>ПАТРИОТЫ МАЛОЙ РОДИНЫ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0858" y="6547735"/>
            <a:ext cx="1223399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200" b="1" spc="-43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Гудова В.К., Иванова Е.В.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0858" y="7145539"/>
            <a:ext cx="13587987" cy="919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200" b="1" spc="-43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м.п.н., ст. преподаватель кафедры физической культуры Тур А.В.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0858" y="8064701"/>
            <a:ext cx="13372639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200" b="1" spc="-43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Витебский государственный медицинский университет, г. Витебск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EF9DDB-2611-D790-7F03-3282FE4926DC}"/>
              </a:ext>
            </a:extLst>
          </p:cNvPr>
          <p:cNvSpPr txBox="1"/>
          <p:nvPr/>
        </p:nvSpPr>
        <p:spPr>
          <a:xfrm>
            <a:off x="3425686" y="3997186"/>
            <a:ext cx="12460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9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4572000" cy="10287000"/>
          </a:xfrm>
          <a:custGeom>
            <a:avLst/>
            <a:gdLst/>
            <a:ahLst/>
            <a:cxnLst/>
            <a:rect l="l" t="t" r="r" b="b"/>
            <a:pathLst>
              <a:path w="4572000" h="10287000">
                <a:moveTo>
                  <a:pt x="0" y="0"/>
                </a:moveTo>
                <a:lnTo>
                  <a:pt x="4572000" y="0"/>
                </a:lnTo>
                <a:lnTo>
                  <a:pt x="4572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04939" y="3321277"/>
            <a:ext cx="6760845" cy="61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7499" spc="-108">
                <a:solidFill>
                  <a:srgbClr val="000000"/>
                </a:solidFill>
                <a:latin typeface="Arimo Bold"/>
              </a:rPr>
              <a:t>Цель: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08736" y="4827389"/>
            <a:ext cx="11642526" cy="3104631"/>
            <a:chOff x="0" y="0"/>
            <a:chExt cx="15523368" cy="413950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15510636" cy="4126865"/>
            </a:xfrm>
            <a:custGeom>
              <a:avLst/>
              <a:gdLst/>
              <a:ahLst/>
              <a:cxnLst/>
              <a:rect l="l" t="t" r="r" b="b"/>
              <a:pathLst>
                <a:path w="15510636" h="4126865">
                  <a:moveTo>
                    <a:pt x="0" y="270383"/>
                  </a:moveTo>
                  <a:cubicBezTo>
                    <a:pt x="0" y="121031"/>
                    <a:pt x="121412" y="0"/>
                    <a:pt x="271018" y="0"/>
                  </a:cubicBezTo>
                  <a:lnTo>
                    <a:pt x="15239619" y="0"/>
                  </a:lnTo>
                  <a:cubicBezTo>
                    <a:pt x="15389352" y="0"/>
                    <a:pt x="15510636" y="121031"/>
                    <a:pt x="15510636" y="270383"/>
                  </a:cubicBezTo>
                  <a:lnTo>
                    <a:pt x="15510636" y="3856355"/>
                  </a:lnTo>
                  <a:cubicBezTo>
                    <a:pt x="15510636" y="4005707"/>
                    <a:pt x="15389225" y="4126738"/>
                    <a:pt x="15239619" y="4126738"/>
                  </a:cubicBezTo>
                  <a:lnTo>
                    <a:pt x="271018" y="4126738"/>
                  </a:lnTo>
                  <a:cubicBezTo>
                    <a:pt x="121412" y="4126865"/>
                    <a:pt x="0" y="4005707"/>
                    <a:pt x="0" y="3856355"/>
                  </a:cubicBezTo>
                  <a:close/>
                </a:path>
              </a:pathLst>
            </a:custGeom>
            <a:grpFill/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5523336" cy="4139565"/>
            </a:xfrm>
            <a:custGeom>
              <a:avLst/>
              <a:gdLst/>
              <a:ahLst/>
              <a:cxnLst/>
              <a:rect l="l" t="t" r="r" b="b"/>
              <a:pathLst>
                <a:path w="15523336" h="4139565">
                  <a:moveTo>
                    <a:pt x="0" y="276733"/>
                  </a:moveTo>
                  <a:cubicBezTo>
                    <a:pt x="0" y="123952"/>
                    <a:pt x="124206" y="0"/>
                    <a:pt x="277368" y="0"/>
                  </a:cubicBezTo>
                  <a:lnTo>
                    <a:pt x="15245969" y="0"/>
                  </a:lnTo>
                  <a:lnTo>
                    <a:pt x="15245969" y="6350"/>
                  </a:lnTo>
                  <a:lnTo>
                    <a:pt x="15245969" y="0"/>
                  </a:lnTo>
                  <a:cubicBezTo>
                    <a:pt x="15399131" y="0"/>
                    <a:pt x="15523336" y="123952"/>
                    <a:pt x="15523336" y="276733"/>
                  </a:cubicBezTo>
                  <a:lnTo>
                    <a:pt x="15516986" y="276733"/>
                  </a:lnTo>
                  <a:lnTo>
                    <a:pt x="15523336" y="276733"/>
                  </a:lnTo>
                  <a:lnTo>
                    <a:pt x="15523336" y="3862705"/>
                  </a:lnTo>
                  <a:lnTo>
                    <a:pt x="15516986" y="3862705"/>
                  </a:lnTo>
                  <a:lnTo>
                    <a:pt x="15523336" y="3862705"/>
                  </a:lnTo>
                  <a:cubicBezTo>
                    <a:pt x="15523336" y="4015613"/>
                    <a:pt x="15399131" y="4139438"/>
                    <a:pt x="15245969" y="4139438"/>
                  </a:cubicBezTo>
                  <a:lnTo>
                    <a:pt x="15245969" y="4133088"/>
                  </a:lnTo>
                  <a:lnTo>
                    <a:pt x="15245969" y="4139438"/>
                  </a:lnTo>
                  <a:lnTo>
                    <a:pt x="277368" y="4139438"/>
                  </a:lnTo>
                  <a:lnTo>
                    <a:pt x="277368" y="4133088"/>
                  </a:lnTo>
                  <a:lnTo>
                    <a:pt x="277368" y="4139438"/>
                  </a:lnTo>
                  <a:cubicBezTo>
                    <a:pt x="124206" y="4139565"/>
                    <a:pt x="0" y="4015613"/>
                    <a:pt x="0" y="3862705"/>
                  </a:cubicBezTo>
                  <a:lnTo>
                    <a:pt x="0" y="276733"/>
                  </a:lnTo>
                  <a:lnTo>
                    <a:pt x="6350" y="276733"/>
                  </a:lnTo>
                  <a:lnTo>
                    <a:pt x="0" y="276733"/>
                  </a:lnTo>
                  <a:moveTo>
                    <a:pt x="12700" y="276733"/>
                  </a:moveTo>
                  <a:lnTo>
                    <a:pt x="12700" y="3862705"/>
                  </a:lnTo>
                  <a:lnTo>
                    <a:pt x="6350" y="3862705"/>
                  </a:lnTo>
                  <a:lnTo>
                    <a:pt x="12700" y="3862705"/>
                  </a:lnTo>
                  <a:cubicBezTo>
                    <a:pt x="12700" y="4008501"/>
                    <a:pt x="131191" y="4126738"/>
                    <a:pt x="277368" y="4126738"/>
                  </a:cubicBezTo>
                  <a:lnTo>
                    <a:pt x="15245969" y="4126738"/>
                  </a:lnTo>
                  <a:cubicBezTo>
                    <a:pt x="15392146" y="4126738"/>
                    <a:pt x="15510636" y="4008501"/>
                    <a:pt x="15510636" y="3862705"/>
                  </a:cubicBezTo>
                  <a:lnTo>
                    <a:pt x="15510636" y="276733"/>
                  </a:lnTo>
                  <a:cubicBezTo>
                    <a:pt x="15510636" y="130937"/>
                    <a:pt x="15392146" y="12700"/>
                    <a:pt x="15245969" y="12700"/>
                  </a:cubicBezTo>
                  <a:lnTo>
                    <a:pt x="277368" y="12700"/>
                  </a:lnTo>
                  <a:lnTo>
                    <a:pt x="277368" y="6350"/>
                  </a:lnTo>
                  <a:lnTo>
                    <a:pt x="277368" y="12700"/>
                  </a:lnTo>
                  <a:cubicBezTo>
                    <a:pt x="131191" y="12700"/>
                    <a:pt x="12700" y="130937"/>
                    <a:pt x="12700" y="27673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5992177" y="5241310"/>
            <a:ext cx="10875645" cy="224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500" b="1" spc="-43">
                <a:solidFill>
                  <a:srgbClr val="272525"/>
                </a:solidFill>
                <a:latin typeface="Source Sans Pro"/>
              </a:rPr>
              <a:t>Изучить жизненные пути патриотов нашей родины, которые проявили героизм и самоотверженность в борьбе с фашистскими захватчиками в годы Великой Отечественной войны с целью сохранения исторической памяти.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3026926" y="1660507"/>
            <a:ext cx="12925475" cy="97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7499" spc="-108">
                <a:solidFill>
                  <a:srgbClr val="000000"/>
                </a:solidFill>
                <a:latin typeface="Arimo Bold"/>
              </a:rPr>
              <a:t>Материалы и методы: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0028" y="3854805"/>
            <a:ext cx="14761050" cy="404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5146" b="1" spc="-56">
                <a:solidFill>
                  <a:srgbClr val="272525"/>
                </a:solidFill>
                <a:latin typeface="Source Sans Pro"/>
              </a:rPr>
              <a:t>В нашей работе мы изучили данные научных публикаций и интернет-источников, применили качественный и количественный анализ литературы, использовали метод интервью, а также провели анкетирование среди студентов 1-ых и 2-ых курсов фармацевтического и лечебного факультета в количестве 123 человек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2522" y="-31404"/>
            <a:ext cx="18288000" cy="10287000"/>
            <a:chOff x="0" y="0"/>
            <a:chExt cx="24384000" cy="13716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1433576" y="1716146"/>
            <a:ext cx="15420847" cy="99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8249" spc="-108">
                <a:solidFill>
                  <a:srgbClr val="000000"/>
                </a:solidFill>
                <a:latin typeface="Arimo Bold"/>
              </a:rPr>
              <a:t>Вопросы для анкетирования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9260" y="3267024"/>
            <a:ext cx="14122819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2437" lvl="1" indent="-226219" algn="l">
              <a:lnSpc>
                <a:spcPts val="3498"/>
              </a:lnSpc>
              <a:buAutoNum type="arabicPeriod"/>
            </a:pPr>
            <a:r>
              <a:rPr lang="ru-RU" sz="4000" b="1" spc="-43" dirty="0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spc="-43" dirty="0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считаете себя патриотом? (да/нет/на половину)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1417" y="4047474"/>
            <a:ext cx="13878503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4000" b="1" spc="-43" dirty="0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 Знаете ли вы патриотов своей большой родины? (да/нет)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1332" y="4762523"/>
            <a:ext cx="14948538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4000" b="1" spc="-43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Знаете ли вы патриотов Витебской области? (да/нет)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33576" y="5433085"/>
            <a:ext cx="14411439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4000" b="1" spc="-43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Знаете ли вы кто это? Чем он занимался? (краткий ответ)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3576" y="6189458"/>
            <a:ext cx="14149299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4000" b="1" spc="-43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Знаете ли вы кто такой Белов Сергей Иванович? (да/нет)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33576" y="6945831"/>
            <a:ext cx="18187338" cy="45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4000" b="1" spc="-43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 Знаете ли вы кто такой Никольский Михаил Александрович? (да/нет)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3576" y="7702204"/>
            <a:ext cx="16234794" cy="905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4000" b="1" spc="-43">
                <a:solidFill>
                  <a:srgbClr val="27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Как вы считаете в нашей стране широко ли открыта тема патриотизма? (да/нет)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6004" y="0"/>
            <a:ext cx="18424004" cy="10419522"/>
            <a:chOff x="0" y="0"/>
            <a:chExt cx="24384000" cy="13716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2778448" y="1255902"/>
            <a:ext cx="6760845" cy="76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6000" spc="-108">
                <a:solidFill>
                  <a:srgbClr val="000000"/>
                </a:solidFill>
                <a:latin typeface="Arimo Bold"/>
              </a:rPr>
              <a:t>Результаты: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02723" y="3120033"/>
            <a:ext cx="3354165" cy="3677477"/>
            <a:chOff x="0" y="0"/>
            <a:chExt cx="17074007" cy="707326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12702" y="12700"/>
              <a:ext cx="17061305" cy="7060565"/>
            </a:xfrm>
            <a:custGeom>
              <a:avLst/>
              <a:gdLst/>
              <a:ahLst/>
              <a:cxnLst/>
              <a:rect l="l" t="t" r="r" b="b"/>
              <a:pathLst>
                <a:path w="17061307" h="7060565">
                  <a:moveTo>
                    <a:pt x="0" y="196977"/>
                  </a:moveTo>
                  <a:cubicBezTo>
                    <a:pt x="0" y="88138"/>
                    <a:pt x="88265" y="0"/>
                    <a:pt x="197231" y="0"/>
                  </a:cubicBezTo>
                  <a:lnTo>
                    <a:pt x="16864076" y="0"/>
                  </a:lnTo>
                  <a:cubicBezTo>
                    <a:pt x="16973042" y="0"/>
                    <a:pt x="17061307" y="88138"/>
                    <a:pt x="17061307" y="196977"/>
                  </a:cubicBezTo>
                  <a:lnTo>
                    <a:pt x="17061307" y="6863588"/>
                  </a:lnTo>
                  <a:cubicBezTo>
                    <a:pt x="17061307" y="6972427"/>
                    <a:pt x="16973042" y="7060565"/>
                    <a:pt x="16864076" y="7060565"/>
                  </a:cubicBezTo>
                  <a:lnTo>
                    <a:pt x="197231" y="7060565"/>
                  </a:lnTo>
                  <a:cubicBezTo>
                    <a:pt x="88265" y="7060565"/>
                    <a:pt x="0" y="6972427"/>
                    <a:pt x="0" y="6863588"/>
                  </a:cubicBezTo>
                  <a:close/>
                </a:path>
              </a:pathLst>
            </a:custGeom>
            <a:grpFill/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074007" cy="7073265"/>
            </a:xfrm>
            <a:custGeom>
              <a:avLst/>
              <a:gdLst/>
              <a:ahLst/>
              <a:cxnLst/>
              <a:rect l="l" t="t" r="r" b="b"/>
              <a:pathLst>
                <a:path w="17074007" h="7073265">
                  <a:moveTo>
                    <a:pt x="0" y="203327"/>
                  </a:moveTo>
                  <a:cubicBezTo>
                    <a:pt x="0" y="91059"/>
                    <a:pt x="91186" y="0"/>
                    <a:pt x="203581" y="0"/>
                  </a:cubicBezTo>
                  <a:lnTo>
                    <a:pt x="16870426" y="0"/>
                  </a:lnTo>
                  <a:lnTo>
                    <a:pt x="16870426" y="6350"/>
                  </a:lnTo>
                  <a:lnTo>
                    <a:pt x="16870426" y="0"/>
                  </a:lnTo>
                  <a:cubicBezTo>
                    <a:pt x="16982821" y="0"/>
                    <a:pt x="17074007" y="91059"/>
                    <a:pt x="17074007" y="203327"/>
                  </a:cubicBezTo>
                  <a:lnTo>
                    <a:pt x="17067657" y="203327"/>
                  </a:lnTo>
                  <a:lnTo>
                    <a:pt x="17074007" y="203327"/>
                  </a:lnTo>
                  <a:lnTo>
                    <a:pt x="17074007" y="6869938"/>
                  </a:lnTo>
                  <a:lnTo>
                    <a:pt x="17067657" y="6869938"/>
                  </a:lnTo>
                  <a:lnTo>
                    <a:pt x="17074007" y="6869938"/>
                  </a:lnTo>
                  <a:cubicBezTo>
                    <a:pt x="17074007" y="6982206"/>
                    <a:pt x="16982821" y="7073265"/>
                    <a:pt x="16870426" y="7073265"/>
                  </a:cubicBezTo>
                  <a:lnTo>
                    <a:pt x="16870426" y="7066915"/>
                  </a:lnTo>
                  <a:lnTo>
                    <a:pt x="16870426" y="7073265"/>
                  </a:lnTo>
                  <a:lnTo>
                    <a:pt x="203581" y="7073265"/>
                  </a:lnTo>
                  <a:lnTo>
                    <a:pt x="203581" y="7066915"/>
                  </a:lnTo>
                  <a:lnTo>
                    <a:pt x="203581" y="7073265"/>
                  </a:lnTo>
                  <a:cubicBezTo>
                    <a:pt x="91186" y="7073265"/>
                    <a:pt x="0" y="6982206"/>
                    <a:pt x="0" y="6869938"/>
                  </a:cubicBezTo>
                  <a:lnTo>
                    <a:pt x="0" y="203327"/>
                  </a:lnTo>
                  <a:lnTo>
                    <a:pt x="6350" y="203327"/>
                  </a:lnTo>
                  <a:lnTo>
                    <a:pt x="0" y="203327"/>
                  </a:lnTo>
                  <a:moveTo>
                    <a:pt x="12700" y="203327"/>
                  </a:moveTo>
                  <a:lnTo>
                    <a:pt x="12700" y="6869938"/>
                  </a:lnTo>
                  <a:lnTo>
                    <a:pt x="6350" y="6869938"/>
                  </a:lnTo>
                  <a:lnTo>
                    <a:pt x="12700" y="6869938"/>
                  </a:lnTo>
                  <a:cubicBezTo>
                    <a:pt x="12700" y="6975221"/>
                    <a:pt x="98171" y="7060565"/>
                    <a:pt x="203581" y="7060565"/>
                  </a:cubicBezTo>
                  <a:lnTo>
                    <a:pt x="16870426" y="7060565"/>
                  </a:lnTo>
                  <a:cubicBezTo>
                    <a:pt x="16975837" y="7060565"/>
                    <a:pt x="17061307" y="6975221"/>
                    <a:pt x="17061307" y="6869938"/>
                  </a:cubicBezTo>
                  <a:lnTo>
                    <a:pt x="17061307" y="203327"/>
                  </a:lnTo>
                  <a:cubicBezTo>
                    <a:pt x="17061307" y="98044"/>
                    <a:pt x="16975837" y="12700"/>
                    <a:pt x="16870426" y="12700"/>
                  </a:cubicBezTo>
                  <a:lnTo>
                    <a:pt x="203581" y="12700"/>
                  </a:lnTo>
                  <a:lnTo>
                    <a:pt x="203581" y="6350"/>
                  </a:lnTo>
                  <a:lnTo>
                    <a:pt x="203581" y="12700"/>
                  </a:lnTo>
                  <a:cubicBezTo>
                    <a:pt x="98171" y="12700"/>
                    <a:pt x="12700" y="98044"/>
                    <a:pt x="12700" y="20332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265095" y="7450459"/>
            <a:ext cx="11659522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3500" spc="-55" dirty="0">
                <a:solidFill>
                  <a:srgbClr val="272525"/>
                </a:solidFill>
                <a:latin typeface="Arimo Bold"/>
              </a:rPr>
              <a:t> На вопрос о Сергее Белове 65% студентов ответили да, о Михаиле Никольском 45% студентов его знают, но только 12% знают кто такой Лев Доватор и 1% написали основную информацию о его деятельности.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A7810-B287-1EF4-C4F5-3071BD1B1590}"/>
              </a:ext>
            </a:extLst>
          </p:cNvPr>
          <p:cNvSpPr txBox="1"/>
          <p:nvPr/>
        </p:nvSpPr>
        <p:spPr>
          <a:xfrm rot="10800000" flipV="1">
            <a:off x="952071" y="2668303"/>
            <a:ext cx="3321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/>
              <a:t>
90% студентов считают, что в нашей стране широко открыта тема патриотизма</a:t>
            </a:r>
            <a:endParaRPr lang="" sz="3600" b="1" dirty="0"/>
          </a:p>
        </p:txBody>
      </p:sp>
      <p:grpSp>
        <p:nvGrpSpPr>
          <p:cNvPr id="21" name="Group 6">
            <a:extLst>
              <a:ext uri="{FF2B5EF4-FFF2-40B4-BE49-F238E27FC236}">
                <a16:creationId xmlns:a16="http://schemas.microsoft.com/office/drawing/2014/main" id="{3AEA0464-CD5B-83DF-14BD-1459CFC5B5D4}"/>
              </a:ext>
            </a:extLst>
          </p:cNvPr>
          <p:cNvGrpSpPr/>
          <p:nvPr/>
        </p:nvGrpSpPr>
        <p:grpSpPr>
          <a:xfrm>
            <a:off x="4740691" y="3120033"/>
            <a:ext cx="3496430" cy="4392295"/>
            <a:chOff x="0" y="-1374882"/>
            <a:chExt cx="17798191" cy="844814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BC0B003-31B5-F8C2-1C11-A7536B46B2F5}"/>
                </a:ext>
              </a:extLst>
            </p:cNvPr>
            <p:cNvSpPr/>
            <p:nvPr/>
          </p:nvSpPr>
          <p:spPr>
            <a:xfrm>
              <a:off x="736885" y="-1374882"/>
              <a:ext cx="17061306" cy="7060565"/>
            </a:xfrm>
            <a:custGeom>
              <a:avLst/>
              <a:gdLst/>
              <a:ahLst/>
              <a:cxnLst/>
              <a:rect l="l" t="t" r="r" b="b"/>
              <a:pathLst>
                <a:path w="17061307" h="7060565">
                  <a:moveTo>
                    <a:pt x="0" y="196977"/>
                  </a:moveTo>
                  <a:cubicBezTo>
                    <a:pt x="0" y="88138"/>
                    <a:pt x="88265" y="0"/>
                    <a:pt x="197231" y="0"/>
                  </a:cubicBezTo>
                  <a:lnTo>
                    <a:pt x="16864076" y="0"/>
                  </a:lnTo>
                  <a:cubicBezTo>
                    <a:pt x="16973042" y="0"/>
                    <a:pt x="17061307" y="88138"/>
                    <a:pt x="17061307" y="196977"/>
                  </a:cubicBezTo>
                  <a:lnTo>
                    <a:pt x="17061307" y="6863588"/>
                  </a:lnTo>
                  <a:cubicBezTo>
                    <a:pt x="17061307" y="6972427"/>
                    <a:pt x="16973042" y="7060565"/>
                    <a:pt x="16864076" y="7060565"/>
                  </a:cubicBezTo>
                  <a:lnTo>
                    <a:pt x="197231" y="7060565"/>
                  </a:lnTo>
                  <a:cubicBezTo>
                    <a:pt x="88265" y="7060565"/>
                    <a:pt x="0" y="6972427"/>
                    <a:pt x="0" y="6863588"/>
                  </a:cubicBezTo>
                  <a:close/>
                </a:path>
              </a:pathLst>
            </a:custGeom>
            <a:grpFill/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21C21F5-C325-E31B-84AB-EAE5F382990C}"/>
                </a:ext>
              </a:extLst>
            </p:cNvPr>
            <p:cNvSpPr/>
            <p:nvPr/>
          </p:nvSpPr>
          <p:spPr>
            <a:xfrm>
              <a:off x="0" y="0"/>
              <a:ext cx="17074007" cy="7073265"/>
            </a:xfrm>
            <a:custGeom>
              <a:avLst/>
              <a:gdLst/>
              <a:ahLst/>
              <a:cxnLst/>
              <a:rect l="l" t="t" r="r" b="b"/>
              <a:pathLst>
                <a:path w="17074007" h="7073265">
                  <a:moveTo>
                    <a:pt x="0" y="203327"/>
                  </a:moveTo>
                  <a:cubicBezTo>
                    <a:pt x="0" y="91059"/>
                    <a:pt x="91186" y="0"/>
                    <a:pt x="203581" y="0"/>
                  </a:cubicBezTo>
                  <a:lnTo>
                    <a:pt x="16870426" y="0"/>
                  </a:lnTo>
                  <a:lnTo>
                    <a:pt x="16870426" y="6350"/>
                  </a:lnTo>
                  <a:lnTo>
                    <a:pt x="16870426" y="0"/>
                  </a:lnTo>
                  <a:cubicBezTo>
                    <a:pt x="16982821" y="0"/>
                    <a:pt x="17074007" y="91059"/>
                    <a:pt x="17074007" y="203327"/>
                  </a:cubicBezTo>
                  <a:lnTo>
                    <a:pt x="17067657" y="203327"/>
                  </a:lnTo>
                  <a:lnTo>
                    <a:pt x="17074007" y="203327"/>
                  </a:lnTo>
                  <a:lnTo>
                    <a:pt x="17074007" y="6869938"/>
                  </a:lnTo>
                  <a:lnTo>
                    <a:pt x="17067657" y="6869938"/>
                  </a:lnTo>
                  <a:lnTo>
                    <a:pt x="17074007" y="6869938"/>
                  </a:lnTo>
                  <a:cubicBezTo>
                    <a:pt x="17074007" y="6982206"/>
                    <a:pt x="16982821" y="7073265"/>
                    <a:pt x="16870426" y="7073265"/>
                  </a:cubicBezTo>
                  <a:lnTo>
                    <a:pt x="16870426" y="7066915"/>
                  </a:lnTo>
                  <a:lnTo>
                    <a:pt x="16870426" y="7073265"/>
                  </a:lnTo>
                  <a:lnTo>
                    <a:pt x="203581" y="7073265"/>
                  </a:lnTo>
                  <a:lnTo>
                    <a:pt x="203581" y="7066915"/>
                  </a:lnTo>
                  <a:lnTo>
                    <a:pt x="203581" y="7073265"/>
                  </a:lnTo>
                  <a:cubicBezTo>
                    <a:pt x="91186" y="7073265"/>
                    <a:pt x="0" y="6982206"/>
                    <a:pt x="0" y="6869938"/>
                  </a:cubicBezTo>
                  <a:lnTo>
                    <a:pt x="0" y="203327"/>
                  </a:lnTo>
                  <a:lnTo>
                    <a:pt x="6350" y="203327"/>
                  </a:lnTo>
                  <a:lnTo>
                    <a:pt x="0" y="203327"/>
                  </a:lnTo>
                  <a:moveTo>
                    <a:pt x="12700" y="203327"/>
                  </a:moveTo>
                  <a:lnTo>
                    <a:pt x="12700" y="6869938"/>
                  </a:lnTo>
                  <a:lnTo>
                    <a:pt x="6350" y="6869938"/>
                  </a:lnTo>
                  <a:lnTo>
                    <a:pt x="12700" y="6869938"/>
                  </a:lnTo>
                  <a:cubicBezTo>
                    <a:pt x="12700" y="6975221"/>
                    <a:pt x="98171" y="7060565"/>
                    <a:pt x="203581" y="7060565"/>
                  </a:cubicBezTo>
                  <a:lnTo>
                    <a:pt x="16870426" y="7060565"/>
                  </a:lnTo>
                  <a:cubicBezTo>
                    <a:pt x="16975837" y="7060565"/>
                    <a:pt x="17061307" y="6975221"/>
                    <a:pt x="17061307" y="6869938"/>
                  </a:cubicBezTo>
                  <a:lnTo>
                    <a:pt x="17061307" y="203327"/>
                  </a:lnTo>
                  <a:cubicBezTo>
                    <a:pt x="17061307" y="98044"/>
                    <a:pt x="16975837" y="12700"/>
                    <a:pt x="16870426" y="12700"/>
                  </a:cubicBezTo>
                  <a:lnTo>
                    <a:pt x="203581" y="12700"/>
                  </a:lnTo>
                  <a:lnTo>
                    <a:pt x="203581" y="6350"/>
                  </a:lnTo>
                  <a:lnTo>
                    <a:pt x="203581" y="12700"/>
                  </a:lnTo>
                  <a:cubicBezTo>
                    <a:pt x="98171" y="12700"/>
                    <a:pt x="12700" y="98044"/>
                    <a:pt x="12700" y="20332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F73D766-A094-275C-08C7-66876AFF25F3}"/>
              </a:ext>
            </a:extLst>
          </p:cNvPr>
          <p:cNvSpPr txBox="1"/>
          <p:nvPr/>
        </p:nvSpPr>
        <p:spPr>
          <a:xfrm>
            <a:off x="5022654" y="3436037"/>
            <a:ext cx="3351670" cy="315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3600" spc="-55" dirty="0">
                <a:solidFill>
                  <a:srgbClr val="272525"/>
                </a:solidFill>
                <a:latin typeface="Arimo Bold"/>
              </a:rPr>
              <a:t>56,7% студентов считают себя патриотами, </a:t>
            </a:r>
            <a:endParaRPr lang="ru-RU" sz="3600" spc="-55" dirty="0">
              <a:solidFill>
                <a:srgbClr val="272525"/>
              </a:solidFill>
              <a:latin typeface="Arimo Bold"/>
            </a:endParaRPr>
          </a:p>
          <a:p>
            <a:pPr algn="l">
              <a:lnSpc>
                <a:spcPts val="3417"/>
              </a:lnSpc>
            </a:pPr>
            <a:r>
              <a:rPr lang="en-US" sz="3600" spc="-55" dirty="0">
                <a:solidFill>
                  <a:srgbClr val="272525"/>
                </a:solidFill>
                <a:latin typeface="Arimo Bold"/>
              </a:rPr>
              <a:t>40% - на половину</a:t>
            </a:r>
            <a:r>
              <a:rPr lang="ru-RU" sz="3600" spc="-55" dirty="0">
                <a:solidFill>
                  <a:srgbClr val="272525"/>
                </a:solidFill>
                <a:latin typeface="Arimo Bold"/>
              </a:rPr>
              <a:t>,</a:t>
            </a:r>
            <a:r>
              <a:rPr lang="en-US" sz="3600" spc="-55" dirty="0">
                <a:solidFill>
                  <a:srgbClr val="272525"/>
                </a:solidFill>
                <a:latin typeface="Arimo Bold"/>
              </a:rPr>
              <a:t> 3,3% - нет.</a:t>
            </a:r>
            <a:r>
              <a:rPr lang="ru-RU" sz="3600" spc="-55" dirty="0">
                <a:solidFill>
                  <a:srgbClr val="272525"/>
                </a:solidFill>
                <a:latin typeface="Arimo Bold"/>
              </a:rPr>
              <a:t> </a:t>
            </a:r>
            <a:endParaRPr lang="" sz="3600" dirty="0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14EBB294-5BB6-233F-4762-CB3D501DEF82}"/>
              </a:ext>
            </a:extLst>
          </p:cNvPr>
          <p:cNvSpPr/>
          <p:nvPr/>
        </p:nvSpPr>
        <p:spPr>
          <a:xfrm>
            <a:off x="9007996" y="3151314"/>
            <a:ext cx="3553764" cy="3639593"/>
          </a:xfrm>
          <a:custGeom>
            <a:avLst/>
            <a:gdLst/>
            <a:ahLst/>
            <a:cxnLst/>
            <a:rect l="l" t="t" r="r" b="b"/>
            <a:pathLst>
              <a:path w="17061307" h="7060565">
                <a:moveTo>
                  <a:pt x="0" y="196977"/>
                </a:moveTo>
                <a:cubicBezTo>
                  <a:pt x="0" y="88138"/>
                  <a:pt x="88265" y="0"/>
                  <a:pt x="197231" y="0"/>
                </a:cubicBezTo>
                <a:lnTo>
                  <a:pt x="16864076" y="0"/>
                </a:lnTo>
                <a:cubicBezTo>
                  <a:pt x="16973042" y="0"/>
                  <a:pt x="17061307" y="88138"/>
                  <a:pt x="17061307" y="196977"/>
                </a:cubicBezTo>
                <a:lnTo>
                  <a:pt x="17061307" y="6863588"/>
                </a:lnTo>
                <a:cubicBezTo>
                  <a:pt x="17061307" y="6972427"/>
                  <a:pt x="16973042" y="7060565"/>
                  <a:pt x="16864076" y="7060565"/>
                </a:cubicBezTo>
                <a:lnTo>
                  <a:pt x="197231" y="7060565"/>
                </a:lnTo>
                <a:cubicBezTo>
                  <a:pt x="88265" y="7060565"/>
                  <a:pt x="0" y="6972427"/>
                  <a:pt x="0" y="686358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97576-0311-D79A-F969-C6E64C19312F}"/>
              </a:ext>
            </a:extLst>
          </p:cNvPr>
          <p:cNvSpPr txBox="1"/>
          <p:nvPr/>
        </p:nvSpPr>
        <p:spPr>
          <a:xfrm rot="10800000" flipV="1">
            <a:off x="9210089" y="3032865"/>
            <a:ext cx="3351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/>
              <a:t>
 80% студентов знают патриотов своей большой родины,</a:t>
            </a:r>
            <a:endParaRPr lang="" sz="3600" b="1" dirty="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D606CD27-27AD-05DB-B31B-E121081C8997}"/>
              </a:ext>
            </a:extLst>
          </p:cNvPr>
          <p:cNvSpPr/>
          <p:nvPr/>
        </p:nvSpPr>
        <p:spPr>
          <a:xfrm>
            <a:off x="13534729" y="3148096"/>
            <a:ext cx="3351670" cy="3670874"/>
          </a:xfrm>
          <a:custGeom>
            <a:avLst/>
            <a:gdLst/>
            <a:ahLst/>
            <a:cxnLst/>
            <a:rect l="l" t="t" r="r" b="b"/>
            <a:pathLst>
              <a:path w="17061307" h="7060565">
                <a:moveTo>
                  <a:pt x="0" y="196977"/>
                </a:moveTo>
                <a:cubicBezTo>
                  <a:pt x="0" y="88138"/>
                  <a:pt x="88265" y="0"/>
                  <a:pt x="197231" y="0"/>
                </a:cubicBezTo>
                <a:lnTo>
                  <a:pt x="16864076" y="0"/>
                </a:lnTo>
                <a:cubicBezTo>
                  <a:pt x="16973042" y="0"/>
                  <a:pt x="17061307" y="88138"/>
                  <a:pt x="17061307" y="196977"/>
                </a:cubicBezTo>
                <a:lnTo>
                  <a:pt x="17061307" y="6863588"/>
                </a:lnTo>
                <a:cubicBezTo>
                  <a:pt x="17061307" y="6972427"/>
                  <a:pt x="16973042" y="7060565"/>
                  <a:pt x="16864076" y="7060565"/>
                </a:cubicBezTo>
                <a:lnTo>
                  <a:pt x="197231" y="7060565"/>
                </a:lnTo>
                <a:cubicBezTo>
                  <a:pt x="88265" y="7060565"/>
                  <a:pt x="0" y="6972427"/>
                  <a:pt x="0" y="686358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3998A-63AB-3F2E-050C-F8C743F6A100}"/>
              </a:ext>
            </a:extLst>
          </p:cNvPr>
          <p:cNvSpPr txBox="1"/>
          <p:nvPr/>
        </p:nvSpPr>
        <p:spPr>
          <a:xfrm>
            <a:off x="13766930" y="3793129"/>
            <a:ext cx="3519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/>
              <a:t>43% знают о патриотах Витебской области. </a:t>
            </a:r>
            <a:endParaRPr lang="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Freeform 5" descr="preencoded.png"/>
          <p:cNvSpPr/>
          <p:nvPr/>
        </p:nvSpPr>
        <p:spPr>
          <a:xfrm>
            <a:off x="13689375" y="1888435"/>
            <a:ext cx="3949495" cy="6510130"/>
          </a:xfrm>
          <a:custGeom>
            <a:avLst/>
            <a:gdLst/>
            <a:ahLst/>
            <a:cxnLst/>
            <a:rect l="l" t="t" r="r" b="b"/>
            <a:pathLst>
              <a:path w="4572000" h="10287000">
                <a:moveTo>
                  <a:pt x="0" y="0"/>
                </a:moveTo>
                <a:lnTo>
                  <a:pt x="4572000" y="0"/>
                </a:lnTo>
                <a:lnTo>
                  <a:pt x="4572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32939" y="2418790"/>
            <a:ext cx="1165540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6000" spc="-108">
                <a:solidFill>
                  <a:srgbClr val="000000"/>
                </a:solidFill>
                <a:latin typeface="Arimo Bold"/>
              </a:rPr>
              <a:t>Лев Михайлович Доватор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2939" y="4204424"/>
            <a:ext cx="3288982" cy="29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3500" spc="-55">
                <a:solidFill>
                  <a:srgbClr val="000000"/>
                </a:solidFill>
                <a:latin typeface="Arimo Bold"/>
              </a:rPr>
              <a:t>детство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2939" y="4944695"/>
            <a:ext cx="5294887" cy="449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500" b="1" spc="-43">
                <a:solidFill>
                  <a:srgbClr val="272525"/>
                </a:solidFill>
                <a:latin typeface="Source Sans Pro"/>
              </a:rPr>
              <a:t>родился в Витебской области в селе Хотино 20 февраля 1903 года. Он окончил начальную школу.  В 1924 году был направлен на должность кавалериста. Спустя 4 года вступил в Коммунистическую партию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7696" y="4204424"/>
            <a:ext cx="408260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3500" spc="-55">
                <a:solidFill>
                  <a:srgbClr val="000000"/>
                </a:solidFill>
                <a:latin typeface="Arimo Bold"/>
              </a:rPr>
              <a:t>военный период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97697" y="4887545"/>
            <a:ext cx="5294887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000" b="1" spc="-43">
                <a:solidFill>
                  <a:srgbClr val="272525"/>
                </a:solidFill>
                <a:latin typeface="Source Sans Pro"/>
              </a:rPr>
              <a:t>В 1941 году командовал кавалерийской группой, сражаясь в различных районах Белоруссии, Украины и России. За свои подвиги во время Великой Отечественной войны, он был посмертно назван Героем Советского Союза и удостоен других наград.</a:t>
            </a: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299BC367-E979-1078-E6DF-F2BA4CD32476}"/>
              </a:ext>
            </a:extLst>
          </p:cNvPr>
          <p:cNvSpPr/>
          <p:nvPr/>
        </p:nvSpPr>
        <p:spPr>
          <a:xfrm>
            <a:off x="13347747" y="1689787"/>
            <a:ext cx="4632750" cy="6907426"/>
          </a:xfrm>
          <a:prstGeom prst="frame">
            <a:avLst>
              <a:gd name="adj1" fmla="val 1142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4572000" cy="10287000"/>
          </a:xfrm>
          <a:custGeom>
            <a:avLst/>
            <a:gdLst/>
            <a:ahLst/>
            <a:cxnLst/>
            <a:rect l="l" t="t" r="r" b="b"/>
            <a:pathLst>
              <a:path w="4572000" h="10287000">
                <a:moveTo>
                  <a:pt x="0" y="0"/>
                </a:moveTo>
                <a:lnTo>
                  <a:pt x="4572000" y="0"/>
                </a:lnTo>
                <a:lnTo>
                  <a:pt x="4572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73438" y="1678841"/>
            <a:ext cx="11450121" cy="163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6000" spc="-108">
                <a:solidFill>
                  <a:srgbClr val="000000"/>
                </a:solidFill>
                <a:latin typeface="Arimo Bold"/>
              </a:rPr>
              <a:t>Михаил Александрович Никольский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170710" y="4138135"/>
            <a:ext cx="5687169" cy="1995701"/>
            <a:chOff x="0" y="0"/>
            <a:chExt cx="7582892" cy="28991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6350" y="7811"/>
              <a:ext cx="7570216" cy="2883491"/>
            </a:xfrm>
            <a:custGeom>
              <a:avLst/>
              <a:gdLst/>
              <a:ahLst/>
              <a:cxnLst/>
              <a:rect l="l" t="t" r="r" b="b"/>
              <a:pathLst>
                <a:path w="7570216" h="2883491">
                  <a:moveTo>
                    <a:pt x="0" y="222600"/>
                  </a:moveTo>
                  <a:cubicBezTo>
                    <a:pt x="0" y="99662"/>
                    <a:pt x="81280" y="0"/>
                    <a:pt x="181610" y="0"/>
                  </a:cubicBezTo>
                  <a:lnTo>
                    <a:pt x="7388606" y="0"/>
                  </a:lnTo>
                  <a:cubicBezTo>
                    <a:pt x="7488937" y="0"/>
                    <a:pt x="7570216" y="99662"/>
                    <a:pt x="7570216" y="222600"/>
                  </a:cubicBezTo>
                  <a:lnTo>
                    <a:pt x="7570216" y="2660891"/>
                  </a:lnTo>
                  <a:cubicBezTo>
                    <a:pt x="7570216" y="2783828"/>
                    <a:pt x="7488937" y="2883491"/>
                    <a:pt x="7388606" y="2883491"/>
                  </a:cubicBezTo>
                  <a:lnTo>
                    <a:pt x="181610" y="2883491"/>
                  </a:lnTo>
                  <a:cubicBezTo>
                    <a:pt x="81280" y="2883491"/>
                    <a:pt x="0" y="2783828"/>
                    <a:pt x="0" y="2660891"/>
                  </a:cubicBezTo>
                  <a:close/>
                </a:path>
              </a:pathLst>
            </a:custGeom>
            <a:grpFill/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7582916" cy="2899112"/>
            </a:xfrm>
            <a:custGeom>
              <a:avLst/>
              <a:gdLst/>
              <a:ahLst/>
              <a:cxnLst/>
              <a:rect l="l" t="t" r="r" b="b"/>
              <a:pathLst>
                <a:path w="7582916" h="2899112">
                  <a:moveTo>
                    <a:pt x="0" y="230411"/>
                  </a:moveTo>
                  <a:cubicBezTo>
                    <a:pt x="0" y="103099"/>
                    <a:pt x="84201" y="0"/>
                    <a:pt x="187960" y="0"/>
                  </a:cubicBezTo>
                  <a:lnTo>
                    <a:pt x="7394956" y="0"/>
                  </a:lnTo>
                  <a:lnTo>
                    <a:pt x="7394956" y="7811"/>
                  </a:lnTo>
                  <a:lnTo>
                    <a:pt x="7394956" y="0"/>
                  </a:lnTo>
                  <a:cubicBezTo>
                    <a:pt x="7498715" y="0"/>
                    <a:pt x="7582916" y="103099"/>
                    <a:pt x="7582916" y="230411"/>
                  </a:cubicBezTo>
                  <a:lnTo>
                    <a:pt x="7576566" y="230411"/>
                  </a:lnTo>
                  <a:lnTo>
                    <a:pt x="7582916" y="230411"/>
                  </a:lnTo>
                  <a:lnTo>
                    <a:pt x="7582916" y="2668702"/>
                  </a:lnTo>
                  <a:lnTo>
                    <a:pt x="7576566" y="2668702"/>
                  </a:lnTo>
                  <a:lnTo>
                    <a:pt x="7582916" y="2668702"/>
                  </a:lnTo>
                  <a:cubicBezTo>
                    <a:pt x="7582916" y="2796013"/>
                    <a:pt x="7498715" y="2899112"/>
                    <a:pt x="7394956" y="2899112"/>
                  </a:cubicBezTo>
                  <a:lnTo>
                    <a:pt x="7394956" y="2891302"/>
                  </a:lnTo>
                  <a:lnTo>
                    <a:pt x="7394956" y="2899112"/>
                  </a:lnTo>
                  <a:lnTo>
                    <a:pt x="187960" y="2899112"/>
                  </a:lnTo>
                  <a:lnTo>
                    <a:pt x="187960" y="2891302"/>
                  </a:lnTo>
                  <a:lnTo>
                    <a:pt x="187960" y="2899112"/>
                  </a:lnTo>
                  <a:cubicBezTo>
                    <a:pt x="84201" y="2899112"/>
                    <a:pt x="0" y="2796013"/>
                    <a:pt x="0" y="2668702"/>
                  </a:cubicBezTo>
                  <a:lnTo>
                    <a:pt x="0" y="230411"/>
                  </a:lnTo>
                  <a:lnTo>
                    <a:pt x="6350" y="230411"/>
                  </a:lnTo>
                  <a:lnTo>
                    <a:pt x="0" y="230411"/>
                  </a:lnTo>
                  <a:moveTo>
                    <a:pt x="12700" y="230411"/>
                  </a:moveTo>
                  <a:lnTo>
                    <a:pt x="12700" y="2668702"/>
                  </a:lnTo>
                  <a:lnTo>
                    <a:pt x="6350" y="2668702"/>
                  </a:lnTo>
                  <a:lnTo>
                    <a:pt x="12700" y="2668702"/>
                  </a:lnTo>
                  <a:cubicBezTo>
                    <a:pt x="12700" y="2787266"/>
                    <a:pt x="91186" y="2883491"/>
                    <a:pt x="187960" y="2883491"/>
                  </a:cubicBezTo>
                  <a:lnTo>
                    <a:pt x="7394956" y="2883491"/>
                  </a:lnTo>
                  <a:cubicBezTo>
                    <a:pt x="7491730" y="2883491"/>
                    <a:pt x="7570216" y="2787266"/>
                    <a:pt x="7570216" y="2668702"/>
                  </a:cubicBezTo>
                  <a:lnTo>
                    <a:pt x="7570216" y="230411"/>
                  </a:lnTo>
                  <a:cubicBezTo>
                    <a:pt x="7570216" y="111847"/>
                    <a:pt x="7491730" y="15621"/>
                    <a:pt x="7394956" y="15621"/>
                  </a:cubicBezTo>
                  <a:lnTo>
                    <a:pt x="187960" y="15621"/>
                  </a:lnTo>
                  <a:lnTo>
                    <a:pt x="187960" y="7811"/>
                  </a:lnTo>
                  <a:lnTo>
                    <a:pt x="187960" y="15621"/>
                  </a:lnTo>
                  <a:cubicBezTo>
                    <a:pt x="91186" y="15621"/>
                    <a:pt x="12700" y="111847"/>
                    <a:pt x="12700" y="23041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6618321" y="4309311"/>
            <a:ext cx="5303728" cy="56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1"/>
              </a:lnSpc>
            </a:pPr>
            <a:r>
              <a:rPr lang="en-US" sz="4200" spc="-66">
                <a:solidFill>
                  <a:srgbClr val="272525"/>
                </a:solidFill>
                <a:latin typeface="Arimo Bold"/>
              </a:rPr>
              <a:t>Детство в войне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91700" y="4913786"/>
            <a:ext cx="58063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000" b="1" spc="-43">
                <a:solidFill>
                  <a:srgbClr val="272525"/>
                </a:solidFill>
                <a:latin typeface="Source Sans Pro"/>
              </a:rPr>
              <a:t>Малолетний узник, участник великой отечественной войны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990346" y="4091130"/>
            <a:ext cx="5657732" cy="1984950"/>
            <a:chOff x="0" y="0"/>
            <a:chExt cx="7582892" cy="28991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6350" y="7811"/>
              <a:ext cx="7570216" cy="2883491"/>
            </a:xfrm>
            <a:custGeom>
              <a:avLst/>
              <a:gdLst/>
              <a:ahLst/>
              <a:cxnLst/>
              <a:rect l="l" t="t" r="r" b="b"/>
              <a:pathLst>
                <a:path w="7570216" h="2883491">
                  <a:moveTo>
                    <a:pt x="0" y="222600"/>
                  </a:moveTo>
                  <a:cubicBezTo>
                    <a:pt x="0" y="99662"/>
                    <a:pt x="81280" y="0"/>
                    <a:pt x="181610" y="0"/>
                  </a:cubicBezTo>
                  <a:lnTo>
                    <a:pt x="7388606" y="0"/>
                  </a:lnTo>
                  <a:cubicBezTo>
                    <a:pt x="7488937" y="0"/>
                    <a:pt x="7570216" y="99662"/>
                    <a:pt x="7570216" y="222600"/>
                  </a:cubicBezTo>
                  <a:lnTo>
                    <a:pt x="7570216" y="2660891"/>
                  </a:lnTo>
                  <a:cubicBezTo>
                    <a:pt x="7570216" y="2783828"/>
                    <a:pt x="7488937" y="2883491"/>
                    <a:pt x="7388606" y="2883491"/>
                  </a:cubicBezTo>
                  <a:lnTo>
                    <a:pt x="181610" y="2883491"/>
                  </a:lnTo>
                  <a:cubicBezTo>
                    <a:pt x="81280" y="2883491"/>
                    <a:pt x="0" y="2783828"/>
                    <a:pt x="0" y="2660891"/>
                  </a:cubicBezTo>
                  <a:close/>
                </a:path>
              </a:pathLst>
            </a:custGeom>
            <a:grpFill/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582916" cy="2899112"/>
            </a:xfrm>
            <a:custGeom>
              <a:avLst/>
              <a:gdLst/>
              <a:ahLst/>
              <a:cxnLst/>
              <a:rect l="l" t="t" r="r" b="b"/>
              <a:pathLst>
                <a:path w="7582916" h="2899112">
                  <a:moveTo>
                    <a:pt x="0" y="230411"/>
                  </a:moveTo>
                  <a:cubicBezTo>
                    <a:pt x="0" y="103099"/>
                    <a:pt x="84201" y="0"/>
                    <a:pt x="187960" y="0"/>
                  </a:cubicBezTo>
                  <a:lnTo>
                    <a:pt x="7394956" y="0"/>
                  </a:lnTo>
                  <a:lnTo>
                    <a:pt x="7394956" y="7811"/>
                  </a:lnTo>
                  <a:lnTo>
                    <a:pt x="7394956" y="0"/>
                  </a:lnTo>
                  <a:cubicBezTo>
                    <a:pt x="7498715" y="0"/>
                    <a:pt x="7582916" y="103099"/>
                    <a:pt x="7582916" y="230411"/>
                  </a:cubicBezTo>
                  <a:lnTo>
                    <a:pt x="7576566" y="230411"/>
                  </a:lnTo>
                  <a:lnTo>
                    <a:pt x="7582916" y="230411"/>
                  </a:lnTo>
                  <a:lnTo>
                    <a:pt x="7582916" y="2668702"/>
                  </a:lnTo>
                  <a:lnTo>
                    <a:pt x="7576566" y="2668702"/>
                  </a:lnTo>
                  <a:lnTo>
                    <a:pt x="7582916" y="2668702"/>
                  </a:lnTo>
                  <a:cubicBezTo>
                    <a:pt x="7582916" y="2796013"/>
                    <a:pt x="7498715" y="2899112"/>
                    <a:pt x="7394956" y="2899112"/>
                  </a:cubicBezTo>
                  <a:lnTo>
                    <a:pt x="7394956" y="2891302"/>
                  </a:lnTo>
                  <a:lnTo>
                    <a:pt x="7394956" y="2899112"/>
                  </a:lnTo>
                  <a:lnTo>
                    <a:pt x="187960" y="2899112"/>
                  </a:lnTo>
                  <a:lnTo>
                    <a:pt x="187960" y="2891302"/>
                  </a:lnTo>
                  <a:lnTo>
                    <a:pt x="187960" y="2899112"/>
                  </a:lnTo>
                  <a:cubicBezTo>
                    <a:pt x="84201" y="2899112"/>
                    <a:pt x="0" y="2796013"/>
                    <a:pt x="0" y="2668702"/>
                  </a:cubicBezTo>
                  <a:lnTo>
                    <a:pt x="0" y="230411"/>
                  </a:lnTo>
                  <a:lnTo>
                    <a:pt x="6350" y="230411"/>
                  </a:lnTo>
                  <a:lnTo>
                    <a:pt x="0" y="230411"/>
                  </a:lnTo>
                  <a:moveTo>
                    <a:pt x="12700" y="230411"/>
                  </a:moveTo>
                  <a:lnTo>
                    <a:pt x="12700" y="2668702"/>
                  </a:lnTo>
                  <a:lnTo>
                    <a:pt x="6350" y="2668702"/>
                  </a:lnTo>
                  <a:lnTo>
                    <a:pt x="12700" y="2668702"/>
                  </a:lnTo>
                  <a:cubicBezTo>
                    <a:pt x="12700" y="2787266"/>
                    <a:pt x="91186" y="2883491"/>
                    <a:pt x="187960" y="2883491"/>
                  </a:cubicBezTo>
                  <a:lnTo>
                    <a:pt x="7394956" y="2883491"/>
                  </a:lnTo>
                  <a:cubicBezTo>
                    <a:pt x="7491730" y="2883491"/>
                    <a:pt x="7570216" y="2787266"/>
                    <a:pt x="7570216" y="2668702"/>
                  </a:cubicBezTo>
                  <a:lnTo>
                    <a:pt x="7570216" y="230411"/>
                  </a:lnTo>
                  <a:cubicBezTo>
                    <a:pt x="7570216" y="111847"/>
                    <a:pt x="7491730" y="15621"/>
                    <a:pt x="7394956" y="15621"/>
                  </a:cubicBezTo>
                  <a:lnTo>
                    <a:pt x="187960" y="15621"/>
                  </a:lnTo>
                  <a:lnTo>
                    <a:pt x="187960" y="7811"/>
                  </a:lnTo>
                  <a:lnTo>
                    <a:pt x="187960" y="15621"/>
                  </a:lnTo>
                  <a:cubicBezTo>
                    <a:pt x="91186" y="15621"/>
                    <a:pt x="12700" y="111847"/>
                    <a:pt x="12700" y="23041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5" name="TextBox 15"/>
          <p:cNvSpPr txBox="1"/>
          <p:nvPr/>
        </p:nvSpPr>
        <p:spPr>
          <a:xfrm>
            <a:off x="12295983" y="4140489"/>
            <a:ext cx="5303727" cy="51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9"/>
              </a:lnSpc>
            </a:pPr>
            <a:r>
              <a:rPr lang="en-US" sz="3300" spc="-60">
                <a:solidFill>
                  <a:srgbClr val="272525"/>
                </a:solidFill>
                <a:latin typeface="Arimo Bold"/>
              </a:rPr>
              <a:t>Медицинская карьера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73023" y="4651759"/>
            <a:ext cx="5295332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000" b="1" spc="-43">
                <a:solidFill>
                  <a:srgbClr val="272525"/>
                </a:solidFill>
                <a:latin typeface="Source Sans Pro"/>
              </a:rPr>
              <a:t>Травмотолог, ортопед, профессор, автор научных </a:t>
            </a:r>
          </a:p>
          <a:p>
            <a:pPr algn="l">
              <a:lnSpc>
                <a:spcPts val="3498"/>
              </a:lnSpc>
            </a:pPr>
            <a:r>
              <a:rPr lang="en-US" sz="3000" b="1" spc="-43">
                <a:solidFill>
                  <a:srgbClr val="272525"/>
                </a:solidFill>
                <a:latin typeface="Source Sans Pro"/>
              </a:rPr>
              <a:t>работ.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195403" y="6859834"/>
            <a:ext cx="11642526" cy="1891493"/>
            <a:chOff x="0" y="0"/>
            <a:chExt cx="15523368" cy="252199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6350" y="7374"/>
              <a:ext cx="15510638" cy="2507242"/>
            </a:xfrm>
            <a:custGeom>
              <a:avLst/>
              <a:gdLst/>
              <a:ahLst/>
              <a:cxnLst/>
              <a:rect l="l" t="t" r="r" b="b"/>
              <a:pathLst>
                <a:path w="15510638" h="2507242">
                  <a:moveTo>
                    <a:pt x="0" y="193500"/>
                  </a:moveTo>
                  <a:cubicBezTo>
                    <a:pt x="0" y="86721"/>
                    <a:pt x="74930" y="0"/>
                    <a:pt x="167513" y="0"/>
                  </a:cubicBezTo>
                  <a:lnTo>
                    <a:pt x="15343124" y="0"/>
                  </a:lnTo>
                  <a:cubicBezTo>
                    <a:pt x="15435580" y="0"/>
                    <a:pt x="15510638" y="86721"/>
                    <a:pt x="15510638" y="193500"/>
                  </a:cubicBezTo>
                  <a:lnTo>
                    <a:pt x="15510638" y="2313742"/>
                  </a:lnTo>
                  <a:cubicBezTo>
                    <a:pt x="15510638" y="2420668"/>
                    <a:pt x="15435707" y="2507242"/>
                    <a:pt x="15343124" y="2507242"/>
                  </a:cubicBezTo>
                  <a:lnTo>
                    <a:pt x="167513" y="2507242"/>
                  </a:lnTo>
                  <a:cubicBezTo>
                    <a:pt x="74930" y="2507242"/>
                    <a:pt x="0" y="2420521"/>
                    <a:pt x="0" y="2313742"/>
                  </a:cubicBezTo>
                  <a:close/>
                </a:path>
              </a:pathLst>
            </a:custGeom>
            <a:grpFill/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5523338" cy="2521990"/>
            </a:xfrm>
            <a:custGeom>
              <a:avLst/>
              <a:gdLst/>
              <a:ahLst/>
              <a:cxnLst/>
              <a:rect l="l" t="t" r="r" b="b"/>
              <a:pathLst>
                <a:path w="15523338" h="2521990">
                  <a:moveTo>
                    <a:pt x="0" y="200874"/>
                  </a:moveTo>
                  <a:cubicBezTo>
                    <a:pt x="0" y="89966"/>
                    <a:pt x="77851" y="0"/>
                    <a:pt x="173863" y="0"/>
                  </a:cubicBezTo>
                  <a:lnTo>
                    <a:pt x="15349474" y="0"/>
                  </a:lnTo>
                  <a:lnTo>
                    <a:pt x="15349474" y="7374"/>
                  </a:lnTo>
                  <a:lnTo>
                    <a:pt x="15349474" y="0"/>
                  </a:lnTo>
                  <a:cubicBezTo>
                    <a:pt x="15445487" y="0"/>
                    <a:pt x="15523338" y="89966"/>
                    <a:pt x="15523338" y="200874"/>
                  </a:cubicBezTo>
                  <a:lnTo>
                    <a:pt x="15516988" y="200874"/>
                  </a:lnTo>
                  <a:lnTo>
                    <a:pt x="15523338" y="200874"/>
                  </a:lnTo>
                  <a:lnTo>
                    <a:pt x="15523338" y="2321116"/>
                  </a:lnTo>
                  <a:lnTo>
                    <a:pt x="15516988" y="2321116"/>
                  </a:lnTo>
                  <a:lnTo>
                    <a:pt x="15523338" y="2321116"/>
                  </a:lnTo>
                  <a:cubicBezTo>
                    <a:pt x="15523338" y="2432172"/>
                    <a:pt x="15445487" y="2521990"/>
                    <a:pt x="15349474" y="2521990"/>
                  </a:cubicBezTo>
                  <a:lnTo>
                    <a:pt x="15349474" y="2514616"/>
                  </a:lnTo>
                  <a:lnTo>
                    <a:pt x="15349474" y="2521990"/>
                  </a:lnTo>
                  <a:lnTo>
                    <a:pt x="173863" y="2521990"/>
                  </a:lnTo>
                  <a:lnTo>
                    <a:pt x="173863" y="2514616"/>
                  </a:lnTo>
                  <a:lnTo>
                    <a:pt x="173863" y="2521990"/>
                  </a:lnTo>
                  <a:cubicBezTo>
                    <a:pt x="77851" y="2521990"/>
                    <a:pt x="0" y="2432024"/>
                    <a:pt x="0" y="2321116"/>
                  </a:cubicBezTo>
                  <a:lnTo>
                    <a:pt x="0" y="200874"/>
                  </a:lnTo>
                  <a:lnTo>
                    <a:pt x="6350" y="200874"/>
                  </a:lnTo>
                  <a:lnTo>
                    <a:pt x="0" y="200874"/>
                  </a:lnTo>
                  <a:moveTo>
                    <a:pt x="12700" y="200874"/>
                  </a:moveTo>
                  <a:lnTo>
                    <a:pt x="12700" y="2321116"/>
                  </a:lnTo>
                  <a:lnTo>
                    <a:pt x="6350" y="2321116"/>
                  </a:lnTo>
                  <a:lnTo>
                    <a:pt x="12700" y="2321116"/>
                  </a:lnTo>
                  <a:cubicBezTo>
                    <a:pt x="12700" y="2423913"/>
                    <a:pt x="84836" y="2507242"/>
                    <a:pt x="173863" y="2507242"/>
                  </a:cubicBezTo>
                  <a:lnTo>
                    <a:pt x="15349474" y="2507242"/>
                  </a:lnTo>
                  <a:cubicBezTo>
                    <a:pt x="15438501" y="2507242"/>
                    <a:pt x="15510638" y="2423913"/>
                    <a:pt x="15510638" y="2321116"/>
                  </a:cubicBezTo>
                  <a:lnTo>
                    <a:pt x="15510638" y="200874"/>
                  </a:lnTo>
                  <a:cubicBezTo>
                    <a:pt x="15510638" y="98077"/>
                    <a:pt x="15438501" y="14748"/>
                    <a:pt x="15349474" y="14748"/>
                  </a:cubicBezTo>
                  <a:lnTo>
                    <a:pt x="173863" y="14748"/>
                  </a:lnTo>
                  <a:lnTo>
                    <a:pt x="173863" y="7374"/>
                  </a:lnTo>
                  <a:lnTo>
                    <a:pt x="173863" y="14748"/>
                  </a:lnTo>
                  <a:cubicBezTo>
                    <a:pt x="84836" y="14748"/>
                    <a:pt x="12700" y="98077"/>
                    <a:pt x="12700" y="20087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TextBox 20"/>
          <p:cNvSpPr txBox="1"/>
          <p:nvPr/>
        </p:nvSpPr>
        <p:spPr>
          <a:xfrm>
            <a:off x="6858411" y="7005340"/>
            <a:ext cx="388225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3500" spc="-55">
                <a:solidFill>
                  <a:srgbClr val="272525"/>
                </a:solidFill>
                <a:latin typeface="Arimo Bold"/>
              </a:rPr>
              <a:t>Личная жизнь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24796" y="7567491"/>
            <a:ext cx="10456677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2"/>
              </a:lnSpc>
            </a:pPr>
            <a:r>
              <a:rPr lang="en-US" sz="3200" b="1" spc="-46">
                <a:solidFill>
                  <a:srgbClr val="272525"/>
                </a:solidFill>
                <a:latin typeface="Source Sans Pro"/>
              </a:rPr>
              <a:t>Жена для Михаила Александровича помощник в течение всей жизни.</a:t>
            </a:r>
          </a:p>
        </p:txBody>
      </p:sp>
      <p:sp>
        <p:nvSpPr>
          <p:cNvPr id="22" name="Freeform 22"/>
          <p:cNvSpPr/>
          <p:nvPr/>
        </p:nvSpPr>
        <p:spPr>
          <a:xfrm>
            <a:off x="450071" y="1669316"/>
            <a:ext cx="4595674" cy="7399278"/>
          </a:xfrm>
          <a:custGeom>
            <a:avLst/>
            <a:gdLst/>
            <a:ahLst/>
            <a:cxnLst/>
            <a:rect l="l" t="t" r="r" b="b"/>
            <a:pathLst>
              <a:path w="4595674" h="7399278">
                <a:moveTo>
                  <a:pt x="0" y="0"/>
                </a:moveTo>
                <a:lnTo>
                  <a:pt x="4595674" y="0"/>
                </a:lnTo>
                <a:lnTo>
                  <a:pt x="4595674" y="7399278"/>
                </a:lnTo>
                <a:lnTo>
                  <a:pt x="0" y="7399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76" r="-10376"/>
            </a:stretch>
          </a:blipFill>
        </p:spPr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AE956121-1605-BC17-64E6-0F15EA235385}"/>
              </a:ext>
            </a:extLst>
          </p:cNvPr>
          <p:cNvSpPr/>
          <p:nvPr/>
        </p:nvSpPr>
        <p:spPr>
          <a:xfrm>
            <a:off x="226171" y="1218406"/>
            <a:ext cx="5382565" cy="8306594"/>
          </a:xfrm>
          <a:prstGeom prst="frame">
            <a:avLst>
              <a:gd name="adj1" fmla="val 10299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8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455" y="0"/>
            <a:ext cx="18288000" cy="10287000"/>
            <a:chOff x="0" y="0"/>
            <a:chExt cx="24384000" cy="13716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Freeform 5" descr="preencoded.png"/>
          <p:cNvSpPr/>
          <p:nvPr/>
        </p:nvSpPr>
        <p:spPr>
          <a:xfrm>
            <a:off x="1114186" y="1780777"/>
            <a:ext cx="5731565" cy="7454348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90939" y="2986712"/>
            <a:ext cx="8259842" cy="83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5500" spc="-108">
                <a:solidFill>
                  <a:srgbClr val="000000"/>
                </a:solidFill>
                <a:latin typeface="Arimo Bold"/>
              </a:rPr>
              <a:t>Сергей Иванович Белов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0939" y="4653736"/>
            <a:ext cx="2118589" cy="7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3500" spc="-55">
                <a:solidFill>
                  <a:srgbClr val="000000"/>
                </a:solidFill>
                <a:latin typeface="Arimo Bold"/>
              </a:rPr>
              <a:t>Военный врач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36430" y="5778912"/>
            <a:ext cx="2768064" cy="135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500" b="1" spc="-43">
                <a:solidFill>
                  <a:srgbClr val="272525"/>
                </a:solidFill>
                <a:latin typeface="Source Sans Pro"/>
              </a:rPr>
              <a:t>Начальник медицинской службы.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1295" y="4653736"/>
            <a:ext cx="2961859" cy="7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3500" spc="-55">
                <a:solidFill>
                  <a:srgbClr val="000000"/>
                </a:solidFill>
                <a:latin typeface="Arimo Bold"/>
              </a:rPr>
              <a:t>Освобождение Беларуси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41295" y="5827990"/>
            <a:ext cx="2961859" cy="90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500" b="1" spc="-43">
                <a:solidFill>
                  <a:srgbClr val="272525"/>
                </a:solidFill>
                <a:latin typeface="Source Sans Pro"/>
              </a:rPr>
              <a:t>Бои за города </a:t>
            </a:r>
          </a:p>
          <a:p>
            <a:pPr algn="l">
              <a:lnSpc>
                <a:spcPts val="3498"/>
              </a:lnSpc>
            </a:pPr>
            <a:r>
              <a:rPr lang="en-US" sz="3500" b="1" spc="-43">
                <a:solidFill>
                  <a:srgbClr val="272525"/>
                </a:solidFill>
                <a:latin typeface="Source Sans Pro"/>
              </a:rPr>
              <a:t>и деревни.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21956" y="4653736"/>
            <a:ext cx="3332151" cy="7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3500" spc="-55">
                <a:solidFill>
                  <a:srgbClr val="000000"/>
                </a:solidFill>
                <a:latin typeface="Arimo Bold"/>
              </a:rPr>
              <a:t>Послевоенные воспоминания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73025" y="5827990"/>
            <a:ext cx="2500789" cy="224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r>
              <a:rPr lang="en-US" sz="3500" b="1" spc="-43">
                <a:solidFill>
                  <a:srgbClr val="272525"/>
                </a:solidFill>
                <a:latin typeface="Source Sans Pro"/>
              </a:rPr>
              <a:t>Встречи с жителями запомнятся на всю жизнь.</a:t>
            </a: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CD1E689F-B00F-B311-1B48-192F660147F9}"/>
              </a:ext>
            </a:extLst>
          </p:cNvPr>
          <p:cNvSpPr/>
          <p:nvPr/>
        </p:nvSpPr>
        <p:spPr>
          <a:xfrm>
            <a:off x="959296" y="1492510"/>
            <a:ext cx="6143241" cy="7742615"/>
          </a:xfrm>
          <a:prstGeom prst="frame">
            <a:avLst>
              <a:gd name="adj1" fmla="val 706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4421" y="1028700"/>
            <a:ext cx="4865351" cy="7637885"/>
          </a:xfrm>
          <a:custGeom>
            <a:avLst/>
            <a:gdLst/>
            <a:ahLst/>
            <a:cxnLst/>
            <a:rect l="l" t="t" r="r" b="b"/>
            <a:pathLst>
              <a:path w="4865351" h="7637885">
                <a:moveTo>
                  <a:pt x="0" y="0"/>
                </a:moveTo>
                <a:lnTo>
                  <a:pt x="4865351" y="0"/>
                </a:lnTo>
                <a:lnTo>
                  <a:pt x="4865351" y="7637885"/>
                </a:lnTo>
                <a:lnTo>
                  <a:pt x="0" y="7637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878" t="-3678" r="-17313" b="-7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1028700"/>
            <a:ext cx="8062172" cy="7637885"/>
          </a:xfrm>
          <a:custGeom>
            <a:avLst/>
            <a:gdLst/>
            <a:ahLst/>
            <a:cxnLst/>
            <a:rect l="l" t="t" r="r" b="b"/>
            <a:pathLst>
              <a:path w="8062172" h="7637885">
                <a:moveTo>
                  <a:pt x="0" y="0"/>
                </a:moveTo>
                <a:lnTo>
                  <a:pt x="8062172" y="0"/>
                </a:lnTo>
                <a:lnTo>
                  <a:pt x="8062172" y="7637885"/>
                </a:lnTo>
                <a:lnTo>
                  <a:pt x="0" y="7637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0740"/>
            </a:stretch>
          </a:blipFill>
        </p:spPr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DA5D7BEA-9B04-28FB-CA0B-B38444B0A522}"/>
              </a:ext>
            </a:extLst>
          </p:cNvPr>
          <p:cNvSpPr/>
          <p:nvPr/>
        </p:nvSpPr>
        <p:spPr>
          <a:xfrm>
            <a:off x="1759900" y="648360"/>
            <a:ext cx="5814392" cy="8398564"/>
          </a:xfrm>
          <a:prstGeom prst="frame">
            <a:avLst>
              <a:gd name="adj1" fmla="val 9411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4BD88DF7-1DB3-254F-6D64-B64EF38A0DFB}"/>
              </a:ext>
            </a:extLst>
          </p:cNvPr>
          <p:cNvSpPr/>
          <p:nvPr/>
        </p:nvSpPr>
        <p:spPr>
          <a:xfrm>
            <a:off x="8596501" y="542672"/>
            <a:ext cx="9157170" cy="8609940"/>
          </a:xfrm>
          <a:prstGeom prst="frame">
            <a:avLst>
              <a:gd name="adj1" fmla="val 581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конференция.pptx</dc:title>
  <cp:lastModifiedBy>lena20051012@gmail.com</cp:lastModifiedBy>
  <cp:revision>4</cp:revision>
  <dcterms:created xsi:type="dcterms:W3CDTF">2006-08-16T00:00:00Z</dcterms:created>
  <dcterms:modified xsi:type="dcterms:W3CDTF">2024-04-23T05:04:40Z</dcterms:modified>
  <dc:identifier>DAGC3oyVzmU</dc:identifier>
</cp:coreProperties>
</file>