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70"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B7555-084D-4103-91C3-E66A57D71AB3}" type="datetimeFigureOut">
              <a:rPr lang="en-US" smtClean="0"/>
              <a:t>5/14/2019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31C45-1BF2-4C71-9360-47B78257D29A}" type="slidenum">
              <a:rPr lang="en-US" smtClean="0"/>
              <a:t>‹#›</a:t>
            </a:fld>
            <a:endParaRPr lang="en-US"/>
          </a:p>
        </p:txBody>
      </p:sp>
    </p:spTree>
    <p:extLst>
      <p:ext uri="{BB962C8B-B14F-4D97-AF65-F5344CB8AC3E}">
        <p14:creationId xmlns:p14="http://schemas.microsoft.com/office/powerpoint/2010/main" val="387291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DF8F9D-7C09-465C-96F7-E46E1CE338CE}"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CDB7-9EEC-4EC6-A20D-8DAF7F80AD8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581711"/>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F8F9D-7C09-465C-96F7-E46E1CE338CE}"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CDB7-9EEC-4EC6-A20D-8DAF7F80AD81}" type="slidenum">
              <a:rPr lang="en-US" smtClean="0"/>
              <a:t>‹#›</a:t>
            </a:fld>
            <a:endParaRPr lang="en-US"/>
          </a:p>
        </p:txBody>
      </p:sp>
    </p:spTree>
    <p:extLst>
      <p:ext uri="{BB962C8B-B14F-4D97-AF65-F5344CB8AC3E}">
        <p14:creationId xmlns:p14="http://schemas.microsoft.com/office/powerpoint/2010/main" val="1848788701"/>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F8F9D-7C09-465C-96F7-E46E1CE338CE}"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CDB7-9EEC-4EC6-A20D-8DAF7F80AD81}" type="slidenum">
              <a:rPr lang="en-US" smtClean="0"/>
              <a:t>‹#›</a:t>
            </a:fld>
            <a:endParaRPr lang="en-US"/>
          </a:p>
        </p:txBody>
      </p:sp>
    </p:spTree>
    <p:extLst>
      <p:ext uri="{BB962C8B-B14F-4D97-AF65-F5344CB8AC3E}">
        <p14:creationId xmlns:p14="http://schemas.microsoft.com/office/powerpoint/2010/main" val="3446863652"/>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F8F9D-7C09-465C-96F7-E46E1CE338CE}"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CDB7-9EEC-4EC6-A20D-8DAF7F80AD81}" type="slidenum">
              <a:rPr lang="en-US" smtClean="0"/>
              <a:t>‹#›</a:t>
            </a:fld>
            <a:endParaRPr lang="en-US"/>
          </a:p>
        </p:txBody>
      </p:sp>
    </p:spTree>
    <p:extLst>
      <p:ext uri="{BB962C8B-B14F-4D97-AF65-F5344CB8AC3E}">
        <p14:creationId xmlns:p14="http://schemas.microsoft.com/office/powerpoint/2010/main" val="3008149185"/>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F8F9D-7C09-465C-96F7-E46E1CE338CE}"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CDB7-9EEC-4EC6-A20D-8DAF7F80AD8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40119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DF8F9D-7C09-465C-96F7-E46E1CE338CE}"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CDB7-9EEC-4EC6-A20D-8DAF7F80AD81}" type="slidenum">
              <a:rPr lang="en-US" smtClean="0"/>
              <a:t>‹#›</a:t>
            </a:fld>
            <a:endParaRPr lang="en-US"/>
          </a:p>
        </p:txBody>
      </p:sp>
    </p:spTree>
    <p:extLst>
      <p:ext uri="{BB962C8B-B14F-4D97-AF65-F5344CB8AC3E}">
        <p14:creationId xmlns:p14="http://schemas.microsoft.com/office/powerpoint/2010/main" val="2326064986"/>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DF8F9D-7C09-465C-96F7-E46E1CE338CE}" type="datetimeFigureOut">
              <a:rPr lang="en-US" smtClean="0"/>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BCDB7-9EEC-4EC6-A20D-8DAF7F80AD81}" type="slidenum">
              <a:rPr lang="en-US" smtClean="0"/>
              <a:t>‹#›</a:t>
            </a:fld>
            <a:endParaRPr lang="en-US"/>
          </a:p>
        </p:txBody>
      </p:sp>
    </p:spTree>
    <p:extLst>
      <p:ext uri="{BB962C8B-B14F-4D97-AF65-F5344CB8AC3E}">
        <p14:creationId xmlns:p14="http://schemas.microsoft.com/office/powerpoint/2010/main" val="272540669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DF8F9D-7C09-465C-96F7-E46E1CE338CE}" type="datetimeFigureOut">
              <a:rPr lang="en-US" smtClean="0"/>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BCDB7-9EEC-4EC6-A20D-8DAF7F80AD81}" type="slidenum">
              <a:rPr lang="en-US" smtClean="0"/>
              <a:t>‹#›</a:t>
            </a:fld>
            <a:endParaRPr lang="en-US"/>
          </a:p>
        </p:txBody>
      </p:sp>
    </p:spTree>
    <p:extLst>
      <p:ext uri="{BB962C8B-B14F-4D97-AF65-F5344CB8AC3E}">
        <p14:creationId xmlns:p14="http://schemas.microsoft.com/office/powerpoint/2010/main" val="3812330125"/>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3DF8F9D-7C09-465C-96F7-E46E1CE338CE}" type="datetimeFigureOut">
              <a:rPr lang="en-US" smtClean="0"/>
              <a:t>5/13/2019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17BCDB7-9EEC-4EC6-A20D-8DAF7F80AD81}" type="slidenum">
              <a:rPr lang="en-US" smtClean="0"/>
              <a:t>‹#›</a:t>
            </a:fld>
            <a:endParaRPr lang="en-US"/>
          </a:p>
        </p:txBody>
      </p:sp>
    </p:spTree>
    <p:extLst>
      <p:ext uri="{BB962C8B-B14F-4D97-AF65-F5344CB8AC3E}">
        <p14:creationId xmlns:p14="http://schemas.microsoft.com/office/powerpoint/2010/main" val="3269678320"/>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3DF8F9D-7C09-465C-96F7-E46E1CE338CE}" type="datetimeFigureOut">
              <a:rPr lang="en-US" smtClean="0"/>
              <a:t>5/13/2019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7BCDB7-9EEC-4EC6-A20D-8DAF7F80AD81}" type="slidenum">
              <a:rPr lang="en-US" smtClean="0"/>
              <a:t>‹#›</a:t>
            </a:fld>
            <a:endParaRPr lang="en-US"/>
          </a:p>
        </p:txBody>
      </p:sp>
    </p:spTree>
    <p:extLst>
      <p:ext uri="{BB962C8B-B14F-4D97-AF65-F5344CB8AC3E}">
        <p14:creationId xmlns:p14="http://schemas.microsoft.com/office/powerpoint/2010/main" val="337670105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F8F9D-7C09-465C-96F7-E46E1CE338CE}"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CDB7-9EEC-4EC6-A20D-8DAF7F80AD81}" type="slidenum">
              <a:rPr lang="en-US" smtClean="0"/>
              <a:t>‹#›</a:t>
            </a:fld>
            <a:endParaRPr lang="en-US"/>
          </a:p>
        </p:txBody>
      </p:sp>
    </p:spTree>
    <p:extLst>
      <p:ext uri="{BB962C8B-B14F-4D97-AF65-F5344CB8AC3E}">
        <p14:creationId xmlns:p14="http://schemas.microsoft.com/office/powerpoint/2010/main" val="2448384054"/>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DF8F9D-7C09-465C-96F7-E46E1CE338CE}" type="datetimeFigureOut">
              <a:rPr lang="en-US" smtClean="0"/>
              <a:t>5/13/2019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17BCDB7-9EEC-4EC6-A20D-8DAF7F80AD8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24926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randomBar dir="vert"/>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897896">
            <a:off x="417574" y="1278451"/>
            <a:ext cx="5735488" cy="2141696"/>
          </a:xfrm>
        </p:spPr>
        <p:txBody>
          <a:bodyPr>
            <a:normAutofit/>
          </a:bodyPr>
          <a:lstStyle/>
          <a:p>
            <a:pPr algn="ctr"/>
            <a:r>
              <a:rPr lang="en-US" sz="9600" dirty="0" smtClean="0">
                <a:latin typeface="Bernard MT Condensed" panose="02050806060905020404" pitchFamily="18" charset="0"/>
              </a:rPr>
              <a:t>ALCOHOL</a:t>
            </a:r>
            <a:endParaRPr lang="en-US" sz="9600" dirty="0">
              <a:latin typeface="Bernard MT Condensed" panose="02050806060905020404" pitchFamily="18" charset="0"/>
            </a:endParaRPr>
          </a:p>
        </p:txBody>
      </p:sp>
      <p:pic>
        <p:nvPicPr>
          <p:cNvPr id="1026" name="Picture 2" descr="Image result for alcohol ENEMY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00" y="373487"/>
            <a:ext cx="6035900" cy="395162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100051" y="4455620"/>
            <a:ext cx="8159859" cy="1143000"/>
          </a:xfrm>
        </p:spPr>
        <p:txBody>
          <a:bodyPr/>
          <a:lstStyle/>
          <a:p>
            <a:r>
              <a:rPr lang="en-US" dirty="0" smtClean="0"/>
              <a:t>THE ENEMY OF HEALTH, WORK &amp; LIFE</a:t>
            </a:r>
            <a:endParaRPr lang="en-US" dirty="0"/>
          </a:p>
        </p:txBody>
      </p:sp>
      <p:sp>
        <p:nvSpPr>
          <p:cNvPr id="5" name="TextBox 4"/>
          <p:cNvSpPr txBox="1"/>
          <p:nvPr/>
        </p:nvSpPr>
        <p:spPr>
          <a:xfrm>
            <a:off x="8100812" y="5136955"/>
            <a:ext cx="3979572" cy="923330"/>
          </a:xfrm>
          <a:prstGeom prst="rect">
            <a:avLst/>
          </a:prstGeom>
          <a:noFill/>
        </p:spPr>
        <p:txBody>
          <a:bodyPr wrap="square" rtlCol="0">
            <a:spAutoFit/>
          </a:bodyPr>
          <a:lstStyle/>
          <a:p>
            <a:r>
              <a:rPr lang="en-US" dirty="0" smtClean="0">
                <a:solidFill>
                  <a:schemeClr val="tx1">
                    <a:lumMod val="50000"/>
                    <a:lumOff val="50000"/>
                  </a:schemeClr>
                </a:solidFill>
              </a:rPr>
              <a:t>Made by: Chandanaa </a:t>
            </a:r>
            <a:r>
              <a:rPr lang="en-US" dirty="0" err="1" smtClean="0">
                <a:solidFill>
                  <a:schemeClr val="tx1">
                    <a:lumMod val="50000"/>
                    <a:lumOff val="50000"/>
                  </a:schemeClr>
                </a:solidFill>
              </a:rPr>
              <a:t>Pathirana</a:t>
            </a:r>
            <a:endParaRPr lang="en-US" dirty="0" smtClean="0">
              <a:solidFill>
                <a:schemeClr val="tx1">
                  <a:lumMod val="50000"/>
                  <a:lumOff val="50000"/>
                </a:schemeClr>
              </a:solidFill>
            </a:endParaRPr>
          </a:p>
          <a:p>
            <a:r>
              <a:rPr lang="en-US" dirty="0" smtClean="0">
                <a:solidFill>
                  <a:schemeClr val="tx1">
                    <a:lumMod val="50000"/>
                    <a:lumOff val="50000"/>
                  </a:schemeClr>
                </a:solidFill>
              </a:rPr>
              <a:t>Group no: 56</a:t>
            </a:r>
          </a:p>
          <a:p>
            <a:r>
              <a:rPr lang="en-US" dirty="0" smtClean="0">
                <a:solidFill>
                  <a:schemeClr val="tx1">
                    <a:lumMod val="50000"/>
                    <a:lumOff val="50000"/>
                  </a:schemeClr>
                </a:solidFill>
              </a:rPr>
              <a:t>4</a:t>
            </a:r>
            <a:r>
              <a:rPr lang="en-US" baseline="30000" dirty="0" smtClean="0">
                <a:solidFill>
                  <a:schemeClr val="tx1">
                    <a:lumMod val="50000"/>
                    <a:lumOff val="50000"/>
                  </a:schemeClr>
                </a:solidFill>
              </a:rPr>
              <a:t>th</a:t>
            </a:r>
            <a:r>
              <a:rPr lang="en-US" dirty="0" smtClean="0">
                <a:solidFill>
                  <a:schemeClr val="tx1">
                    <a:lumMod val="50000"/>
                    <a:lumOff val="50000"/>
                  </a:schemeClr>
                </a:solidFill>
              </a:rPr>
              <a:t> Course</a:t>
            </a:r>
            <a:endParaRPr lang="en-US" dirty="0">
              <a:solidFill>
                <a:schemeClr val="tx1">
                  <a:lumMod val="50000"/>
                  <a:lumOff val="50000"/>
                </a:schemeClr>
              </a:solidFill>
            </a:endParaRPr>
          </a:p>
        </p:txBody>
      </p:sp>
    </p:spTree>
    <p:extLst>
      <p:ext uri="{BB962C8B-B14F-4D97-AF65-F5344CB8AC3E}">
        <p14:creationId xmlns:p14="http://schemas.microsoft.com/office/powerpoint/2010/main" val="2679134780"/>
      </p:ext>
    </p:extLst>
  </p:cSld>
  <p:clrMapOvr>
    <a:masterClrMapping/>
  </p:clrMapOvr>
  <p:transition spd="slow" advTm="3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443" y="93420"/>
            <a:ext cx="11050073" cy="1450757"/>
          </a:xfrm>
        </p:spPr>
        <p:txBody>
          <a:bodyPr>
            <a:noAutofit/>
          </a:bodyPr>
          <a:lstStyle/>
          <a:p>
            <a:r>
              <a:rPr lang="en-US" sz="5400" b="1" dirty="0" smtClean="0"/>
              <a:t>HOW DOES ALCOHOL IMPACT OTHERS?</a:t>
            </a:r>
            <a:endParaRPr lang="en-US" sz="5400" b="1" dirty="0"/>
          </a:p>
        </p:txBody>
      </p:sp>
      <p:sp>
        <p:nvSpPr>
          <p:cNvPr id="3" name="Content Placeholder 2"/>
          <p:cNvSpPr>
            <a:spLocks noGrp="1"/>
          </p:cNvSpPr>
          <p:nvPr>
            <p:ph idx="1"/>
          </p:nvPr>
        </p:nvSpPr>
        <p:spPr>
          <a:xfrm>
            <a:off x="601443" y="1970146"/>
            <a:ext cx="6797469" cy="4023360"/>
          </a:xfrm>
        </p:spPr>
        <p:txBody>
          <a:bodyPr>
            <a:normAutofit lnSpcReduction="10000"/>
          </a:bodyPr>
          <a:lstStyle/>
          <a:p>
            <a:pPr>
              <a:buFont typeface="Wingdings" panose="05000000000000000000" pitchFamily="2" charset="2"/>
              <a:buChar char="Ø"/>
            </a:pPr>
            <a:r>
              <a:rPr lang="en-US" sz="4000" dirty="0" smtClean="0"/>
              <a:t>Kids look up to their parents or to their siblings. When they see they are having fun drinking with their buddies or when they see an advertisement of alcohol, they’ll misunderstand the message of alcohol and think it is good for them.</a:t>
            </a:r>
            <a:endParaRPr lang="en-US" sz="4000" dirty="0"/>
          </a:p>
        </p:txBody>
      </p:sp>
      <p:pic>
        <p:nvPicPr>
          <p:cNvPr id="9218" name="Picture 2" descr="Image result for children learn drinking alcohol from par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32313">
            <a:off x="7598535" y="2553076"/>
            <a:ext cx="42672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732725"/>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pregnant women drinking alcohol s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9401" y="3098657"/>
            <a:ext cx="3914150" cy="36389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4800" dirty="0" smtClean="0"/>
              <a:t>Fetal alcohol syndrome</a:t>
            </a:r>
          </a:p>
          <a:p>
            <a:pPr marL="0" indent="0">
              <a:buNone/>
            </a:pPr>
            <a:r>
              <a:rPr lang="en-US" sz="4000" dirty="0"/>
              <a:t>A serious problem that can develop in the fetus of women who drink during pregnancy.</a:t>
            </a:r>
          </a:p>
          <a:p>
            <a:pPr marL="0" indent="0">
              <a:buNone/>
            </a:pPr>
            <a:endParaRPr lang="en-US" sz="4000" dirty="0"/>
          </a:p>
        </p:txBody>
      </p:sp>
      <p:pic>
        <p:nvPicPr>
          <p:cNvPr id="5" name="Picture 4" descr="Image result for pregnant women drinking alcoh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31543" cy="30986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fetal alcohol syndr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098657"/>
            <a:ext cx="4131543" cy="375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183914"/>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pregnant women drinking alcohol stop"/>
          <p:cNvPicPr>
            <a:picLocks noChangeAspect="1" noChangeArrowheads="1"/>
          </p:cNvPicPr>
          <p:nvPr/>
        </p:nvPicPr>
        <p:blipFill rotWithShape="1">
          <a:blip r:embed="rId2">
            <a:extLst>
              <a:ext uri="{28A0092B-C50C-407E-A947-70E740481C1C}">
                <a14:useLocalDpi xmlns:a14="http://schemas.microsoft.com/office/drawing/2010/main" val="0"/>
              </a:ext>
            </a:extLst>
          </a:blip>
          <a:srcRect r="359" b="19858"/>
          <a:stretch/>
        </p:blipFill>
        <p:spPr bwMode="auto">
          <a:xfrm>
            <a:off x="142696" y="1205175"/>
            <a:ext cx="7706836" cy="443033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1842" b="11548"/>
          <a:stretch/>
        </p:blipFill>
        <p:spPr bwMode="auto">
          <a:xfrm rot="21258395">
            <a:off x="8229085" y="939767"/>
            <a:ext cx="3614126" cy="496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0430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4400" dirty="0" smtClean="0"/>
              <a:t>Outbursts of emotions can cause the alcoholic person to be violent and harms other people around him/her.</a:t>
            </a:r>
            <a:endParaRPr lang="en-US" sz="4400" dirty="0"/>
          </a:p>
        </p:txBody>
      </p:sp>
      <p:pic>
        <p:nvPicPr>
          <p:cNvPr id="12290" name="Picture 2" descr="Image result for alcohol ENEMY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49511" cy="227956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79562"/>
            <a:ext cx="4149511" cy="236971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54" b="10793"/>
          <a:stretch/>
        </p:blipFill>
        <p:spPr bwMode="auto">
          <a:xfrm>
            <a:off x="0" y="4531972"/>
            <a:ext cx="4149510" cy="232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26959"/>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4400" dirty="0" smtClean="0"/>
              <a:t>Children whose parents abuse alcohol and other drugs are </a:t>
            </a:r>
            <a:r>
              <a:rPr lang="en-US" sz="4400" b="1" dirty="0" smtClean="0"/>
              <a:t>three times more likely to be abused </a:t>
            </a:r>
            <a:r>
              <a:rPr lang="en-US" sz="4400" dirty="0" smtClean="0"/>
              <a:t>and more than four times more likely to be neglected than children from non-abusing families.</a:t>
            </a:r>
            <a:endParaRPr lang="en-US" sz="4400" dirty="0"/>
          </a:p>
        </p:txBody>
      </p:sp>
      <p:pic>
        <p:nvPicPr>
          <p:cNvPr id="13320" name="Picture 8" descr="Image result for parents drink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590" b="9394"/>
          <a:stretch/>
        </p:blipFill>
        <p:spPr bwMode="auto">
          <a:xfrm rot="21305357">
            <a:off x="209816" y="172041"/>
            <a:ext cx="4119464" cy="233195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parents drink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153"/>
          <a:stretch/>
        </p:blipFill>
        <p:spPr bwMode="auto">
          <a:xfrm rot="187911">
            <a:off x="223740" y="2465991"/>
            <a:ext cx="4091618" cy="2481745"/>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result for parents abusing child"/>
          <p:cNvPicPr>
            <a:picLocks noChangeAspect="1" noChangeArrowheads="1"/>
          </p:cNvPicPr>
          <p:nvPr/>
        </p:nvPicPr>
        <p:blipFill rotWithShape="1">
          <a:blip r:embed="rId4">
            <a:extLst>
              <a:ext uri="{28A0092B-C50C-407E-A947-70E740481C1C}">
                <a14:useLocalDpi xmlns:a14="http://schemas.microsoft.com/office/drawing/2010/main" val="0"/>
              </a:ext>
            </a:extLst>
          </a:blip>
          <a:srcRect r="1420" b="21600"/>
          <a:stretch/>
        </p:blipFill>
        <p:spPr bwMode="auto">
          <a:xfrm rot="21153658">
            <a:off x="257776" y="4825976"/>
            <a:ext cx="3959399" cy="178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61793"/>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9236" y="783889"/>
            <a:ext cx="6492240" cy="5257800"/>
          </a:xfrm>
        </p:spPr>
        <p:txBody>
          <a:bodyPr>
            <a:normAutofit/>
          </a:bodyPr>
          <a:lstStyle/>
          <a:p>
            <a:pPr>
              <a:buFont typeface="Wingdings" panose="05000000000000000000" pitchFamily="2" charset="2"/>
              <a:buChar char="Ø"/>
            </a:pPr>
            <a:r>
              <a:rPr lang="en-US" sz="4000" dirty="0" smtClean="0"/>
              <a:t>Driving while intoxicated can cause serious problems on the road. The intoxicated drier can crash on to someone else and chances are they both will die</a:t>
            </a:r>
            <a:r>
              <a:rPr lang="en-US" sz="4000" dirty="0"/>
              <a:t>, just </a:t>
            </a:r>
            <a:r>
              <a:rPr lang="en-US" sz="4000" dirty="0" smtClean="0"/>
              <a:t>one of them, or by miracle</a:t>
            </a:r>
            <a:r>
              <a:rPr lang="en-US" sz="4000" dirty="0"/>
              <a:t>…. </a:t>
            </a:r>
            <a:r>
              <a:rPr lang="en-US" sz="4000" dirty="0" smtClean="0"/>
              <a:t>They </a:t>
            </a:r>
            <a:r>
              <a:rPr lang="en-US" sz="4000" dirty="0"/>
              <a:t>just survive </a:t>
            </a:r>
            <a:r>
              <a:rPr lang="en-US" sz="4000" dirty="0" smtClean="0"/>
              <a:t>with bruises.</a:t>
            </a:r>
            <a:endParaRPr lang="en-US" sz="4000" dirty="0"/>
          </a:p>
        </p:txBody>
      </p:sp>
      <p:pic>
        <p:nvPicPr>
          <p:cNvPr id="15364" name="Picture 4" descr="Image result for drinking and dri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064572" cy="2240923"/>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drinking and dri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40924"/>
            <a:ext cx="4085908" cy="234373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drinking and driv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584654"/>
            <a:ext cx="4085908" cy="227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4559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8" b="20268"/>
          <a:stretch/>
        </p:blipFill>
        <p:spPr bwMode="auto">
          <a:xfrm>
            <a:off x="1157440" y="961359"/>
            <a:ext cx="9998240" cy="51928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7280" y="115910"/>
            <a:ext cx="10058400" cy="1025754"/>
          </a:xfrm>
        </p:spPr>
        <p:txBody>
          <a:bodyPr>
            <a:normAutofit/>
          </a:bodyPr>
          <a:lstStyle/>
          <a:p>
            <a:r>
              <a:rPr lang="en-US" sz="6000" b="1" dirty="0" smtClean="0"/>
              <a:t>WHAT CAN ALCOHOL DAMAGE?</a:t>
            </a:r>
            <a:endParaRPr lang="en-US" sz="6000" b="1" dirty="0"/>
          </a:p>
        </p:txBody>
      </p:sp>
    </p:spTree>
    <p:extLst>
      <p:ext uri="{BB962C8B-B14F-4D97-AF65-F5344CB8AC3E}">
        <p14:creationId xmlns:p14="http://schemas.microsoft.com/office/powerpoint/2010/main" val="199498707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WHAT CAN ALCOHOL DAMAGE"/>
          <p:cNvPicPr>
            <a:picLocks noChangeAspect="1" noChangeArrowheads="1"/>
          </p:cNvPicPr>
          <p:nvPr/>
        </p:nvPicPr>
        <p:blipFill rotWithShape="1">
          <a:blip r:embed="rId2">
            <a:extLst>
              <a:ext uri="{28A0092B-C50C-407E-A947-70E740481C1C}">
                <a14:useLocalDpi xmlns:a14="http://schemas.microsoft.com/office/drawing/2010/main" val="0"/>
              </a:ext>
            </a:extLst>
          </a:blip>
          <a:srcRect r="715" b="17500"/>
          <a:stretch/>
        </p:blipFill>
        <p:spPr bwMode="auto">
          <a:xfrm>
            <a:off x="2525288" y="0"/>
            <a:ext cx="7474238" cy="625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333649"/>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IMMEDIATE EFFECTS</a:t>
            </a:r>
            <a:endParaRPr lang="en-US" sz="6000" b="1" dirty="0"/>
          </a:p>
        </p:txBody>
      </p:sp>
      <p:sp>
        <p:nvSpPr>
          <p:cNvPr id="3" name="Content Placeholder 2"/>
          <p:cNvSpPr>
            <a:spLocks noGrp="1"/>
          </p:cNvSpPr>
          <p:nvPr>
            <p:ph idx="1"/>
          </p:nvPr>
        </p:nvSpPr>
        <p:spPr>
          <a:xfrm>
            <a:off x="1097280" y="2026037"/>
            <a:ext cx="5934585" cy="4297489"/>
          </a:xfrm>
        </p:spPr>
        <p:txBody>
          <a:bodyPr>
            <a:normAutofit fontScale="92500" lnSpcReduction="20000"/>
          </a:bodyPr>
          <a:lstStyle/>
          <a:p>
            <a:pPr>
              <a:buFont typeface="Wingdings" panose="05000000000000000000" pitchFamily="2" charset="2"/>
              <a:buChar char="q"/>
            </a:pPr>
            <a:r>
              <a:rPr lang="en-US" sz="4000" dirty="0" smtClean="0"/>
              <a:t>Blurred vision</a:t>
            </a:r>
          </a:p>
          <a:p>
            <a:pPr>
              <a:buFont typeface="Wingdings" panose="05000000000000000000" pitchFamily="2" charset="2"/>
              <a:buChar char="q"/>
            </a:pPr>
            <a:r>
              <a:rPr lang="en-US" sz="4000" dirty="0" smtClean="0"/>
              <a:t>Slurred speech</a:t>
            </a:r>
          </a:p>
          <a:p>
            <a:pPr>
              <a:buFont typeface="Wingdings" panose="05000000000000000000" pitchFamily="2" charset="2"/>
              <a:buChar char="q"/>
            </a:pPr>
            <a:r>
              <a:rPr lang="en-US" sz="4000" dirty="0" smtClean="0"/>
              <a:t>Increased heart beat</a:t>
            </a:r>
          </a:p>
          <a:p>
            <a:pPr>
              <a:buFont typeface="Wingdings" panose="05000000000000000000" pitchFamily="2" charset="2"/>
              <a:buChar char="q"/>
            </a:pPr>
            <a:r>
              <a:rPr lang="en-US" sz="4000" dirty="0" smtClean="0"/>
              <a:t>Lowers body temperature</a:t>
            </a:r>
          </a:p>
          <a:p>
            <a:pPr>
              <a:buFont typeface="Wingdings" panose="05000000000000000000" pitchFamily="2" charset="2"/>
              <a:buChar char="q"/>
            </a:pPr>
            <a:r>
              <a:rPr lang="en-US" sz="4000" dirty="0" smtClean="0"/>
              <a:t>Vomiting</a:t>
            </a:r>
          </a:p>
          <a:p>
            <a:pPr>
              <a:buFont typeface="Wingdings" panose="05000000000000000000" pitchFamily="2" charset="2"/>
              <a:buChar char="q"/>
            </a:pPr>
            <a:r>
              <a:rPr lang="en-US" sz="4000" dirty="0" smtClean="0"/>
              <a:t>Hangover</a:t>
            </a:r>
          </a:p>
          <a:p>
            <a:pPr>
              <a:buFont typeface="Wingdings" panose="05000000000000000000" pitchFamily="2" charset="2"/>
              <a:buChar char="q"/>
            </a:pPr>
            <a:r>
              <a:rPr lang="en-US" sz="4000" dirty="0" smtClean="0"/>
              <a:t>Alcohol poisoning (death)</a:t>
            </a:r>
            <a:endParaRPr lang="en-US" sz="4000" dirty="0"/>
          </a:p>
        </p:txBody>
      </p:sp>
      <p:pic>
        <p:nvPicPr>
          <p:cNvPr id="18434" name="Picture 2" descr="Image result for alcohol pois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533" y="573534"/>
            <a:ext cx="4543425" cy="554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921658"/>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SYMPTOMS ALCOHOL CAN CAUSE</a:t>
            </a:r>
            <a:endParaRPr lang="en-US" sz="5400" b="1" dirty="0"/>
          </a:p>
        </p:txBody>
      </p:sp>
      <p:sp>
        <p:nvSpPr>
          <p:cNvPr id="3" name="Content Placeholder 2"/>
          <p:cNvSpPr>
            <a:spLocks noGrp="1"/>
          </p:cNvSpPr>
          <p:nvPr>
            <p:ph idx="1"/>
          </p:nvPr>
        </p:nvSpPr>
        <p:spPr>
          <a:xfrm>
            <a:off x="1097280" y="2077554"/>
            <a:ext cx="5908827" cy="4023360"/>
          </a:xfrm>
        </p:spPr>
        <p:txBody>
          <a:bodyPr>
            <a:normAutofit fontScale="85000" lnSpcReduction="20000"/>
          </a:bodyPr>
          <a:lstStyle/>
          <a:p>
            <a:pPr>
              <a:buFont typeface="Wingdings" panose="05000000000000000000" pitchFamily="2" charset="2"/>
              <a:buChar char="q"/>
            </a:pPr>
            <a:r>
              <a:rPr lang="en-US" sz="4000" dirty="0" smtClean="0"/>
              <a:t>Serious medical conditions:</a:t>
            </a:r>
          </a:p>
          <a:p>
            <a:pPr>
              <a:buFont typeface="Arial" panose="020B0604020202020204" pitchFamily="34" charset="0"/>
              <a:buChar char="•"/>
            </a:pPr>
            <a:r>
              <a:rPr lang="en-US" sz="4000" dirty="0"/>
              <a:t> </a:t>
            </a:r>
            <a:r>
              <a:rPr lang="en-US" sz="4000" dirty="0" smtClean="0"/>
              <a:t>cancer</a:t>
            </a:r>
          </a:p>
          <a:p>
            <a:pPr>
              <a:buFont typeface="Arial" panose="020B0604020202020204" pitchFamily="34" charset="0"/>
              <a:buChar char="•"/>
            </a:pPr>
            <a:r>
              <a:rPr lang="en-US" sz="4000" dirty="0" smtClean="0"/>
              <a:t>Depression</a:t>
            </a:r>
          </a:p>
          <a:p>
            <a:pPr>
              <a:buFont typeface="Arial" panose="020B0604020202020204" pitchFamily="34" charset="0"/>
              <a:buChar char="•"/>
            </a:pPr>
            <a:r>
              <a:rPr lang="en-US" sz="4000" dirty="0" smtClean="0"/>
              <a:t>Heart and respiratory failure</a:t>
            </a:r>
          </a:p>
          <a:p>
            <a:pPr>
              <a:buFont typeface="Arial" panose="020B0604020202020204" pitchFamily="34" charset="0"/>
              <a:buChar char="•"/>
            </a:pPr>
            <a:r>
              <a:rPr lang="en-US" sz="4000" dirty="0" smtClean="0"/>
              <a:t>Cirrhosis</a:t>
            </a:r>
          </a:p>
          <a:p>
            <a:pPr>
              <a:buFont typeface="Arial" panose="020B0604020202020204" pitchFamily="34" charset="0"/>
              <a:buChar char="•"/>
            </a:pPr>
            <a:r>
              <a:rPr lang="en-US" sz="4000" dirty="0" err="1" smtClean="0"/>
              <a:t>Wernickle</a:t>
            </a:r>
            <a:r>
              <a:rPr lang="en-US" sz="4000" dirty="0" smtClean="0"/>
              <a:t>- </a:t>
            </a:r>
            <a:r>
              <a:rPr lang="en-US" sz="4000" dirty="0" err="1" smtClean="0"/>
              <a:t>Korsakoff</a:t>
            </a:r>
            <a:r>
              <a:rPr lang="en-US" sz="4000" dirty="0" smtClean="0"/>
              <a:t> syndrome</a:t>
            </a:r>
          </a:p>
          <a:p>
            <a:pPr marL="0" indent="0">
              <a:buNone/>
            </a:pPr>
            <a:r>
              <a:rPr lang="en-US" sz="4000" dirty="0"/>
              <a:t> </a:t>
            </a:r>
            <a:r>
              <a:rPr lang="en-US" sz="4000" dirty="0" smtClean="0"/>
              <a:t>AND MANY MORE…..           </a:t>
            </a:r>
            <a:endParaRPr lang="en-US" sz="4000" dirty="0"/>
          </a:p>
        </p:txBody>
      </p:sp>
      <p:pic>
        <p:nvPicPr>
          <p:cNvPr id="19458" name="Picture 2" descr="Image result for alcohol poiso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6107" y="2399525"/>
            <a:ext cx="4842457" cy="318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0774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b="1" dirty="0" smtClean="0"/>
              <a:t>PLAN</a:t>
            </a:r>
            <a:endParaRPr lang="en-US" sz="8800" b="1" dirty="0"/>
          </a:p>
        </p:txBody>
      </p:sp>
      <p:sp>
        <p:nvSpPr>
          <p:cNvPr id="3" name="Content Placeholder 2"/>
          <p:cNvSpPr>
            <a:spLocks noGrp="1"/>
          </p:cNvSpPr>
          <p:nvPr>
            <p:ph idx="1"/>
          </p:nvPr>
        </p:nvSpPr>
        <p:spPr>
          <a:xfrm>
            <a:off x="1097280" y="2090433"/>
            <a:ext cx="10058400" cy="4023360"/>
          </a:xfrm>
        </p:spPr>
        <p:txBody>
          <a:bodyPr>
            <a:normAutofit lnSpcReduction="10000"/>
          </a:bodyPr>
          <a:lstStyle/>
          <a:p>
            <a:pPr>
              <a:buFont typeface="Wingdings" panose="05000000000000000000" pitchFamily="2" charset="2"/>
              <a:buChar char="v"/>
            </a:pPr>
            <a:r>
              <a:rPr lang="en-US" sz="3200" dirty="0" smtClean="0"/>
              <a:t>IMPORTANCE OF THE ISSUE</a:t>
            </a:r>
          </a:p>
          <a:p>
            <a:pPr>
              <a:buFont typeface="Wingdings" panose="05000000000000000000" pitchFamily="2" charset="2"/>
              <a:buChar char="v"/>
            </a:pPr>
            <a:r>
              <a:rPr lang="en-US" sz="3200" dirty="0" smtClean="0"/>
              <a:t>WHY PEOPLE USE ALCOHOL</a:t>
            </a:r>
          </a:p>
          <a:p>
            <a:pPr>
              <a:buFont typeface="Wingdings" panose="05000000000000000000" pitchFamily="2" charset="2"/>
              <a:buChar char="v"/>
            </a:pPr>
            <a:r>
              <a:rPr lang="en-US" sz="3200" dirty="0" smtClean="0"/>
              <a:t>HOW MANY PEOPLE USE ALCOHOL</a:t>
            </a:r>
          </a:p>
          <a:p>
            <a:pPr>
              <a:buFont typeface="Wingdings" panose="05000000000000000000" pitchFamily="2" charset="2"/>
              <a:buChar char="v"/>
            </a:pPr>
            <a:r>
              <a:rPr lang="en-US" sz="3200" dirty="0" smtClean="0"/>
              <a:t>IMPACT OF ALCOHOLISM ON OTHERS</a:t>
            </a:r>
          </a:p>
          <a:p>
            <a:pPr>
              <a:buFont typeface="Wingdings" panose="05000000000000000000" pitchFamily="2" charset="2"/>
              <a:buChar char="v"/>
            </a:pPr>
            <a:r>
              <a:rPr lang="en-US" sz="3200" dirty="0" smtClean="0"/>
              <a:t>HOW ALCOHOL AFFECTS YOUR HEALTH</a:t>
            </a:r>
          </a:p>
          <a:p>
            <a:pPr>
              <a:buFont typeface="Wingdings" panose="05000000000000000000" pitchFamily="2" charset="2"/>
              <a:buChar char="v"/>
            </a:pPr>
            <a:r>
              <a:rPr lang="en-US" sz="3200" dirty="0" smtClean="0"/>
              <a:t>CONSEQUENCES OF ALCOHOL CONSUMPTION</a:t>
            </a:r>
          </a:p>
          <a:p>
            <a:pPr>
              <a:buFont typeface="Wingdings" panose="05000000000000000000" pitchFamily="2" charset="2"/>
              <a:buChar char="v"/>
            </a:pPr>
            <a:r>
              <a:rPr lang="en-US" sz="3200" dirty="0" smtClean="0"/>
              <a:t>PREENTION</a:t>
            </a:r>
          </a:p>
          <a:p>
            <a:pPr>
              <a:buFont typeface="Wingdings" panose="05000000000000000000" pitchFamily="2" charset="2"/>
              <a:buChar char="v"/>
            </a:pPr>
            <a:endParaRPr lang="en-US" sz="3200" dirty="0" smtClean="0"/>
          </a:p>
          <a:p>
            <a:pPr>
              <a:buFont typeface="Wingdings" panose="05000000000000000000" pitchFamily="2" charset="2"/>
              <a:buChar char="v"/>
            </a:pPr>
            <a:endParaRPr lang="en-US" sz="3200" dirty="0" smtClean="0"/>
          </a:p>
          <a:p>
            <a:pPr>
              <a:buFont typeface="Wingdings" panose="05000000000000000000" pitchFamily="2" charset="2"/>
              <a:buChar char="v"/>
            </a:pPr>
            <a:endParaRPr lang="en-US" sz="3200" dirty="0" smtClean="0"/>
          </a:p>
          <a:p>
            <a:pPr>
              <a:buFont typeface="Wingdings" panose="05000000000000000000" pitchFamily="2" charset="2"/>
              <a:buChar char="v"/>
            </a:pPr>
            <a:endParaRPr lang="en-US" sz="3200" dirty="0"/>
          </a:p>
        </p:txBody>
      </p:sp>
    </p:spTree>
    <p:extLst>
      <p:ext uri="{BB962C8B-B14F-4D97-AF65-F5344CB8AC3E}">
        <p14:creationId xmlns:p14="http://schemas.microsoft.com/office/powerpoint/2010/main" val="1571788711"/>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MORE PROBLEMS ALCOHOL CAN CAUSE</a:t>
            </a:r>
            <a:endParaRPr lang="en-US" b="1" dirty="0"/>
          </a:p>
        </p:txBody>
      </p:sp>
      <p:sp>
        <p:nvSpPr>
          <p:cNvPr id="3" name="Content Placeholder 2"/>
          <p:cNvSpPr>
            <a:spLocks noGrp="1"/>
          </p:cNvSpPr>
          <p:nvPr>
            <p:ph idx="1"/>
          </p:nvPr>
        </p:nvSpPr>
        <p:spPr>
          <a:xfrm>
            <a:off x="466216" y="2023096"/>
            <a:ext cx="7518686" cy="4023360"/>
          </a:xfrm>
        </p:spPr>
        <p:txBody>
          <a:bodyPr>
            <a:normAutofit fontScale="92500"/>
          </a:bodyPr>
          <a:lstStyle/>
          <a:p>
            <a:pPr>
              <a:buFont typeface="Wingdings" panose="05000000000000000000" pitchFamily="2" charset="2"/>
              <a:buChar char="q"/>
            </a:pPr>
            <a:r>
              <a:rPr lang="en-US" sz="3600" dirty="0" smtClean="0"/>
              <a:t>Debts</a:t>
            </a:r>
          </a:p>
          <a:p>
            <a:pPr>
              <a:buFont typeface="Wingdings" panose="05000000000000000000" pitchFamily="2" charset="2"/>
              <a:buChar char="q"/>
            </a:pPr>
            <a:r>
              <a:rPr lang="en-US" sz="3600" dirty="0" smtClean="0"/>
              <a:t>Drugs</a:t>
            </a:r>
          </a:p>
          <a:p>
            <a:pPr>
              <a:buFont typeface="Wingdings" panose="05000000000000000000" pitchFamily="2" charset="2"/>
              <a:buChar char="q"/>
            </a:pPr>
            <a:r>
              <a:rPr lang="en-US" sz="3600" dirty="0" smtClean="0"/>
              <a:t>Vandalism</a:t>
            </a:r>
          </a:p>
          <a:p>
            <a:pPr>
              <a:buFont typeface="Wingdings" panose="05000000000000000000" pitchFamily="2" charset="2"/>
              <a:buChar char="q"/>
            </a:pPr>
            <a:r>
              <a:rPr lang="en-US" sz="3600" dirty="0" smtClean="0"/>
              <a:t>More expensive habits such as gambling</a:t>
            </a:r>
          </a:p>
          <a:p>
            <a:pPr>
              <a:buFont typeface="Wingdings" panose="05000000000000000000" pitchFamily="2" charset="2"/>
              <a:buChar char="q"/>
            </a:pPr>
            <a:r>
              <a:rPr lang="en-US" sz="3600" dirty="0" smtClean="0"/>
              <a:t>Unprotected intercourse under the influence of alcohol can lead to unwanted pregnancies or STDs.</a:t>
            </a:r>
          </a:p>
          <a:p>
            <a:pPr>
              <a:buFont typeface="Wingdings" panose="05000000000000000000" pitchFamily="2" charset="2"/>
              <a:buChar char="q"/>
            </a:pPr>
            <a:endParaRPr lang="en-US" sz="3600" dirty="0" smtClean="0"/>
          </a:p>
        </p:txBody>
      </p:sp>
      <p:pic>
        <p:nvPicPr>
          <p:cNvPr id="20484"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31035">
            <a:off x="8084668" y="2458576"/>
            <a:ext cx="3811118" cy="2858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92870"/>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6067" y="223336"/>
            <a:ext cx="10174309" cy="2308324"/>
          </a:xfrm>
          <a:prstGeom prst="rect">
            <a:avLst/>
          </a:prstGeom>
          <a:noFill/>
        </p:spPr>
        <p:txBody>
          <a:bodyPr wrap="square" rtlCol="0">
            <a:spAutoFit/>
          </a:bodyPr>
          <a:lstStyle/>
          <a:p>
            <a:pPr algn="ctr"/>
            <a:r>
              <a:rPr lang="en-US" sz="4800" b="1" dirty="0" smtClean="0"/>
              <a:t>Being under the right influence of alcohol makes you lose sight of what’s right or wrong.</a:t>
            </a:r>
            <a:endParaRPr lang="en-US" sz="4800" b="1" dirty="0"/>
          </a:p>
        </p:txBody>
      </p:sp>
      <p:pic>
        <p:nvPicPr>
          <p:cNvPr id="21506" name="Picture 2" descr="Image result for right or wrong p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872" y="2531660"/>
            <a:ext cx="56007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511042"/>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457" y="386366"/>
            <a:ext cx="9066726" cy="1077218"/>
          </a:xfrm>
          <a:prstGeom prst="rect">
            <a:avLst/>
          </a:prstGeom>
          <a:noFill/>
        </p:spPr>
        <p:txBody>
          <a:bodyPr wrap="square" rtlCol="0">
            <a:spAutoFit/>
          </a:bodyPr>
          <a:lstStyle/>
          <a:p>
            <a:r>
              <a:rPr lang="en-US" sz="3200" dirty="0" smtClean="0"/>
              <a:t>These guys learned the hard way.</a:t>
            </a:r>
          </a:p>
          <a:p>
            <a:r>
              <a:rPr lang="en-US" sz="3200" dirty="0" smtClean="0"/>
              <a:t>Do you want to be like them?</a:t>
            </a:r>
            <a:endParaRPr lang="en-US" sz="3200" dirty="0"/>
          </a:p>
        </p:txBody>
      </p:sp>
      <p:pic>
        <p:nvPicPr>
          <p:cNvPr id="22530" name="Picture 2" descr="Image result for alcohol poiso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6205" y="1470724"/>
            <a:ext cx="3116689" cy="2078808"/>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440" y="379226"/>
            <a:ext cx="4572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Image result for drunk driving accid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6205" y="3820660"/>
            <a:ext cx="3914149" cy="2254713"/>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Image result for drunk figh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566" y="3388054"/>
            <a:ext cx="40005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456" y="2765503"/>
            <a:ext cx="3451537" cy="247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42610"/>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YOU DO </a:t>
            </a:r>
            <a:r>
              <a:rPr lang="en-US" b="1" dirty="0"/>
              <a:t>TO PREVENT </a:t>
            </a:r>
            <a:r>
              <a:rPr lang="en-US" b="1" dirty="0" smtClean="0"/>
              <a:t>YOURSELF FROM DRINKING?</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600" dirty="0" smtClean="0"/>
              <a:t>Volunteer in any community activities</a:t>
            </a:r>
          </a:p>
          <a:p>
            <a:pPr>
              <a:buFont typeface="Wingdings" panose="05000000000000000000" pitchFamily="2" charset="2"/>
              <a:buChar char="Ø"/>
            </a:pPr>
            <a:r>
              <a:rPr lang="en-US" sz="3600" dirty="0" smtClean="0"/>
              <a:t>Develop personal, social, and resistance skills</a:t>
            </a:r>
          </a:p>
          <a:p>
            <a:pPr>
              <a:buFont typeface="Wingdings" panose="05000000000000000000" pitchFamily="2" charset="2"/>
              <a:buChar char="Ø"/>
            </a:pPr>
            <a:r>
              <a:rPr lang="en-US" sz="3600" dirty="0" smtClean="0"/>
              <a:t>Take more extracurricular activities from school</a:t>
            </a:r>
          </a:p>
          <a:p>
            <a:pPr marL="0" indent="0">
              <a:buNone/>
            </a:pPr>
            <a:r>
              <a:rPr lang="en-US" sz="3600" dirty="0"/>
              <a:t> </a:t>
            </a:r>
            <a:r>
              <a:rPr lang="en-US" sz="3600" dirty="0" smtClean="0"/>
              <a:t>                                         OR</a:t>
            </a:r>
          </a:p>
          <a:p>
            <a:pPr marL="0" indent="0">
              <a:buNone/>
            </a:pPr>
            <a:r>
              <a:rPr lang="en-US" sz="3600" dirty="0" smtClean="0"/>
              <a:t>                                  DRINK RIGHT</a:t>
            </a:r>
            <a:endParaRPr lang="en-US" sz="3600" dirty="0"/>
          </a:p>
        </p:txBody>
      </p:sp>
    </p:spTree>
    <p:extLst>
      <p:ext uri="{BB962C8B-B14F-4D97-AF65-F5344CB8AC3E}">
        <p14:creationId xmlns:p14="http://schemas.microsoft.com/office/powerpoint/2010/main" val="791986373"/>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6" name="Picture 4" descr="Image result for alcohol how much is too mu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18" y="837126"/>
            <a:ext cx="9846446" cy="475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45646"/>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YOU DO TO HELP THIS ISSUE?</a:t>
            </a:r>
            <a:endParaRPr lang="en-US" b="1" dirty="0"/>
          </a:p>
        </p:txBody>
      </p:sp>
      <p:sp>
        <p:nvSpPr>
          <p:cNvPr id="3" name="Content Placeholder 2"/>
          <p:cNvSpPr>
            <a:spLocks noGrp="1"/>
          </p:cNvSpPr>
          <p:nvPr>
            <p:ph idx="1"/>
          </p:nvPr>
        </p:nvSpPr>
        <p:spPr>
          <a:xfrm>
            <a:off x="1097280" y="2270737"/>
            <a:ext cx="10058400" cy="4023360"/>
          </a:xfrm>
        </p:spPr>
        <p:txBody>
          <a:bodyPr>
            <a:normAutofit/>
          </a:bodyPr>
          <a:lstStyle/>
          <a:p>
            <a:pPr>
              <a:buFont typeface="Courier New" panose="02070309020205020404" pitchFamily="49" charset="0"/>
              <a:buChar char="o"/>
            </a:pPr>
            <a:r>
              <a:rPr lang="en-US" sz="3600" dirty="0" smtClean="0"/>
              <a:t>Persuade others not to take any alcohol</a:t>
            </a:r>
          </a:p>
          <a:p>
            <a:pPr>
              <a:buFont typeface="Courier New" panose="02070309020205020404" pitchFamily="49" charset="0"/>
              <a:buChar char="o"/>
            </a:pPr>
            <a:r>
              <a:rPr lang="en-US" sz="3600" dirty="0" smtClean="0"/>
              <a:t>Tell your friends about the consequences of alcohol</a:t>
            </a:r>
          </a:p>
          <a:p>
            <a:pPr>
              <a:buFont typeface="Courier New" panose="02070309020205020404" pitchFamily="49" charset="0"/>
              <a:buChar char="o"/>
            </a:pPr>
            <a:r>
              <a:rPr lang="en-US" sz="3600" dirty="0" smtClean="0"/>
              <a:t>Be a role model to your relatives and friends</a:t>
            </a:r>
          </a:p>
          <a:p>
            <a:pPr>
              <a:buFont typeface="Courier New" panose="02070309020205020404" pitchFamily="49" charset="0"/>
              <a:buChar char="o"/>
            </a:pPr>
            <a:r>
              <a:rPr lang="en-US" sz="3600" b="1" dirty="0" smtClean="0"/>
              <a:t>Don’t drink alcohol. One less drunkard makes a difference.</a:t>
            </a:r>
            <a:endParaRPr lang="en-US" sz="3600" b="1" dirty="0"/>
          </a:p>
        </p:txBody>
      </p:sp>
    </p:spTree>
    <p:extLst>
      <p:ext uri="{BB962C8B-B14F-4D97-AF65-F5344CB8AC3E}">
        <p14:creationId xmlns:p14="http://schemas.microsoft.com/office/powerpoint/2010/main" val="3152948110"/>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https://</a:t>
            </a:r>
            <a:r>
              <a:rPr lang="en-US" dirty="0" smtClean="0"/>
              <a:t>www.quitalcohol.com/the-truth-about-what-alcohol-does-to-your-body.html</a:t>
            </a:r>
          </a:p>
          <a:p>
            <a:r>
              <a:rPr lang="en-US" dirty="0"/>
              <a:t>https://</a:t>
            </a:r>
            <a:r>
              <a:rPr lang="en-US" dirty="0" smtClean="0"/>
              <a:t>scienceblog.cancerresearchuk.org/2018/01/03/alcohol-and-cancer-this-is-how-booze-damages-dna-inside-cells/</a:t>
            </a:r>
            <a:endParaRPr lang="en-US" dirty="0"/>
          </a:p>
          <a:p>
            <a:r>
              <a:rPr lang="en-US" dirty="0"/>
              <a:t>https://www.womansday.com/health-fitness/a53381/hanna-lottritz-binge-drinking-alcohol-poisoning</a:t>
            </a:r>
            <a:r>
              <a:rPr lang="en-US" dirty="0" smtClean="0"/>
              <a:t>/</a:t>
            </a:r>
          </a:p>
          <a:p>
            <a:r>
              <a:rPr lang="en-US" dirty="0"/>
              <a:t>https://</a:t>
            </a:r>
            <a:r>
              <a:rPr lang="en-US" dirty="0" smtClean="0"/>
              <a:t>alcorehab.org/alcoholism/statistics/</a:t>
            </a:r>
          </a:p>
          <a:p>
            <a:r>
              <a:rPr lang="en-US" dirty="0"/>
              <a:t>https://en.wikipedia.org/wiki/Alcoholism</a:t>
            </a:r>
          </a:p>
        </p:txBody>
      </p:sp>
    </p:spTree>
    <p:extLst>
      <p:ext uri="{BB962C8B-B14F-4D97-AF65-F5344CB8AC3E}">
        <p14:creationId xmlns:p14="http://schemas.microsoft.com/office/powerpoint/2010/main" val="3872085052"/>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thank y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46" y="371061"/>
            <a:ext cx="9218967" cy="568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20417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569" y="2415766"/>
            <a:ext cx="4548067" cy="2934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6000" b="1" dirty="0" smtClean="0"/>
              <a:t>WHY IS THIS ISSUE IMPORTANT?</a:t>
            </a:r>
            <a:endParaRPr lang="en-US" sz="6000" b="1" dirty="0"/>
          </a:p>
        </p:txBody>
      </p:sp>
      <p:sp>
        <p:nvSpPr>
          <p:cNvPr id="3" name="Content Placeholder 2"/>
          <p:cNvSpPr>
            <a:spLocks noGrp="1"/>
          </p:cNvSpPr>
          <p:nvPr>
            <p:ph idx="1"/>
          </p:nvPr>
        </p:nvSpPr>
        <p:spPr>
          <a:xfrm>
            <a:off x="540912" y="1737360"/>
            <a:ext cx="6658379" cy="4291048"/>
          </a:xfrm>
        </p:spPr>
        <p:txBody>
          <a:bodyPr>
            <a:normAutofit fontScale="92500"/>
          </a:bodyPr>
          <a:lstStyle/>
          <a:p>
            <a:r>
              <a:rPr lang="en-US" sz="4000" dirty="0" smtClean="0">
                <a:solidFill>
                  <a:schemeClr val="tx1"/>
                </a:solidFill>
              </a:rPr>
              <a:t>For years, alcohol has been a part of social gatherings, celebrations, and rituals. Addiction to alcohol is more of a problem today than it has ever been in the past. Unlike a century ago, we are now aware of the serious complications it can cause.</a:t>
            </a:r>
            <a:endParaRPr lang="en-US" sz="4000" dirty="0">
              <a:solidFill>
                <a:schemeClr val="tx1"/>
              </a:solidFill>
            </a:endParaRPr>
          </a:p>
        </p:txBody>
      </p:sp>
    </p:spTree>
    <p:extLst>
      <p:ext uri="{BB962C8B-B14F-4D97-AF65-F5344CB8AC3E}">
        <p14:creationId xmlns:p14="http://schemas.microsoft.com/office/powerpoint/2010/main" val="218241602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WHY PEOPLE DRINK ALCOHOL?</a:t>
            </a:r>
            <a:endParaRPr lang="en-US" sz="6000" b="1" dirty="0"/>
          </a:p>
        </p:txBody>
      </p:sp>
      <p:sp>
        <p:nvSpPr>
          <p:cNvPr id="3" name="Content Placeholder 2"/>
          <p:cNvSpPr>
            <a:spLocks noGrp="1"/>
          </p:cNvSpPr>
          <p:nvPr>
            <p:ph idx="1"/>
          </p:nvPr>
        </p:nvSpPr>
        <p:spPr>
          <a:xfrm>
            <a:off x="1097280" y="2064675"/>
            <a:ext cx="10058400" cy="4023360"/>
          </a:xfrm>
        </p:spPr>
        <p:txBody>
          <a:bodyPr>
            <a:normAutofit lnSpcReduction="10000"/>
          </a:bodyPr>
          <a:lstStyle/>
          <a:p>
            <a:pPr>
              <a:buFont typeface="Wingdings" panose="05000000000000000000" pitchFamily="2" charset="2"/>
              <a:buChar char="q"/>
            </a:pPr>
            <a:r>
              <a:rPr lang="en-US" sz="3200" dirty="0" smtClean="0"/>
              <a:t>To feel relaxed</a:t>
            </a:r>
          </a:p>
          <a:p>
            <a:pPr>
              <a:buFont typeface="Wingdings" panose="05000000000000000000" pitchFamily="2" charset="2"/>
              <a:buChar char="q"/>
            </a:pPr>
            <a:r>
              <a:rPr lang="en-US" sz="3200" dirty="0" smtClean="0"/>
              <a:t>To look cool</a:t>
            </a:r>
          </a:p>
          <a:p>
            <a:pPr>
              <a:buFont typeface="Wingdings" panose="05000000000000000000" pitchFamily="2" charset="2"/>
              <a:buChar char="q"/>
            </a:pPr>
            <a:r>
              <a:rPr lang="en-US" sz="3200" dirty="0" smtClean="0"/>
              <a:t>To forget problems</a:t>
            </a:r>
          </a:p>
          <a:p>
            <a:pPr>
              <a:buFont typeface="Wingdings" panose="05000000000000000000" pitchFamily="2" charset="2"/>
              <a:buChar char="q"/>
            </a:pPr>
            <a:r>
              <a:rPr lang="en-US" sz="3200" dirty="0" smtClean="0"/>
              <a:t>To join the party</a:t>
            </a:r>
          </a:p>
          <a:p>
            <a:pPr>
              <a:buFont typeface="Wingdings" panose="05000000000000000000" pitchFamily="2" charset="2"/>
              <a:buChar char="q"/>
            </a:pPr>
            <a:r>
              <a:rPr lang="en-US" sz="3200" dirty="0" smtClean="0"/>
              <a:t>To have fun during the holidays</a:t>
            </a:r>
          </a:p>
          <a:p>
            <a:pPr>
              <a:buFont typeface="Wingdings" panose="05000000000000000000" pitchFamily="2" charset="2"/>
              <a:buChar char="q"/>
            </a:pPr>
            <a:r>
              <a:rPr lang="en-US" sz="3200" dirty="0" smtClean="0"/>
              <a:t>To enjoy sporting events</a:t>
            </a:r>
          </a:p>
          <a:p>
            <a:pPr>
              <a:buFont typeface="Wingdings" panose="05000000000000000000" pitchFamily="2" charset="2"/>
              <a:buChar char="q"/>
            </a:pPr>
            <a:r>
              <a:rPr lang="en-US" sz="3200" dirty="0" smtClean="0"/>
              <a:t>To become intoxicated</a:t>
            </a:r>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p:txBody>
      </p:sp>
      <p:pic>
        <p:nvPicPr>
          <p:cNvPr id="307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7549" y="1882312"/>
            <a:ext cx="3404037" cy="19147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lcohol part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8960">
            <a:off x="7556777" y="3650059"/>
            <a:ext cx="4008453" cy="202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16718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MANY PEOPLE DO YOU THINK THAT DRINKS ALCOHOL?</a:t>
            </a:r>
            <a:endParaRPr lang="en-US" b="1" dirty="0"/>
          </a:p>
        </p:txBody>
      </p:sp>
      <p:pic>
        <p:nvPicPr>
          <p:cNvPr id="4098" name="Picture 2" descr="Alcohol Abuse Statisti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8904" y="1936415"/>
            <a:ext cx="6435152" cy="420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7052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eaths caused by alcohol poisoning statisti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6220" y="146894"/>
            <a:ext cx="10019763" cy="610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1284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Alcohol Abuse in Pregnant Wom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6220" y="140203"/>
            <a:ext cx="10084157" cy="610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87402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lcohol-related-violent-incide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432" y="182098"/>
            <a:ext cx="10148552" cy="607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3757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OW MANY PEOPLE DRINK ALCOHOL STATS TEENAGER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141" b="14259"/>
          <a:stretch/>
        </p:blipFill>
        <p:spPr bwMode="auto">
          <a:xfrm>
            <a:off x="528033" y="283335"/>
            <a:ext cx="11110955" cy="564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348751"/>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266</TotalTime>
  <Words>517</Words>
  <Application>Microsoft Office PowerPoint</Application>
  <PresentationFormat>Widescreen</PresentationFormat>
  <Paragraphs>76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Bernard MT Condensed</vt:lpstr>
      <vt:lpstr>Calibri</vt:lpstr>
      <vt:lpstr>Calibri Light</vt:lpstr>
      <vt:lpstr>Courier New</vt:lpstr>
      <vt:lpstr>Wingdings</vt:lpstr>
      <vt:lpstr>Retrospect</vt:lpstr>
      <vt:lpstr>ALCOHOL</vt:lpstr>
      <vt:lpstr>PLAN</vt:lpstr>
      <vt:lpstr>WHY IS THIS ISSUE IMPORTANT?</vt:lpstr>
      <vt:lpstr>WHY PEOPLE DRINK ALCOHOL?</vt:lpstr>
      <vt:lpstr>HOW MANY PEOPLE DO YOU THINK THAT DRINKS ALCOHOL?</vt:lpstr>
      <vt:lpstr>PowerPoint Presentation</vt:lpstr>
      <vt:lpstr>PowerPoint Presentation</vt:lpstr>
      <vt:lpstr>PowerPoint Presentation</vt:lpstr>
      <vt:lpstr>PowerPoint Presentation</vt:lpstr>
      <vt:lpstr>HOW DOES ALCOHOL IMPACT OTHERS?</vt:lpstr>
      <vt:lpstr>PowerPoint Presentation</vt:lpstr>
      <vt:lpstr>PowerPoint Presentation</vt:lpstr>
      <vt:lpstr>PowerPoint Presentation</vt:lpstr>
      <vt:lpstr>PowerPoint Presentation</vt:lpstr>
      <vt:lpstr>PowerPoint Presentation</vt:lpstr>
      <vt:lpstr>WHAT CAN ALCOHOL DAMAGE?</vt:lpstr>
      <vt:lpstr>PowerPoint Presentation</vt:lpstr>
      <vt:lpstr>IMMEDIATE EFFECTS</vt:lpstr>
      <vt:lpstr>SYMPTOMS ALCOHOL CAN CAUSE</vt:lpstr>
      <vt:lpstr>MORE PROBLEMS ALCOHOL CAN CAUSE</vt:lpstr>
      <vt:lpstr>PowerPoint Presentation</vt:lpstr>
      <vt:lpstr>PowerPoint Presentation</vt:lpstr>
      <vt:lpstr>WHAT CAN YOU DO TO PREVENT YOURSELF FROM DRINKING?</vt:lpstr>
      <vt:lpstr>PowerPoint Presentation</vt:lpstr>
      <vt:lpstr>WHAT CAN YOU DO TO HELP THIS ISSUE?</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dc:title>
  <dc:creator>Chandanaa Gangadari</dc:creator>
  <cp:lastModifiedBy>Chandanaa Gangadari</cp:lastModifiedBy>
  <cp:revision>22</cp:revision>
  <dcterms:created xsi:type="dcterms:W3CDTF">2019-05-13T19:07:24Z</dcterms:created>
  <dcterms:modified xsi:type="dcterms:W3CDTF">2019-05-13T23:34:08Z</dcterms:modified>
</cp:coreProperties>
</file>