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6" r:id="rId3"/>
    <p:sldId id="257" r:id="rId4"/>
    <p:sldId id="259" r:id="rId5"/>
    <p:sldId id="260" r:id="rId6"/>
    <p:sldId id="261" r:id="rId7"/>
    <p:sldId id="264" r:id="rId8"/>
    <p:sldId id="262" r:id="rId9"/>
    <p:sldId id="265" r:id="rId10"/>
    <p:sldId id="266" r:id="rId11"/>
    <p:sldId id="267" r:id="rId12"/>
    <p:sldId id="268" r:id="rId13"/>
    <p:sldId id="269" r:id="rId14"/>
    <p:sldId id="263"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298" r:id="rId45"/>
    <p:sldId id="300" r:id="rId46"/>
    <p:sldId id="301" r:id="rId47"/>
    <p:sldId id="302" r:id="rId48"/>
    <p:sldId id="305" r:id="rId49"/>
    <p:sldId id="304" r:id="rId50"/>
    <p:sldId id="306"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255A922-A73F-4EAC-B28D-70B6FF352681}" type="datetimeFigureOut">
              <a:rPr lang="ru-RU" smtClean="0"/>
              <a:t>14.04.2019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E16FB9-5E19-46BD-A425-29820670B3BA}"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255A922-A73F-4EAC-B28D-70B6FF352681}" type="datetimeFigureOut">
              <a:rPr lang="ru-RU" smtClean="0"/>
              <a:t>14.04.2019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E16FB9-5E19-46BD-A425-29820670B3BA}"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55A922-A73F-4EAC-B28D-70B6FF352681}" type="datetimeFigureOut">
              <a:rPr lang="ru-RU" smtClean="0"/>
              <a:t>14.04.2019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E16FB9-5E19-46BD-A425-29820670B3BA}"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55A922-A73F-4EAC-B28D-70B6FF352681}" type="datetimeFigureOut">
              <a:rPr lang="ru-RU" smtClean="0"/>
              <a:t>14.04.2019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E16FB9-5E19-46BD-A425-29820670B3B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55A922-A73F-4EAC-B28D-70B6FF352681}" type="datetimeFigureOut">
              <a:rPr lang="ru-RU" smtClean="0"/>
              <a:t>14.04.2019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E16FB9-5E19-46BD-A425-29820670B3BA}"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55A922-A73F-4EAC-B28D-70B6FF352681}" type="datetimeFigureOut">
              <a:rPr lang="ru-RU" smtClean="0"/>
              <a:t>14.04.2019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E16FB9-5E19-46BD-A425-29820670B3B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255A922-A73F-4EAC-B28D-70B6FF352681}" type="datetimeFigureOut">
              <a:rPr lang="ru-RU" smtClean="0"/>
              <a:t>14.04.2019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E16FB9-5E19-46BD-A425-29820670B3BA}"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255A922-A73F-4EAC-B28D-70B6FF352681}" type="datetimeFigureOut">
              <a:rPr lang="ru-RU" smtClean="0"/>
              <a:t>14.04.2019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E16FB9-5E19-46BD-A425-29820670B3BA}"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5A922-A73F-4EAC-B28D-70B6FF352681}" type="datetimeFigureOut">
              <a:rPr lang="ru-RU" smtClean="0"/>
              <a:t>14.04.2019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E16FB9-5E19-46BD-A425-29820670B3BA}"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55A922-A73F-4EAC-B28D-70B6FF352681}" type="datetimeFigureOut">
              <a:rPr lang="ru-RU" smtClean="0"/>
              <a:t>14.04.2019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E16FB9-5E19-46BD-A425-29820670B3BA}"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55A922-A73F-4EAC-B28D-70B6FF352681}" type="datetimeFigureOut">
              <a:rPr lang="ru-RU" smtClean="0"/>
              <a:t>14.04.2019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E16FB9-5E19-46BD-A425-29820670B3BA}"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255A922-A73F-4EAC-B28D-70B6FF352681}" type="datetimeFigureOut">
              <a:rPr lang="ru-RU" smtClean="0"/>
              <a:t>14.04.2019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DE16FB9-5E19-46BD-A425-29820670B3B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0.xml"/><Relationship Id="rId7" Type="http://schemas.openxmlformats.org/officeDocument/2006/relationships/slide" Target="slide8.xml"/><Relationship Id="rId2"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slide" Target="slide7.xml"/><Relationship Id="rId9" Type="http://schemas.openxmlformats.org/officeDocument/2006/relationships/slide" Target="slide43.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gif"/><Relationship Id="rId1"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33.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slide" Target="slide39.xml"/><Relationship Id="rId4" Type="http://schemas.openxmlformats.org/officeDocument/2006/relationships/slide" Target="slide37.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gif"/><Relationship Id="rId1" Type="http://schemas.openxmlformats.org/officeDocument/2006/relationships/slideLayout" Target="../slideLayouts/slideLayout7.xml"/><Relationship Id="rId5" Type="http://schemas.openxmlformats.org/officeDocument/2006/relationships/slide" Target="slide41.xml"/><Relationship Id="rId4" Type="http://schemas.openxmlformats.org/officeDocument/2006/relationships/slide" Target="slide39.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slide" Target="slide42.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slide" Target="slide44.xml"/><Relationship Id="rId4" Type="http://schemas.openxmlformats.org/officeDocument/2006/relationships/slide" Target="slide42.xm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2.xml"/><Relationship Id="rId1" Type="http://schemas.openxmlformats.org/officeDocument/2006/relationships/slideLayout" Target="../slideLayouts/slideLayout6.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2.xml"/><Relationship Id="rId1" Type="http://schemas.openxmlformats.org/officeDocument/2006/relationships/slideLayout" Target="../slideLayouts/slideLayout6.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hyperlink" Target="https://amhealh.ru/racionalnoe-pitanie.html" TargetMode="External"/><Relationship Id="rId2" Type="http://schemas.openxmlformats.org/officeDocument/2006/relationships/hyperlink" Target="http://vseprozdorovie.ru/stati/ratsionalnoye-pitaniye-zdorovye-cheloveka.html" TargetMode="External"/><Relationship Id="rId1" Type="http://schemas.openxmlformats.org/officeDocument/2006/relationships/slideLayout" Target="../slideLayouts/slideLayout7.xml"/><Relationship Id="rId6" Type="http://schemas.openxmlformats.org/officeDocument/2006/relationships/slide" Target="slide49.xml"/><Relationship Id="rId5" Type="http://schemas.openxmlformats.org/officeDocument/2006/relationships/slide" Target="slide2.xml"/><Relationship Id="rId4" Type="http://schemas.openxmlformats.org/officeDocument/2006/relationships/hyperlink" Target="&#1071;.&#1041;&#1088;&#1072;&#1091;&#1079;&#1077;&#1088;.lnk"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gif"/><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427" y="260648"/>
            <a:ext cx="3740420" cy="2078011"/>
          </a:xfrm>
          <a:prstGeom prst="rect">
            <a:avLst/>
          </a:prstGeom>
        </p:spPr>
      </p:pic>
      <p:sp>
        <p:nvSpPr>
          <p:cNvPr id="2" name="Заголовок 1"/>
          <p:cNvSpPr>
            <a:spLocks noGrp="1"/>
          </p:cNvSpPr>
          <p:nvPr>
            <p:ph type="title"/>
          </p:nvPr>
        </p:nvSpPr>
        <p:spPr>
          <a:xfrm>
            <a:off x="467544" y="2708920"/>
            <a:ext cx="8229600" cy="1143000"/>
          </a:xfrm>
        </p:spPr>
        <p:txBody>
          <a:bodyPr>
            <a:normAutofit/>
          </a:bodyPr>
          <a:lstStyle/>
          <a:p>
            <a:pPr marL="0" indent="0">
              <a:buNone/>
            </a:pPr>
            <a:r>
              <a:rPr lang="ru-RU" sz="5400" dirty="0" smtClean="0"/>
              <a:t>Рациональное питание</a:t>
            </a:r>
            <a:endParaRPr lang="ru-RU" sz="5400" dirty="0"/>
          </a:p>
        </p:txBody>
      </p:sp>
      <p:sp>
        <p:nvSpPr>
          <p:cNvPr id="4" name="Скругленная прямоугольная выноска 3"/>
          <p:cNvSpPr/>
          <p:nvPr/>
        </p:nvSpPr>
        <p:spPr>
          <a:xfrm>
            <a:off x="467544" y="260648"/>
            <a:ext cx="8424936" cy="23042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dirty="0">
                <a:latin typeface="Times New Roman" pitchFamily="18" charset="0"/>
                <a:cs typeface="Times New Roman" pitchFamily="18" charset="0"/>
              </a:rPr>
              <a:t>Рациональным называется питание, которое обеспечивает нормальную жизнедеятельность человека, способствует улучшению его здоровья и предупреждает заболевания</a:t>
            </a:r>
            <a:r>
              <a:rPr lang="ru-RU" sz="3000" dirty="0" smtClean="0">
                <a:latin typeface="Times New Roman" pitchFamily="18" charset="0"/>
                <a:cs typeface="Times New Roman" pitchFamily="18" charset="0"/>
              </a:rPr>
              <a:t>.</a:t>
            </a:r>
            <a:endParaRPr lang="ru-RU" sz="3000" dirty="0">
              <a:latin typeface="Times New Roman" pitchFamily="18" charset="0"/>
              <a:cs typeface="Times New Roman" pitchFamily="18" charset="0"/>
            </a:endParaRPr>
          </a:p>
        </p:txBody>
      </p:sp>
      <p:sp>
        <p:nvSpPr>
          <p:cNvPr id="5" name="Прямоугольник 4"/>
          <p:cNvSpPr/>
          <p:nvPr/>
        </p:nvSpPr>
        <p:spPr>
          <a:xfrm>
            <a:off x="3711352" y="4185915"/>
            <a:ext cx="5400600" cy="22674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Подготовила студентка 4 курса </a:t>
            </a:r>
          </a:p>
          <a:p>
            <a:pPr algn="ctr"/>
            <a:r>
              <a:rPr lang="ru-RU" sz="2800" dirty="0" smtClean="0">
                <a:solidFill>
                  <a:schemeClr val="tx1"/>
                </a:solidFill>
                <a:latin typeface="Times New Roman" pitchFamily="18" charset="0"/>
                <a:cs typeface="Times New Roman" pitchFamily="18" charset="0"/>
              </a:rPr>
              <a:t>19 группы</a:t>
            </a:r>
          </a:p>
          <a:p>
            <a:pPr algn="ctr"/>
            <a:r>
              <a:rPr lang="ru-RU" sz="2800" dirty="0">
                <a:solidFill>
                  <a:schemeClr val="tx1"/>
                </a:solidFill>
                <a:latin typeface="Times New Roman" pitchFamily="18" charset="0"/>
                <a:cs typeface="Times New Roman" pitchFamily="18" charset="0"/>
              </a:rPr>
              <a:t>л</a:t>
            </a:r>
            <a:r>
              <a:rPr lang="ru-RU" sz="2800" dirty="0" smtClean="0">
                <a:solidFill>
                  <a:schemeClr val="tx1"/>
                </a:solidFill>
                <a:latin typeface="Times New Roman" pitchFamily="18" charset="0"/>
                <a:cs typeface="Times New Roman" pitchFamily="18" charset="0"/>
              </a:rPr>
              <a:t>ечебного факультета</a:t>
            </a:r>
          </a:p>
          <a:p>
            <a:pPr algn="ctr"/>
            <a:r>
              <a:rPr lang="ru-RU" sz="2800" dirty="0" smtClean="0">
                <a:solidFill>
                  <a:schemeClr val="tx1"/>
                </a:solidFill>
                <a:latin typeface="Times New Roman" pitchFamily="18" charset="0"/>
                <a:cs typeface="Times New Roman" pitchFamily="18" charset="0"/>
              </a:rPr>
              <a:t>Садовская Кристина Игоревна</a:t>
            </a:r>
            <a:endParaRPr lang="ru-RU" sz="2800" dirty="0">
              <a:solidFill>
                <a:schemeClr val="tx1"/>
              </a:solidFill>
              <a:latin typeface="Times New Roman" pitchFamily="18" charset="0"/>
              <a:cs typeface="Times New Roman"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599989"/>
            <a:ext cx="2952328" cy="2857961"/>
          </a:xfrm>
          <a:prstGeom prst="rect">
            <a:avLst/>
          </a:prstGeom>
        </p:spPr>
      </p:pic>
    </p:spTree>
    <p:extLst>
      <p:ext uri="{BB962C8B-B14F-4D97-AF65-F5344CB8AC3E}">
        <p14:creationId xmlns:p14="http://schemas.microsoft.com/office/powerpoint/2010/main" val="719185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
                            </p:stCondLst>
                            <p:childTnLst>
                              <p:par>
                                <p:cTn id="31" presetID="10" presetClass="exit" presetSubtype="0" fill="hold" grpId="1" nodeType="afterEffect">
                                  <p:stCondLst>
                                    <p:cond delay="575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 grpId="0"/>
      <p:bldP spid="4" grpId="0" animBg="1"/>
      <p:bldP spid="4" grpId="1"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8640960" cy="4524315"/>
          </a:xfrm>
          <a:prstGeom prst="rect">
            <a:avLst/>
          </a:prstGeom>
          <a:noFill/>
        </p:spPr>
        <p:txBody>
          <a:bodyPr wrap="square" rtlCol="0">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Вредные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(плохие)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жиры</a:t>
            </a:r>
          </a:p>
          <a:p>
            <a:pPr algn="just"/>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3200" dirty="0">
                <a:latin typeface="Times New Roman" pitchFamily="18" charset="0"/>
                <a:cs typeface="Times New Roman" pitchFamily="18" charset="0"/>
              </a:rPr>
              <a:t>К вредным жирам относятся  </a:t>
            </a:r>
            <a:r>
              <a:rPr lang="ru-RU" sz="3200" dirty="0" err="1" smtClean="0">
                <a:latin typeface="Times New Roman" pitchFamily="18" charset="0"/>
                <a:cs typeface="Times New Roman" pitchFamily="18" charset="0"/>
              </a:rPr>
              <a:t>трансжиры</a:t>
            </a:r>
            <a:r>
              <a:rPr lang="ru-RU" sz="3200" dirty="0" smtClean="0">
                <a:latin typeface="Times New Roman" pitchFamily="18" charset="0"/>
                <a:cs typeface="Times New Roman" pitchFamily="18" charset="0"/>
              </a:rPr>
              <a:t>, рафинированные </a:t>
            </a:r>
            <a:r>
              <a:rPr lang="ru-RU" sz="3200" dirty="0">
                <a:latin typeface="Times New Roman" pitchFamily="18" charset="0"/>
                <a:cs typeface="Times New Roman" pitchFamily="18" charset="0"/>
              </a:rPr>
              <a:t>Омега-6 жиры (большинство магазинных растительных масел и салатных заправок) и продукты, приготовленные во фритюре. </a:t>
            </a:r>
            <a:r>
              <a:rPr lang="ru-RU" sz="3200" dirty="0" err="1">
                <a:latin typeface="Times New Roman" pitchFamily="18" charset="0"/>
                <a:cs typeface="Times New Roman" pitchFamily="18" charset="0"/>
              </a:rPr>
              <a:t>Трансжиры</a:t>
            </a:r>
            <a:r>
              <a:rPr lang="ru-RU" sz="3200" dirty="0">
                <a:latin typeface="Times New Roman" pitchFamily="18" charset="0"/>
                <a:cs typeface="Times New Roman" pitchFamily="18" charset="0"/>
              </a:rPr>
              <a:t> наносят непоправимый вред нашему организму и фигуре, в частности. Они содержатся в майонезе, спреде, маргарине, кулинарных жирах.</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5" name="Скругленный прямоугольник 4">
            <a:hlinkClick r:id="rId2"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084168"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7204" y="4293096"/>
            <a:ext cx="3024336" cy="1701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20651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496944" cy="5509200"/>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Чтобы </a:t>
            </a:r>
            <a:r>
              <a:rPr lang="ru-RU" sz="3200" dirty="0">
                <a:latin typeface="Times New Roman" pitchFamily="18" charset="0"/>
                <a:cs typeface="Times New Roman" pitchFamily="18" charset="0"/>
              </a:rPr>
              <a:t>сократить потребление вредных жиров нужно</a:t>
            </a:r>
            <a:r>
              <a:rPr lang="ru-RU" sz="3200" dirty="0" smtClean="0">
                <a:latin typeface="Times New Roman" pitchFamily="18" charset="0"/>
                <a:cs typeface="Times New Roman" pitchFamily="18" charset="0"/>
              </a:rPr>
              <a:t>:</a:t>
            </a:r>
          </a:p>
          <a:p>
            <a:pPr marL="457200" indent="-457200" algn="just">
              <a:buFont typeface="Arial" pitchFamily="34" charset="0"/>
              <a:buChar char="•"/>
            </a:pP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перестать </a:t>
            </a:r>
            <a:r>
              <a:rPr lang="ru-RU" sz="3200" dirty="0">
                <a:latin typeface="Times New Roman" pitchFamily="18" charset="0"/>
                <a:cs typeface="Times New Roman" pitchFamily="18" charset="0"/>
              </a:rPr>
              <a:t>заправлять салаты магазинной сметаной и </a:t>
            </a:r>
            <a:r>
              <a:rPr lang="ru-RU" sz="3200" dirty="0" smtClean="0">
                <a:latin typeface="Times New Roman" pitchFamily="18" charset="0"/>
                <a:cs typeface="Times New Roman" pitchFamily="18" charset="0"/>
              </a:rPr>
              <a:t>майонезом;</a:t>
            </a:r>
          </a:p>
          <a:p>
            <a:pPr marL="457200" indent="-457200" algn="just">
              <a:buFont typeface="Arial" pitchFamily="34" charset="0"/>
              <a:buChar char="•"/>
            </a:pPr>
            <a:r>
              <a:rPr lang="ru-RU" sz="3200" dirty="0" smtClean="0">
                <a:latin typeface="Times New Roman" pitchFamily="18" charset="0"/>
                <a:cs typeface="Times New Roman" pitchFamily="18" charset="0"/>
              </a:rPr>
              <a:t>при </a:t>
            </a:r>
            <a:r>
              <a:rPr lang="ru-RU" sz="3200" dirty="0">
                <a:latin typeface="Times New Roman" pitchFamily="18" charset="0"/>
                <a:cs typeface="Times New Roman" pitchFamily="18" charset="0"/>
              </a:rPr>
              <a:t>приготовлении пищи использовать минимальное количество масла, в том числе </a:t>
            </a:r>
            <a:r>
              <a:rPr lang="ru-RU" sz="3200" dirty="0" smtClean="0">
                <a:latin typeface="Times New Roman" pitchFamily="18" charset="0"/>
                <a:cs typeface="Times New Roman" pitchFamily="18" charset="0"/>
              </a:rPr>
              <a:t>растительного;</a:t>
            </a:r>
          </a:p>
          <a:p>
            <a:pPr marL="457200" indent="-457200" algn="just">
              <a:buFont typeface="Arial" pitchFamily="34" charset="0"/>
              <a:buChar char="•"/>
            </a:pPr>
            <a:r>
              <a:rPr lang="ru-RU" sz="3200" dirty="0" smtClean="0">
                <a:latin typeface="Times New Roman" pitchFamily="18" charset="0"/>
                <a:cs typeface="Times New Roman" pitchFamily="18" charset="0"/>
              </a:rPr>
              <a:t>постепенно </a:t>
            </a:r>
            <a:r>
              <a:rPr lang="ru-RU" sz="3200" dirty="0">
                <a:latin typeface="Times New Roman" pitchFamily="18" charset="0"/>
                <a:cs typeface="Times New Roman" pitchFamily="18" charset="0"/>
              </a:rPr>
              <a:t>отказаться от жареной пищи (отваривайте, запекайте в духовке, готовьте в пароварке, на водяной бане, в сотейнике с минимальным количеством масла</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
        <p:nvSpPr>
          <p:cNvPr id="5" name="Скругленный прямоугольник 4">
            <a:hlinkClick r:id="rId2"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102176"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852652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248" y="332656"/>
            <a:ext cx="8728248" cy="6986528"/>
          </a:xfrm>
          <a:prstGeom prst="rect">
            <a:avLst/>
          </a:prstGeom>
          <a:noFill/>
        </p:spPr>
        <p:txBody>
          <a:bodyPr wrap="square" rtlCol="0">
            <a:spAutoFit/>
          </a:bodyPr>
          <a:lstStyle/>
          <a:p>
            <a:pPr algn="ct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Полезные (хорошие)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жиры</a:t>
            </a:r>
          </a:p>
          <a:p>
            <a:pPr algn="just"/>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3200" dirty="0">
                <a:latin typeface="Times New Roman" pitchFamily="18" charset="0"/>
                <a:cs typeface="Times New Roman" pitchFamily="18" charset="0"/>
              </a:rPr>
              <a:t>Наиболее полезные жиры – это</a:t>
            </a:r>
            <a:r>
              <a:rPr lang="ru-RU" sz="3200" dirty="0" smtClean="0">
                <a:latin typeface="Times New Roman" pitchFamily="18" charset="0"/>
                <a:cs typeface="Times New Roman" pitchFamily="18" charset="0"/>
              </a:rPr>
              <a:t>:</a:t>
            </a:r>
          </a:p>
          <a:p>
            <a:pPr marL="457200" indent="-457200" algn="just">
              <a:buFont typeface="Arial" pitchFamily="34" charset="0"/>
              <a:buChar char="•"/>
            </a:pPr>
            <a:r>
              <a:rPr lang="ru-RU" sz="3200" dirty="0">
                <a:latin typeface="Times New Roman" pitchFamily="18" charset="0"/>
                <a:cs typeface="Times New Roman" pitchFamily="18" charset="0"/>
              </a:rPr>
              <a:t>а</a:t>
            </a:r>
            <a:r>
              <a:rPr lang="ru-RU" sz="3200" dirty="0" smtClean="0">
                <a:latin typeface="Times New Roman" pitchFamily="18" charset="0"/>
                <a:cs typeface="Times New Roman" pitchFamily="18" charset="0"/>
              </a:rPr>
              <a:t>льфа-линоленовая </a:t>
            </a:r>
            <a:r>
              <a:rPr lang="ru-RU" sz="3200" dirty="0">
                <a:latin typeface="Times New Roman" pitchFamily="18" charset="0"/>
                <a:cs typeface="Times New Roman" pitchFamily="18" charset="0"/>
              </a:rPr>
              <a:t>кислота (Омега-3) </a:t>
            </a:r>
            <a:r>
              <a:rPr lang="ru-RU" sz="3200" dirty="0" smtClean="0">
                <a:latin typeface="Times New Roman" pitchFamily="18" charset="0"/>
                <a:cs typeface="Times New Roman" pitchFamily="18" charset="0"/>
              </a:rPr>
              <a:t>–</a:t>
            </a:r>
          </a:p>
          <a:p>
            <a:pPr algn="just"/>
            <a:r>
              <a:rPr lang="ru-RU" sz="3200" dirty="0" smtClean="0">
                <a:latin typeface="Times New Roman" pitchFamily="18" charset="0"/>
                <a:cs typeface="Times New Roman" pitchFamily="18" charset="0"/>
              </a:rPr>
              <a:t>    семена </a:t>
            </a:r>
            <a:r>
              <a:rPr lang="ru-RU" sz="3200" dirty="0">
                <a:latin typeface="Times New Roman" pitchFamily="18" charset="0"/>
                <a:cs typeface="Times New Roman" pitchFamily="18" charset="0"/>
              </a:rPr>
              <a:t>льна, льняное, конопляное, </a:t>
            </a:r>
            <a:r>
              <a:rPr lang="ru-RU" sz="3200" dirty="0" smtClean="0">
                <a:latin typeface="Times New Roman" pitchFamily="18" charset="0"/>
                <a:cs typeface="Times New Roman" pitchFamily="18" charset="0"/>
              </a:rPr>
              <a:t>оливковое</a:t>
            </a:r>
          </a:p>
          <a:p>
            <a:pPr algn="just"/>
            <a:r>
              <a:rPr lang="ru-RU" sz="3200" dirty="0" smtClean="0">
                <a:latin typeface="Times New Roman" pitchFamily="18" charset="0"/>
                <a:cs typeface="Times New Roman" pitchFamily="18" charset="0"/>
              </a:rPr>
              <a:t>    масло</a:t>
            </a:r>
            <a:r>
              <a:rPr lang="ru-RU" sz="3200" dirty="0">
                <a:latin typeface="Times New Roman" pitchFamily="18" charset="0"/>
                <a:cs typeface="Times New Roman" pitchFamily="18" charset="0"/>
              </a:rPr>
              <a:t>, грецкие </a:t>
            </a:r>
            <a:r>
              <a:rPr lang="ru-RU" sz="3200" dirty="0" smtClean="0">
                <a:latin typeface="Times New Roman" pitchFamily="18" charset="0"/>
                <a:cs typeface="Times New Roman" pitchFamily="18" charset="0"/>
              </a:rPr>
              <a:t>орехи;</a:t>
            </a:r>
          </a:p>
          <a:p>
            <a:pPr marL="457200" indent="-457200" algn="just">
              <a:buFont typeface="Arial" pitchFamily="34" charset="0"/>
              <a:buChar char="•"/>
            </a:pPr>
            <a:r>
              <a:rPr lang="ru-RU" sz="3200" dirty="0" smtClean="0">
                <a:latin typeface="Times New Roman" pitchFamily="18" charset="0"/>
                <a:cs typeface="Times New Roman" pitchFamily="18" charset="0"/>
              </a:rPr>
              <a:t>гамма-линоленовая </a:t>
            </a:r>
            <a:r>
              <a:rPr lang="ru-RU" sz="3200" dirty="0">
                <a:latin typeface="Times New Roman" pitchFamily="18" charset="0"/>
                <a:cs typeface="Times New Roman" pitchFamily="18" charset="0"/>
              </a:rPr>
              <a:t>кислота (Омега-6) – масла холодного отжима или прессования, подсолнечное, льняное, кукурузное и другие масла, цельные подсолнечные семечки и орехи (особенно грецкие и кедровые</a:t>
            </a:r>
            <a:r>
              <a:rPr lang="ru-RU" sz="3200" dirty="0" smtClean="0">
                <a:latin typeface="Times New Roman" pitchFamily="18" charset="0"/>
                <a:cs typeface="Times New Roman" pitchFamily="18" charset="0"/>
              </a:rPr>
              <a:t>);</a:t>
            </a:r>
          </a:p>
          <a:p>
            <a:pPr marL="457200" indent="-457200" algn="just">
              <a:buFont typeface="Arial" pitchFamily="34" charset="0"/>
              <a:buChar char="•"/>
            </a:pPr>
            <a:endParaRPr lang="ru-RU" sz="3200" dirty="0">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ru-RU" sz="3200" dirty="0">
              <a:latin typeface="Times New Roman" pitchFamily="18" charset="0"/>
              <a:cs typeface="Times New Roman" pitchFamily="18" charset="0"/>
            </a:endParaRPr>
          </a:p>
          <a:p>
            <a:pPr marL="457200" indent="-457200" algn="just">
              <a:buFont typeface="Arial" pitchFamily="34" charset="0"/>
              <a:buChar char="•"/>
            </a:pP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5" name="Скругленный прямоугольник 4">
            <a:hlinkClick r:id="rId2"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093792"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192632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260648"/>
            <a:ext cx="8640960" cy="5786199"/>
          </a:xfrm>
          <a:prstGeom prst="rect">
            <a:avLst/>
          </a:prstGeom>
          <a:noFill/>
        </p:spPr>
        <p:txBody>
          <a:bodyPr wrap="square" rtlCol="0">
            <a:spAutoFit/>
          </a:bodyPr>
          <a:lstStyle/>
          <a:p>
            <a:pPr marL="285750" indent="-285750" algn="just">
              <a:buFont typeface="Arial" pitchFamily="34" charset="0"/>
              <a:buChar char="•"/>
            </a:pPr>
            <a:r>
              <a:rPr lang="ru-RU" sz="3200" dirty="0">
                <a:latin typeface="Times New Roman" pitchFamily="18" charset="0"/>
                <a:cs typeface="Times New Roman" pitchFamily="18" charset="0"/>
              </a:rPr>
              <a:t>м</a:t>
            </a:r>
            <a:r>
              <a:rPr lang="ru-RU" sz="3200" dirty="0" smtClean="0">
                <a:latin typeface="Times New Roman" pitchFamily="18" charset="0"/>
                <a:cs typeface="Times New Roman" pitchFamily="18" charset="0"/>
              </a:rPr>
              <a:t>ононенасыщенные </a:t>
            </a:r>
            <a:r>
              <a:rPr lang="ru-RU" sz="3200" dirty="0">
                <a:latin typeface="Times New Roman" pitchFamily="18" charset="0"/>
                <a:cs typeface="Times New Roman" pitchFamily="18" charset="0"/>
              </a:rPr>
              <a:t>жиры – оливковое масло холодного отжима, авокадо, подсолнечные и тыквенные семечки, миндаль и другие орехи</a:t>
            </a:r>
            <a:r>
              <a:rPr lang="ru-RU" sz="3200" dirty="0" smtClean="0">
                <a:latin typeface="Times New Roman" pitchFamily="18" charset="0"/>
                <a:cs typeface="Times New Roman" pitchFamily="18" charset="0"/>
              </a:rPr>
              <a:t>.</a:t>
            </a:r>
          </a:p>
          <a:p>
            <a:pPr algn="just"/>
            <a:r>
              <a:rPr lang="ru-RU" sz="3200" dirty="0" smtClean="0">
                <a:latin typeface="Times New Roman" pitchFamily="18" charset="0"/>
                <a:cs typeface="Times New Roman" pitchFamily="18" charset="0"/>
              </a:rPr>
              <a:t>	При </a:t>
            </a:r>
            <a:r>
              <a:rPr lang="ru-RU" sz="3200" dirty="0">
                <a:latin typeface="Times New Roman" pitchFamily="18" charset="0"/>
                <a:cs typeface="Times New Roman" pitchFamily="18" charset="0"/>
              </a:rPr>
              <a:t>поступлении в организм полезных жиров жировые клетки организма с легкостью расстаются с плохими жирами и начинают накапливать в себе хорошие жиры. Постепенно при накоплении </a:t>
            </a:r>
            <a:r>
              <a:rPr lang="ru-RU" sz="3200" dirty="0" smtClean="0">
                <a:latin typeface="Times New Roman" pitchFamily="18" charset="0"/>
                <a:cs typeface="Times New Roman" pitchFamily="18" charset="0"/>
              </a:rPr>
              <a:t>запасов </a:t>
            </a:r>
            <a:r>
              <a:rPr lang="ru-RU" sz="3200" dirty="0">
                <a:latin typeface="Times New Roman" pitchFamily="18" charset="0"/>
                <a:cs typeface="Times New Roman" pitchFamily="18" charset="0"/>
              </a:rPr>
              <a:t>полезных жиров жировые клетки уменьшаются в своих размерах, что сразу же заметно по фигуре и основным объемам тела.  </a:t>
            </a:r>
          </a:p>
          <a:p>
            <a:endParaRPr lang="ru-RU" dirty="0"/>
          </a:p>
        </p:txBody>
      </p:sp>
      <p:sp>
        <p:nvSpPr>
          <p:cNvPr id="8" name="Скругленный прямоугольник 7">
            <a:hlinkClick r:id="rId2"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9" name="Скругленный прямоугольник 8">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10" name="Скругленный прямоугольник 9">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1282860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348131"/>
            <a:ext cx="8568952" cy="5509200"/>
          </a:xfrm>
          <a:prstGeom prst="rect">
            <a:avLst/>
          </a:prstGeom>
          <a:noFill/>
        </p:spPr>
        <p:txBody>
          <a:bodyPr wrap="square" rtlCol="0">
            <a:spAutoFit/>
          </a:bodyPr>
          <a:lstStyle/>
          <a:p>
            <a:pPr algn="just"/>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Углеводы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и клетчатка </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топливо для нашего </a:t>
            </a:r>
            <a:r>
              <a:rPr lang="ru-RU" sz="3200" dirty="0">
                <a:latin typeface="Times New Roman" pitchFamily="18" charset="0"/>
                <a:cs typeface="Times New Roman" pitchFamily="18" charset="0"/>
              </a:rPr>
              <a:t>организма. Они подразделяются на моносахариды (глюкоза, фруктоза, галактоза), дисахариды (сахароза, мальтоза, лактоза), на </a:t>
            </a:r>
            <a:r>
              <a:rPr lang="ru-RU" sz="3200" dirty="0" err="1">
                <a:latin typeface="Times New Roman" pitchFamily="18" charset="0"/>
                <a:cs typeface="Times New Roman" pitchFamily="18" charset="0"/>
              </a:rPr>
              <a:t>переваримые</a:t>
            </a:r>
            <a:r>
              <a:rPr lang="ru-RU" sz="3200" dirty="0">
                <a:latin typeface="Times New Roman" pitchFamily="18" charset="0"/>
                <a:cs typeface="Times New Roman" pitchFamily="18" charset="0"/>
              </a:rPr>
              <a:t> полисахариды (крахмал, гликоген) и </a:t>
            </a:r>
            <a:r>
              <a:rPr lang="ru-RU" sz="3200" dirty="0" err="1">
                <a:latin typeface="Times New Roman" pitchFamily="18" charset="0"/>
                <a:cs typeface="Times New Roman" pitchFamily="18" charset="0"/>
              </a:rPr>
              <a:t>непереваримые</a:t>
            </a:r>
            <a:r>
              <a:rPr lang="ru-RU" sz="3200" dirty="0">
                <a:latin typeface="Times New Roman" pitchFamily="18" charset="0"/>
                <a:cs typeface="Times New Roman" pitchFamily="18" charset="0"/>
              </a:rPr>
              <a:t> полисахариды (пищевые волокна). Свекловичный сахар, который мы употребляем ежедневно, состоит из глюкозы и фруктозы, в молоке имеется молочный сахар — галактоза, в меде и фруктах содержится фруктоза, а в винограде — глюкоза.</a:t>
            </a:r>
            <a:endParaRPr lang="ru-RU" sz="3200" dirty="0" smtClean="0">
              <a:latin typeface="Times New Roman" pitchFamily="18" charset="0"/>
              <a:cs typeface="Times New Roman" pitchFamily="18" charset="0"/>
            </a:endParaRPr>
          </a:p>
        </p:txBody>
      </p:sp>
      <p:sp>
        <p:nvSpPr>
          <p:cNvPr id="4" name="Скругленный прямоугольник 3">
            <a:hlinkClick r:id="rId2"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936929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8496944" cy="5509200"/>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Свекловичный </a:t>
            </a:r>
            <a:r>
              <a:rPr lang="ru-RU" sz="3200" dirty="0">
                <a:latin typeface="Times New Roman" pitchFamily="18" charset="0"/>
                <a:cs typeface="Times New Roman" pitchFamily="18" charset="0"/>
              </a:rPr>
              <a:t>сахар, который мы употребляем ежедневно, состоит из глюкозы и фруктозы, в молоке имеется молочный сахар — галактоза, в меде и фруктах содержится фруктоза, а в винограде — глюкоза. Крахмал содержится в большом количестве в растительных продуктах — хлебе, муке, мучных изделиях, крупах, картофеле, бобовых</a:t>
            </a:r>
            <a:r>
              <a:rPr lang="ru-RU" sz="3200" dirty="0" smtClean="0">
                <a:latin typeface="Times New Roman" pitchFamily="18" charset="0"/>
                <a:cs typeface="Times New Roman" pitchFamily="18" charset="0"/>
              </a:rPr>
              <a:t>.</a:t>
            </a:r>
          </a:p>
          <a:p>
            <a:pPr algn="just"/>
            <a:r>
              <a:rPr lang="ru-RU" sz="3200" dirty="0">
                <a:latin typeface="Times New Roman" pitchFamily="18" charset="0"/>
                <a:cs typeface="Times New Roman" pitchFamily="18" charset="0"/>
              </a:rPr>
              <a:t>	В клетках печени глюкоза откладывается в виде гликогена — животного крахмала, часть глюкозы попадает прямо в общий ток крови</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
        <p:nvSpPr>
          <p:cNvPr id="5" name="Скругленный прямоугольник 4">
            <a:hlinkClick r:id="rId2"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1025004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712968" cy="3046988"/>
          </a:xfrm>
          <a:prstGeom prst="rect">
            <a:avLst/>
          </a:prstGeom>
          <a:noFill/>
        </p:spPr>
        <p:txBody>
          <a:bodyPr wrap="square" rtlCol="0">
            <a:spAutoFit/>
          </a:bodyPr>
          <a:lstStyle/>
          <a:p>
            <a:pPr algn="just"/>
            <a:r>
              <a:rPr lang="ru-RU" dirty="0"/>
              <a:t> </a:t>
            </a:r>
            <a:r>
              <a:rPr lang="ru-RU" dirty="0" smtClean="0"/>
              <a:t>	</a:t>
            </a:r>
            <a:r>
              <a:rPr lang="ru-RU" sz="3200" dirty="0" smtClean="0">
                <a:latin typeface="Times New Roman" pitchFamily="18" charset="0"/>
                <a:cs typeface="Times New Roman" pitchFamily="18" charset="0"/>
              </a:rPr>
              <a:t>В </a:t>
            </a:r>
            <a:r>
              <a:rPr lang="ru-RU" sz="3200" dirty="0">
                <a:latin typeface="Times New Roman" pitchFamily="18" charset="0"/>
                <a:cs typeface="Times New Roman" pitchFamily="18" charset="0"/>
              </a:rPr>
              <a:t>крови человека постоянно содержится 80—120 мг % сахара. Кровь доставляет сахар клеткам организма, где он, сгорая, дает энергию для работы сердца, мышц и других органов. Кроме того, в мышцах откладываются небольшие количества гликогена.</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3248574"/>
            <a:ext cx="3995936" cy="2832910"/>
          </a:xfrm>
          <a:prstGeom prst="rect">
            <a:avLst/>
          </a:prstGeom>
          <a:ln>
            <a:noFill/>
          </a:ln>
          <a:effectLst>
            <a:softEdge rad="112500"/>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940" y="3501009"/>
            <a:ext cx="2238135" cy="2077118"/>
          </a:xfrm>
          <a:prstGeom prst="rect">
            <a:avLst/>
          </a:prstGeom>
        </p:spPr>
      </p:pic>
      <p:sp>
        <p:nvSpPr>
          <p:cNvPr id="9" name="Скругленный прямоугольник 8">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
        <p:nvSpPr>
          <p:cNvPr id="10" name="Скругленный прямоугольник 9">
            <a:hlinkClick r:id="rId5"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11" name="Скругленный прямоугольник 10">
            <a:hlinkClick r:id="rId6"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1420887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ru-RU"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Правила питания в повседневной жизни</a:t>
            </a:r>
            <a:endParaRPr lang="ru-RU"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4" name="TextBox 3"/>
          <p:cNvSpPr txBox="1"/>
          <p:nvPr/>
        </p:nvSpPr>
        <p:spPr>
          <a:xfrm>
            <a:off x="251520" y="1772816"/>
            <a:ext cx="8712968" cy="4801314"/>
          </a:xfrm>
          <a:prstGeom prst="rect">
            <a:avLst/>
          </a:prstGeom>
          <a:noFill/>
        </p:spPr>
        <p:txBody>
          <a:bodyPr wrap="square" rtlCol="0">
            <a:spAutoFit/>
          </a:bodyPr>
          <a:lstStyle/>
          <a:p>
            <a:r>
              <a:rPr lang="ru-RU" dirty="0" smtClean="0"/>
              <a:t>	</a:t>
            </a:r>
            <a:r>
              <a:rPr lang="ru-RU" sz="3200" dirty="0" smtClean="0">
                <a:latin typeface="Times New Roman" pitchFamily="18" charset="0"/>
                <a:cs typeface="Times New Roman" pitchFamily="18" charset="0"/>
              </a:rPr>
              <a:t>Почти </a:t>
            </a:r>
            <a:r>
              <a:rPr lang="ru-RU" sz="3200" dirty="0">
                <a:latin typeface="Times New Roman" pitchFamily="18" charset="0"/>
                <a:cs typeface="Times New Roman" pitchFamily="18" charset="0"/>
              </a:rPr>
              <a:t>каждому человеку ясно, как важно для здоровья рациональное питание. Принципы рационального питания изложены во многих медицинских трудах. Но не всем понятны научные термины, и для обычного обывателя такие идеи сложно применить в жизни. Поэтому можно сформулировать некоторые правила, которые более понятно излагают </a:t>
            </a:r>
            <a:r>
              <a:rPr lang="ru-RU" sz="3200" dirty="0" smtClean="0">
                <a:latin typeface="Times New Roman" pitchFamily="18" charset="0"/>
                <a:cs typeface="Times New Roman" pitchFamily="18" charset="0"/>
              </a:rPr>
              <a:t>основы</a:t>
            </a:r>
          </a:p>
          <a:p>
            <a:r>
              <a:rPr lang="ru-RU" sz="3200" dirty="0" smtClean="0">
                <a:latin typeface="Times New Roman" pitchFamily="18" charset="0"/>
                <a:cs typeface="Times New Roman" pitchFamily="18" charset="0"/>
              </a:rPr>
              <a:t>рационального питания</a:t>
            </a:r>
            <a:r>
              <a:rPr lang="ru-RU" sz="3200" dirty="0">
                <a:latin typeface="Times New Roman" pitchFamily="18" charset="0"/>
                <a:cs typeface="Times New Roman" pitchFamily="18" charset="0"/>
              </a:rPr>
              <a:t>:</a:t>
            </a:r>
            <a:r>
              <a:rPr lang="ru-RU" dirty="0"/>
              <a:t/>
            </a:r>
            <a:br>
              <a:rPr lang="ru-RU" dirty="0"/>
            </a:br>
            <a:endParaRPr lang="ru-RU" dirty="0"/>
          </a:p>
        </p:txBody>
      </p:sp>
      <p:sp>
        <p:nvSpPr>
          <p:cNvPr id="5" name="Скругленный прямоугольник 4">
            <a:hlinkClick r:id="rId2" action="ppaction://hlinksldjump"/>
          </p:cNvPr>
          <p:cNvSpPr/>
          <p:nvPr/>
        </p:nvSpPr>
        <p:spPr>
          <a:xfrm>
            <a:off x="3449092" y="6221640"/>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221640"/>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095776" y="6221640"/>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1043716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116632"/>
            <a:ext cx="8496944" cy="6192688"/>
          </a:xfrm>
        </p:spPr>
        <p:txBody>
          <a:bodyPr>
            <a:noAutofit/>
          </a:bodyPr>
          <a:lstStyle/>
          <a:p>
            <a:pPr algn="just">
              <a:buClrTx/>
              <a:buSzPct val="100000"/>
              <a:buFont typeface="Arial" pitchFamily="34" charset="0"/>
              <a:buChar char="•"/>
            </a:pPr>
            <a:r>
              <a:rPr lang="ru-RU" sz="3200" dirty="0" smtClean="0">
                <a:solidFill>
                  <a:schemeClr val="tx1"/>
                </a:solidFill>
                <a:latin typeface="Times New Roman" pitchFamily="18" charset="0"/>
                <a:cs typeface="Times New Roman" pitchFamily="18" charset="0"/>
              </a:rPr>
              <a:t> не </a:t>
            </a:r>
            <a:r>
              <a:rPr lang="ru-RU" sz="3200" dirty="0">
                <a:solidFill>
                  <a:schemeClr val="tx1"/>
                </a:solidFill>
                <a:latin typeface="Times New Roman" pitchFamily="18" charset="0"/>
                <a:cs typeface="Times New Roman" pitchFamily="18" charset="0"/>
              </a:rPr>
              <a:t>переедать</a:t>
            </a:r>
            <a:r>
              <a:rPr lang="ru-RU" sz="3200" dirty="0" smtClean="0">
                <a:solidFill>
                  <a:schemeClr val="tx1"/>
                </a:solidFill>
                <a:latin typeface="Times New Roman" pitchFamily="18" charset="0"/>
                <a:cs typeface="Times New Roman" pitchFamily="18" charset="0"/>
              </a:rPr>
              <a:t>;</a:t>
            </a:r>
          </a:p>
          <a:p>
            <a:pPr algn="just">
              <a:buClrTx/>
              <a:buSzPct val="100000"/>
              <a:buFont typeface="Arial" pitchFamily="34" charset="0"/>
              <a:buChar char="•"/>
            </a:pPr>
            <a:r>
              <a:rPr lang="ru-RU" sz="3200" dirty="0" smtClean="0">
                <a:solidFill>
                  <a:schemeClr val="tx1"/>
                </a:solidFill>
                <a:latin typeface="Times New Roman" pitchFamily="18" charset="0"/>
                <a:cs typeface="Times New Roman" pitchFamily="18" charset="0"/>
              </a:rPr>
              <a:t> следить </a:t>
            </a:r>
            <a:r>
              <a:rPr lang="ru-RU" sz="3200" dirty="0">
                <a:solidFill>
                  <a:schemeClr val="tx1"/>
                </a:solidFill>
                <a:latin typeface="Times New Roman" pitchFamily="18" charset="0"/>
                <a:cs typeface="Times New Roman" pitchFamily="18" charset="0"/>
              </a:rPr>
              <a:t>за доброкачественностью пищи: она должна быть неиспорченной и не зараженной микроорганизмами</a:t>
            </a:r>
            <a:r>
              <a:rPr lang="ru-RU" sz="3200" dirty="0" smtClean="0">
                <a:solidFill>
                  <a:schemeClr val="tx1"/>
                </a:solidFill>
                <a:latin typeface="Times New Roman" pitchFamily="18" charset="0"/>
                <a:cs typeface="Times New Roman" pitchFamily="18" charset="0"/>
              </a:rPr>
              <a:t>;</a:t>
            </a:r>
          </a:p>
          <a:p>
            <a:pPr algn="just">
              <a:buClrTx/>
              <a:buSzPct val="100000"/>
              <a:buFont typeface="Arial" pitchFamily="34" charset="0"/>
              <a:buChar char="•"/>
            </a:pPr>
            <a:r>
              <a:rPr lang="ru-RU" sz="3200" dirty="0" smtClean="0">
                <a:solidFill>
                  <a:schemeClr val="tx1"/>
                </a:solidFill>
                <a:latin typeface="Times New Roman" pitchFamily="18" charset="0"/>
                <a:cs typeface="Times New Roman" pitchFamily="18" charset="0"/>
              </a:rPr>
              <a:t> питаться </a:t>
            </a:r>
            <a:r>
              <a:rPr lang="ru-RU" sz="3200" dirty="0">
                <a:solidFill>
                  <a:schemeClr val="tx1"/>
                </a:solidFill>
                <a:latin typeface="Times New Roman" pitchFamily="18" charset="0"/>
                <a:cs typeface="Times New Roman" pitchFamily="18" charset="0"/>
              </a:rPr>
              <a:t>как можно более разнообразно;</a:t>
            </a:r>
          </a:p>
          <a:p>
            <a:pPr marL="180000" algn="just">
              <a:spcAft>
                <a:spcPts val="0"/>
              </a:spcAft>
              <a:buClrTx/>
              <a:buSzPct val="100000"/>
              <a:buFont typeface="Arial" pitchFamily="34" charset="0"/>
              <a:buChar char="•"/>
            </a:pPr>
            <a:r>
              <a:rPr lang="ru-RU" sz="3200" dirty="0" smtClean="0">
                <a:solidFill>
                  <a:schemeClr val="tx1"/>
                </a:solidFill>
                <a:latin typeface="Times New Roman" pitchFamily="18" charset="0"/>
                <a:cs typeface="Times New Roman" pitchFamily="18" charset="0"/>
              </a:rPr>
              <a:t> в способах </a:t>
            </a:r>
            <a:r>
              <a:rPr lang="ru-RU" sz="3200" dirty="0">
                <a:solidFill>
                  <a:schemeClr val="tx1"/>
                </a:solidFill>
                <a:latin typeface="Times New Roman" pitchFamily="18" charset="0"/>
                <a:cs typeface="Times New Roman" pitchFamily="18" charset="0"/>
              </a:rPr>
              <a:t>приготовления отдавать предпочтение варке и есть больше сырых овощей и фруктов</a:t>
            </a:r>
            <a:r>
              <a:rPr lang="ru-RU" sz="3200" dirty="0" smtClean="0">
                <a:solidFill>
                  <a:schemeClr val="tx1"/>
                </a:solidFill>
                <a:latin typeface="Times New Roman" pitchFamily="18" charset="0"/>
                <a:cs typeface="Times New Roman" pitchFamily="18" charset="0"/>
              </a:rPr>
              <a:t>;</a:t>
            </a:r>
          </a:p>
          <a:p>
            <a:pPr algn="just">
              <a:buClrTx/>
              <a:buSzPct val="100000"/>
              <a:buFont typeface="Times New Roman" pitchFamily="18" charset="0"/>
              <a:buChar char="•"/>
            </a:pPr>
            <a:r>
              <a:rPr lang="ru-RU" sz="3200" dirty="0">
                <a:solidFill>
                  <a:schemeClr val="tx1"/>
                </a:solidFill>
                <a:latin typeface="Times New Roman" pitchFamily="18" charset="0"/>
                <a:cs typeface="Times New Roman" pitchFamily="18" charset="0"/>
              </a:rPr>
              <a:t>при приобретении готовой еды обязательно обращать внимание на состав и калорийность, указанные на этикетке</a:t>
            </a:r>
            <a:r>
              <a:rPr lang="ru-RU" sz="3200" dirty="0" smtClean="0">
                <a:solidFill>
                  <a:schemeClr val="tx1"/>
                </a:solidFill>
                <a:latin typeface="Times New Roman" pitchFamily="18" charset="0"/>
                <a:cs typeface="Times New Roman" pitchFamily="18" charset="0"/>
              </a:rPr>
              <a:t>;</a:t>
            </a:r>
            <a:endParaRPr lang="ru-RU" sz="3200" dirty="0">
              <a:solidFill>
                <a:schemeClr val="tx1"/>
              </a:solidFill>
              <a:latin typeface="Times New Roman" pitchFamily="18" charset="0"/>
              <a:cs typeface="Times New Roman" pitchFamily="18" charset="0"/>
            </a:endParaRPr>
          </a:p>
        </p:txBody>
      </p:sp>
      <p:sp>
        <p:nvSpPr>
          <p:cNvPr id="4" name="Скругленный прямоугольник 3">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5" name="Скругленный прямоугольник 4">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567086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6048672"/>
          </a:xfrm>
        </p:spPr>
        <p:txBody>
          <a:bodyPr>
            <a:normAutofit/>
          </a:bodyPr>
          <a:lstStyle/>
          <a:p>
            <a:pPr>
              <a:buClrTx/>
              <a:buSzPct val="100000"/>
              <a:buFont typeface="Arial" pitchFamily="34" charset="0"/>
              <a:buChar char="•"/>
            </a:pPr>
            <a:r>
              <a:rPr lang="ru-RU" sz="3200" dirty="0" smtClean="0">
                <a:latin typeface="Times New Roman" pitchFamily="18" charset="0"/>
                <a:cs typeface="Times New Roman" pitchFamily="18" charset="0"/>
              </a:rPr>
              <a:t> тщательно </a:t>
            </a:r>
            <a:r>
              <a:rPr lang="ru-RU" sz="3200" dirty="0">
                <a:latin typeface="Times New Roman" pitchFamily="18" charset="0"/>
                <a:cs typeface="Times New Roman" pitchFamily="18" charset="0"/>
              </a:rPr>
              <a:t>пережевывать пищу</a:t>
            </a:r>
            <a:r>
              <a:rPr lang="ru-RU" sz="3200" dirty="0" smtClean="0">
                <a:latin typeface="Times New Roman" pitchFamily="18" charset="0"/>
                <a:cs typeface="Times New Roman" pitchFamily="18" charset="0"/>
              </a:rPr>
              <a:t>;</a:t>
            </a:r>
          </a:p>
          <a:p>
            <a:pPr>
              <a:buClrTx/>
              <a:buSzPct val="100000"/>
              <a:buFont typeface="Arial" pitchFamily="34" charset="0"/>
              <a:buChar char="•"/>
            </a:pPr>
            <a:r>
              <a:rPr lang="ru-RU" sz="3200" dirty="0" smtClean="0">
                <a:latin typeface="Times New Roman" pitchFamily="18" charset="0"/>
                <a:cs typeface="Times New Roman" pitchFamily="18" charset="0"/>
              </a:rPr>
              <a:t> есть </a:t>
            </a:r>
            <a:r>
              <a:rPr lang="ru-RU" sz="3200" dirty="0">
                <a:latin typeface="Times New Roman" pitchFamily="18" charset="0"/>
                <a:cs typeface="Times New Roman" pitchFamily="18" charset="0"/>
              </a:rPr>
              <a:t>нужно чаще, но маленькими </a:t>
            </a:r>
            <a:r>
              <a:rPr lang="ru-RU" sz="3200" dirty="0" smtClean="0">
                <a:latin typeface="Times New Roman" pitchFamily="18" charset="0"/>
                <a:cs typeface="Times New Roman" pitchFamily="18" charset="0"/>
              </a:rPr>
              <a:t>порциями;</a:t>
            </a:r>
          </a:p>
          <a:p>
            <a:pPr>
              <a:buClrTx/>
              <a:buSzPct val="100000"/>
              <a:buFont typeface="Arial" pitchFamily="34" charset="0"/>
              <a:buChar char="•"/>
            </a:pP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употреблять </a:t>
            </a:r>
            <a:r>
              <a:rPr lang="ru-RU" sz="3200" dirty="0">
                <a:latin typeface="Times New Roman" pitchFamily="18" charset="0"/>
                <a:cs typeface="Times New Roman" pitchFamily="18" charset="0"/>
              </a:rPr>
              <a:t>достаточное количество воды</a:t>
            </a:r>
            <a:r>
              <a:rPr lang="ru-RU" sz="3200" dirty="0" smtClean="0">
                <a:latin typeface="Times New Roman" pitchFamily="18" charset="0"/>
                <a:cs typeface="Times New Roman" pitchFamily="18" charset="0"/>
              </a:rPr>
              <a:t>;</a:t>
            </a:r>
          </a:p>
          <a:p>
            <a:pPr algn="just">
              <a:buClrTx/>
              <a:buSzPct val="100000"/>
              <a:buFont typeface="Arial" pitchFamily="34" charset="0"/>
              <a:buChar char="•"/>
            </a:pPr>
            <a:r>
              <a:rPr lang="ru-RU" sz="3200" dirty="0" smtClean="0">
                <a:latin typeface="Times New Roman" pitchFamily="18" charset="0"/>
                <a:cs typeface="Times New Roman" pitchFamily="18" charset="0"/>
              </a:rPr>
              <a:t> постараться </a:t>
            </a:r>
            <a:r>
              <a:rPr lang="ru-RU" sz="3200" dirty="0">
                <a:latin typeface="Times New Roman" pitchFamily="18" charset="0"/>
                <a:cs typeface="Times New Roman" pitchFamily="18" charset="0"/>
              </a:rPr>
              <a:t>исключить из употребления соль, сахар, кофе, алкогольные напитки, консервы, торты, рафинированные продукты и копчености</a:t>
            </a:r>
            <a:r>
              <a:rPr lang="ru-RU" sz="3200" dirty="0" smtClean="0">
                <a:latin typeface="Times New Roman" pitchFamily="18" charset="0"/>
                <a:cs typeface="Times New Roman" pitchFamily="18" charset="0"/>
              </a:rPr>
              <a:t>;</a:t>
            </a:r>
          </a:p>
          <a:p>
            <a:pPr algn="just">
              <a:buClrTx/>
              <a:buSzPct val="100000"/>
              <a:buFont typeface="Arial" pitchFamily="34" charset="0"/>
              <a:buChar char="•"/>
            </a:pPr>
            <a:r>
              <a:rPr lang="ru-RU" sz="3200" dirty="0">
                <a:latin typeface="Times New Roman" pitchFamily="18" charset="0"/>
                <a:cs typeface="Times New Roman" pitchFamily="18" charset="0"/>
              </a:rPr>
              <a:t>стараться чаще включать в рацион свежие овощи и фрукты, мед, зелень, орехи и крупы</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
        <p:nvSpPr>
          <p:cNvPr id="4" name="Скругленный прямоугольник 3">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5" name="Скругленный прямоугольник 4">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1124686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a:hlinkClick r:id="rId2" action="ppaction://hlinksldjump"/>
          </p:cNvPr>
          <p:cNvSpPr/>
          <p:nvPr/>
        </p:nvSpPr>
        <p:spPr>
          <a:xfrm>
            <a:off x="747191" y="3554789"/>
            <a:ext cx="4188359" cy="9040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a:latin typeface="Times New Roman" pitchFamily="18" charset="0"/>
                <a:cs typeface="Times New Roman" pitchFamily="18" charset="0"/>
              </a:rPr>
              <a:t>Правила питания в повседневной </a:t>
            </a:r>
            <a:r>
              <a:rPr lang="ru-RU" sz="3200" dirty="0" smtClean="0">
                <a:latin typeface="Times New Roman" pitchFamily="18" charset="0"/>
                <a:cs typeface="Times New Roman" pitchFamily="18" charset="0"/>
              </a:rPr>
              <a:t>жизни</a:t>
            </a:r>
            <a:endParaRPr lang="ru-RU" sz="3200" dirty="0">
              <a:latin typeface="Times New Roman" pitchFamily="18" charset="0"/>
              <a:cs typeface="Times New Roman" pitchFamily="18" charset="0"/>
            </a:endParaRPr>
          </a:p>
        </p:txBody>
      </p:sp>
      <p:sp>
        <p:nvSpPr>
          <p:cNvPr id="19" name="Скругленный прямоугольник 18">
            <a:hlinkClick r:id="rId3" action="ppaction://hlinksldjump"/>
          </p:cNvPr>
          <p:cNvSpPr/>
          <p:nvPr/>
        </p:nvSpPr>
        <p:spPr>
          <a:xfrm>
            <a:off x="773831" y="4617608"/>
            <a:ext cx="4172305" cy="9716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latin typeface="Times New Roman" pitchFamily="18" charset="0"/>
                <a:cs typeface="Times New Roman" pitchFamily="18" charset="0"/>
              </a:rPr>
              <a:t>Лечебное и диетическое питание</a:t>
            </a:r>
            <a:endParaRPr lang="ru-RU" sz="3200" dirty="0">
              <a:latin typeface="Times New Roman" pitchFamily="18" charset="0"/>
              <a:cs typeface="Times New Roman" pitchFamily="18" charset="0"/>
            </a:endParaRPr>
          </a:p>
        </p:txBody>
      </p:sp>
      <p:sp>
        <p:nvSpPr>
          <p:cNvPr id="16" name="Скругленный прямоугольник 15">
            <a:hlinkClick r:id="rId4" action="ppaction://hlinksldjump"/>
          </p:cNvPr>
          <p:cNvSpPr/>
          <p:nvPr/>
        </p:nvSpPr>
        <p:spPr>
          <a:xfrm>
            <a:off x="757777" y="2757588"/>
            <a:ext cx="4188359"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latin typeface="Times New Roman" pitchFamily="18" charset="0"/>
                <a:cs typeface="Times New Roman" pitchFamily="18" charset="0"/>
              </a:rPr>
              <a:t>Суточная потребность</a:t>
            </a:r>
            <a:endParaRPr lang="ru-RU" sz="3200" dirty="0">
              <a:latin typeface="Times New Roman" pitchFamily="18" charset="0"/>
              <a:cs typeface="Times New Roman" pitchFamily="18" charset="0"/>
            </a:endParaRPr>
          </a:p>
        </p:txBody>
      </p:sp>
      <p:sp>
        <p:nvSpPr>
          <p:cNvPr id="27" name="Скругленный прямоугольник 26"/>
          <p:cNvSpPr/>
          <p:nvPr/>
        </p:nvSpPr>
        <p:spPr>
          <a:xfrm>
            <a:off x="747191" y="1940053"/>
            <a:ext cx="4222608"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latin typeface="Times New Roman" pitchFamily="18" charset="0"/>
                <a:cs typeface="Times New Roman" pitchFamily="18" charset="0"/>
              </a:rPr>
              <a:t>Компоненты питания</a:t>
            </a:r>
            <a:endParaRPr lang="ru-RU" sz="3200" dirty="0">
              <a:latin typeface="Times New Roman" pitchFamily="18" charset="0"/>
              <a:cs typeface="Times New Roman" pitchFamily="18" charset="0"/>
            </a:endParaRPr>
          </a:p>
        </p:txBody>
      </p:sp>
      <p:sp>
        <p:nvSpPr>
          <p:cNvPr id="14" name="Скругленный прямоугольник 13">
            <a:hlinkClick r:id="rId5" action="ppaction://hlinksldjump"/>
          </p:cNvPr>
          <p:cNvSpPr/>
          <p:nvPr/>
        </p:nvSpPr>
        <p:spPr>
          <a:xfrm>
            <a:off x="747191" y="1188133"/>
            <a:ext cx="4256857" cy="6566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solidFill>
                  <a:schemeClr val="bg1"/>
                </a:solidFill>
                <a:latin typeface="Times New Roman" pitchFamily="18" charset="0"/>
                <a:cs typeface="Times New Roman" pitchFamily="18" charset="0"/>
              </a:rPr>
              <a:t>Принципы РП</a:t>
            </a:r>
            <a:endParaRPr lang="ru-RU" sz="3200" dirty="0">
              <a:solidFill>
                <a:schemeClr val="bg1"/>
              </a:solidFill>
              <a:latin typeface="Times New Roman" pitchFamily="18" charset="0"/>
              <a:cs typeface="Times New Roman" pitchFamily="18" charset="0"/>
            </a:endParaRPr>
          </a:p>
        </p:txBody>
      </p:sp>
      <p:sp>
        <p:nvSpPr>
          <p:cNvPr id="26" name="Скругленный прямоугольник 25"/>
          <p:cNvSpPr/>
          <p:nvPr/>
        </p:nvSpPr>
        <p:spPr>
          <a:xfrm>
            <a:off x="747192" y="440668"/>
            <a:ext cx="252028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latin typeface="Times New Roman" pitchFamily="18" charset="0"/>
                <a:cs typeface="Times New Roman" pitchFamily="18" charset="0"/>
              </a:rPr>
              <a:t>Меню</a:t>
            </a:r>
            <a:endParaRPr lang="ru-RU" sz="3200" dirty="0">
              <a:latin typeface="Times New Roman" pitchFamily="18" charset="0"/>
              <a:cs typeface="Times New Roman" pitchFamily="18" charset="0"/>
            </a:endParaRPr>
          </a:p>
        </p:txBody>
      </p:sp>
      <p:sp>
        <p:nvSpPr>
          <p:cNvPr id="10" name="Скругленный прямоугольник 9">
            <a:hlinkClick r:id="rId6" action="ppaction://hlinksldjump"/>
          </p:cNvPr>
          <p:cNvSpPr/>
          <p:nvPr/>
        </p:nvSpPr>
        <p:spPr>
          <a:xfrm>
            <a:off x="5550799" y="1081219"/>
            <a:ext cx="252028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latin typeface="Times New Roman" pitchFamily="18" charset="0"/>
                <a:cs typeface="Times New Roman" pitchFamily="18" charset="0"/>
              </a:rPr>
              <a:t>Белки</a:t>
            </a:r>
            <a:endParaRPr lang="ru-RU" sz="3200" dirty="0">
              <a:latin typeface="Times New Roman" pitchFamily="18" charset="0"/>
              <a:cs typeface="Times New Roman" pitchFamily="18" charset="0"/>
            </a:endParaRPr>
          </a:p>
        </p:txBody>
      </p:sp>
      <p:sp>
        <p:nvSpPr>
          <p:cNvPr id="11" name="Скругленный прямоугольник 10">
            <a:hlinkClick r:id="rId7" action="ppaction://hlinksldjump"/>
          </p:cNvPr>
          <p:cNvSpPr/>
          <p:nvPr/>
        </p:nvSpPr>
        <p:spPr>
          <a:xfrm>
            <a:off x="5551690" y="1940053"/>
            <a:ext cx="252028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latin typeface="Times New Roman" pitchFamily="18" charset="0"/>
                <a:cs typeface="Times New Roman" pitchFamily="18" charset="0"/>
              </a:rPr>
              <a:t>Жиры</a:t>
            </a:r>
            <a:endParaRPr lang="ru-RU" sz="3200" dirty="0">
              <a:latin typeface="Times New Roman" pitchFamily="18" charset="0"/>
              <a:cs typeface="Times New Roman" pitchFamily="18" charset="0"/>
            </a:endParaRPr>
          </a:p>
        </p:txBody>
      </p:sp>
      <p:sp>
        <p:nvSpPr>
          <p:cNvPr id="12" name="Скругленный прямоугольник 11">
            <a:hlinkClick r:id="rId8" action="ppaction://hlinksldjump"/>
          </p:cNvPr>
          <p:cNvSpPr/>
          <p:nvPr/>
        </p:nvSpPr>
        <p:spPr>
          <a:xfrm>
            <a:off x="5551690" y="2711179"/>
            <a:ext cx="252028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latin typeface="Times New Roman" pitchFamily="18" charset="0"/>
                <a:cs typeface="Times New Roman" pitchFamily="18" charset="0"/>
              </a:rPr>
              <a:t>Углеводы</a:t>
            </a:r>
            <a:endParaRPr lang="ru-RU" sz="3200" dirty="0">
              <a:latin typeface="Times New Roman" pitchFamily="18" charset="0"/>
              <a:cs typeface="Times New Roman" pitchFamily="18" charset="0"/>
            </a:endParaRPr>
          </a:p>
        </p:txBody>
      </p:sp>
      <p:sp>
        <p:nvSpPr>
          <p:cNvPr id="13" name="Скругленный прямоугольник 12"/>
          <p:cNvSpPr/>
          <p:nvPr/>
        </p:nvSpPr>
        <p:spPr>
          <a:xfrm>
            <a:off x="773831" y="5769260"/>
            <a:ext cx="4161719"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latin typeface="Times New Roman" pitchFamily="18" charset="0"/>
                <a:cs typeface="Times New Roman" pitchFamily="18" charset="0"/>
              </a:rPr>
              <a:t>Витамины</a:t>
            </a:r>
            <a:endParaRPr lang="ru-RU" sz="3200" dirty="0">
              <a:latin typeface="Times New Roman" pitchFamily="18" charset="0"/>
              <a:cs typeface="Times New Roman" pitchFamily="18" charset="0"/>
            </a:endParaRPr>
          </a:p>
        </p:txBody>
      </p:sp>
      <p:sp>
        <p:nvSpPr>
          <p:cNvPr id="21" name="Прямоугольный треугольник 20"/>
          <p:cNvSpPr/>
          <p:nvPr/>
        </p:nvSpPr>
        <p:spPr>
          <a:xfrm rot="5400000">
            <a:off x="17748" y="-17748"/>
            <a:ext cx="1512168" cy="1547664"/>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grpSp>
        <p:nvGrpSpPr>
          <p:cNvPr id="25" name="Группа 24"/>
          <p:cNvGrpSpPr/>
          <p:nvPr/>
        </p:nvGrpSpPr>
        <p:grpSpPr>
          <a:xfrm>
            <a:off x="251520" y="260648"/>
            <a:ext cx="360040" cy="360040"/>
            <a:chOff x="1043608" y="980728"/>
            <a:chExt cx="360040" cy="360040"/>
          </a:xfrm>
        </p:grpSpPr>
        <p:sp>
          <p:nvSpPr>
            <p:cNvPr id="22" name="Скругленный прямоугольник 21"/>
            <p:cNvSpPr/>
            <p:nvPr/>
          </p:nvSpPr>
          <p:spPr>
            <a:xfrm>
              <a:off x="1043608" y="980728"/>
              <a:ext cx="360040" cy="7200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ru-RU"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3" name="Скругленный прямоугольник 22"/>
            <p:cNvSpPr/>
            <p:nvPr/>
          </p:nvSpPr>
          <p:spPr>
            <a:xfrm>
              <a:off x="1043608" y="1124744"/>
              <a:ext cx="360040" cy="7200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ru-RU"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4" name="Скругленный прямоугольник 23"/>
            <p:cNvSpPr/>
            <p:nvPr/>
          </p:nvSpPr>
          <p:spPr>
            <a:xfrm>
              <a:off x="1043608" y="1268760"/>
              <a:ext cx="360040" cy="7200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ru-RU"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
        <p:nvSpPr>
          <p:cNvPr id="28" name="Скругленный прямоугольник 27">
            <a:hlinkClick r:id="rId9" action="ppaction://hlinksldjump"/>
          </p:cNvPr>
          <p:cNvSpPr/>
          <p:nvPr/>
        </p:nvSpPr>
        <p:spPr>
          <a:xfrm>
            <a:off x="5642310" y="6093296"/>
            <a:ext cx="252028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latin typeface="Times New Roman" pitchFamily="18" charset="0"/>
                <a:cs typeface="Times New Roman" pitchFamily="18" charset="0"/>
              </a:rPr>
              <a:t>Группа В</a:t>
            </a:r>
            <a:endParaRPr lang="ru-RU" sz="3200" dirty="0">
              <a:latin typeface="Times New Roman" pitchFamily="18" charset="0"/>
              <a:cs typeface="Times New Roman" pitchFamily="18" charset="0"/>
            </a:endParaRPr>
          </a:p>
        </p:txBody>
      </p:sp>
      <p:sp>
        <p:nvSpPr>
          <p:cNvPr id="29" name="Скругленный прямоугольник 28">
            <a:hlinkClick r:id="rId10" action="ppaction://hlinksldjump"/>
          </p:cNvPr>
          <p:cNvSpPr/>
          <p:nvPr/>
        </p:nvSpPr>
        <p:spPr>
          <a:xfrm>
            <a:off x="5645045" y="5265204"/>
            <a:ext cx="252028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dirty="0" smtClean="0">
                <a:latin typeface="Times New Roman" pitchFamily="18" charset="0"/>
                <a:cs typeface="Times New Roman" pitchFamily="18" charset="0"/>
              </a:rPr>
              <a:t>А, С, </a:t>
            </a:r>
            <a:r>
              <a:rPr lang="en-US" sz="3200" dirty="0" smtClean="0">
                <a:latin typeface="Times New Roman" pitchFamily="18" charset="0"/>
                <a:cs typeface="Times New Roman" pitchFamily="18" charset="0"/>
              </a:rPr>
              <a:t>D, E</a:t>
            </a:r>
            <a:endParaRPr lang="ru-RU" sz="3200"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47"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7"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childTnLst>
                          </p:cTn>
                        </p:par>
                        <p:par>
                          <p:cTn id="21" fill="hold">
                            <p:stCondLst>
                              <p:cond delay="1250"/>
                            </p:stCondLst>
                            <p:childTnLst>
                              <p:par>
                                <p:cTn id="22" presetID="47"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1750"/>
                            </p:stCondLst>
                            <p:childTnLst>
                              <p:par>
                                <p:cTn id="28" presetID="47"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47"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7"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45" restart="whenNotActive" fill="hold" evtFilter="cancelBubble" nodeType="interactiveSeq">
                <p:stCondLst>
                  <p:cond evt="onClick" delay="0">
                    <p:tgtEl>
                      <p:spTgt spid="27"/>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50"/>
                                        <p:tgtEl>
                                          <p:spTgt spid="11"/>
                                        </p:tgtEl>
                                      </p:cBhvr>
                                    </p:animEffect>
                                  </p:childTnLst>
                                </p:cTn>
                              </p:par>
                            </p:childTnLst>
                          </p:cTn>
                        </p:par>
                        <p:par>
                          <p:cTn id="51" fill="hold">
                            <p:stCondLst>
                              <p:cond delay="250"/>
                            </p:stCondLst>
                            <p:childTnLst>
                              <p:par>
                                <p:cTn id="52" presetID="42" presetClass="entr" presetSubtype="0" fill="hold" grpId="0" nodeType="afterEffect">
                                  <p:stCondLst>
                                    <p:cond delay="50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anim calcmode="lin" valueType="num">
                                      <p:cBhvr>
                                        <p:cTn id="55" dur="500" fill="hold"/>
                                        <p:tgtEl>
                                          <p:spTgt spid="10"/>
                                        </p:tgtEl>
                                        <p:attrNameLst>
                                          <p:attrName>ppt_x</p:attrName>
                                        </p:attrNameLst>
                                      </p:cBhvr>
                                      <p:tavLst>
                                        <p:tav tm="0">
                                          <p:val>
                                            <p:strVal val="#ppt_x"/>
                                          </p:val>
                                        </p:tav>
                                        <p:tav tm="100000">
                                          <p:val>
                                            <p:strVal val="#ppt_x"/>
                                          </p:val>
                                        </p:tav>
                                      </p:tavLst>
                                    </p:anim>
                                    <p:anim calcmode="lin" valueType="num">
                                      <p:cBhvr>
                                        <p:cTn id="56" dur="500" fill="hold"/>
                                        <p:tgtEl>
                                          <p:spTgt spid="10"/>
                                        </p:tgtEl>
                                        <p:attrNameLst>
                                          <p:attrName>ppt_y</p:attrName>
                                        </p:attrNameLst>
                                      </p:cBhvr>
                                      <p:tavLst>
                                        <p:tav tm="0">
                                          <p:val>
                                            <p:strVal val="#ppt_y+.1"/>
                                          </p:val>
                                        </p:tav>
                                        <p:tav tm="100000">
                                          <p:val>
                                            <p:strVal val="#ppt_y"/>
                                          </p:val>
                                        </p:tav>
                                      </p:tavLst>
                                    </p:anim>
                                  </p:childTnLst>
                                </p:cTn>
                              </p:par>
                            </p:childTnLst>
                          </p:cTn>
                        </p:par>
                        <p:par>
                          <p:cTn id="57" fill="hold">
                            <p:stCondLst>
                              <p:cond delay="1250"/>
                            </p:stCondLst>
                            <p:childTnLst>
                              <p:par>
                                <p:cTn id="58" presetID="47"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anim calcmode="lin" valueType="num">
                                      <p:cBhvr>
                                        <p:cTn id="61" dur="500" fill="hold"/>
                                        <p:tgtEl>
                                          <p:spTgt spid="12"/>
                                        </p:tgtEl>
                                        <p:attrNameLst>
                                          <p:attrName>ppt_x</p:attrName>
                                        </p:attrNameLst>
                                      </p:cBhvr>
                                      <p:tavLst>
                                        <p:tav tm="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1"/>
                                          </p:val>
                                        </p:tav>
                                        <p:tav tm="100000">
                                          <p:val>
                                            <p:strVal val="#ppt_y"/>
                                          </p:val>
                                        </p:tav>
                                      </p:tavLst>
                                    </p:anim>
                                  </p:childTnLst>
                                </p:cTn>
                              </p:par>
                            </p:childTnLst>
                          </p:cTn>
                        </p:par>
                        <p:par>
                          <p:cTn id="63" fill="hold">
                            <p:stCondLst>
                              <p:cond delay="1750"/>
                            </p:stCondLst>
                            <p:childTnLst>
                              <p:par>
                                <p:cTn id="64" presetID="47" presetClass="exit" presetSubtype="0" fill="hold" grpId="1" nodeType="afterEffect">
                                  <p:stCondLst>
                                    <p:cond delay="3500"/>
                                  </p:stCondLst>
                                  <p:childTnLst>
                                    <p:animEffect transition="out" filter="fade">
                                      <p:cBhvr>
                                        <p:cTn id="65" dur="500"/>
                                        <p:tgtEl>
                                          <p:spTgt spid="12"/>
                                        </p:tgtEl>
                                      </p:cBhvr>
                                    </p:animEffect>
                                    <p:anim calcmode="lin" valueType="num">
                                      <p:cBhvr>
                                        <p:cTn id="66" dur="500"/>
                                        <p:tgtEl>
                                          <p:spTgt spid="12"/>
                                        </p:tgtEl>
                                        <p:attrNameLst>
                                          <p:attrName>ppt_x</p:attrName>
                                        </p:attrNameLst>
                                      </p:cBhvr>
                                      <p:tavLst>
                                        <p:tav tm="0">
                                          <p:val>
                                            <p:strVal val="ppt_x"/>
                                          </p:val>
                                        </p:tav>
                                        <p:tav tm="100000">
                                          <p:val>
                                            <p:strVal val="ppt_x"/>
                                          </p:val>
                                        </p:tav>
                                      </p:tavLst>
                                    </p:anim>
                                    <p:anim calcmode="lin" valueType="num">
                                      <p:cBhvr>
                                        <p:cTn id="67" dur="500"/>
                                        <p:tgtEl>
                                          <p:spTgt spid="12"/>
                                        </p:tgtEl>
                                        <p:attrNameLst>
                                          <p:attrName>ppt_y</p:attrName>
                                        </p:attrNameLst>
                                      </p:cBhvr>
                                      <p:tavLst>
                                        <p:tav tm="0">
                                          <p:val>
                                            <p:strVal val="ppt_y"/>
                                          </p:val>
                                        </p:tav>
                                        <p:tav tm="100000">
                                          <p:val>
                                            <p:strVal val="ppt_y-.1"/>
                                          </p:val>
                                        </p:tav>
                                      </p:tavLst>
                                    </p:anim>
                                    <p:set>
                                      <p:cBhvr>
                                        <p:cTn id="68" dur="1" fill="hold">
                                          <p:stCondLst>
                                            <p:cond delay="499"/>
                                          </p:stCondLst>
                                        </p:cTn>
                                        <p:tgtEl>
                                          <p:spTgt spid="12"/>
                                        </p:tgtEl>
                                        <p:attrNameLst>
                                          <p:attrName>style.visibility</p:attrName>
                                        </p:attrNameLst>
                                      </p:cBhvr>
                                      <p:to>
                                        <p:strVal val="hidden"/>
                                      </p:to>
                                    </p:set>
                                  </p:childTnLst>
                                </p:cTn>
                              </p:par>
                            </p:childTnLst>
                          </p:cTn>
                        </p:par>
                        <p:par>
                          <p:cTn id="69" fill="hold">
                            <p:stCondLst>
                              <p:cond delay="5750"/>
                            </p:stCondLst>
                            <p:childTnLst>
                              <p:par>
                                <p:cTn id="70" presetID="42" presetClass="exit" presetSubtype="0" fill="hold" grpId="1" nodeType="afterEffect">
                                  <p:stCondLst>
                                    <p:cond delay="0"/>
                                  </p:stCondLst>
                                  <p:childTnLst>
                                    <p:animEffect transition="out" filter="fade">
                                      <p:cBhvr>
                                        <p:cTn id="71" dur="500"/>
                                        <p:tgtEl>
                                          <p:spTgt spid="10"/>
                                        </p:tgtEl>
                                      </p:cBhvr>
                                    </p:animEffect>
                                    <p:anim calcmode="lin" valueType="num">
                                      <p:cBhvr>
                                        <p:cTn id="72" dur="500"/>
                                        <p:tgtEl>
                                          <p:spTgt spid="10"/>
                                        </p:tgtEl>
                                        <p:attrNameLst>
                                          <p:attrName>ppt_x</p:attrName>
                                        </p:attrNameLst>
                                      </p:cBhvr>
                                      <p:tavLst>
                                        <p:tav tm="0">
                                          <p:val>
                                            <p:strVal val="ppt_x"/>
                                          </p:val>
                                        </p:tav>
                                        <p:tav tm="100000">
                                          <p:val>
                                            <p:strVal val="ppt_x"/>
                                          </p:val>
                                        </p:tav>
                                      </p:tavLst>
                                    </p:anim>
                                    <p:anim calcmode="lin" valueType="num">
                                      <p:cBhvr>
                                        <p:cTn id="73" dur="500"/>
                                        <p:tgtEl>
                                          <p:spTgt spid="10"/>
                                        </p:tgtEl>
                                        <p:attrNameLst>
                                          <p:attrName>ppt_y</p:attrName>
                                        </p:attrNameLst>
                                      </p:cBhvr>
                                      <p:tavLst>
                                        <p:tav tm="0">
                                          <p:val>
                                            <p:strVal val="ppt_y"/>
                                          </p:val>
                                        </p:tav>
                                        <p:tav tm="100000">
                                          <p:val>
                                            <p:strVal val="ppt_y+.1"/>
                                          </p:val>
                                        </p:tav>
                                      </p:tavLst>
                                    </p:anim>
                                    <p:set>
                                      <p:cBhvr>
                                        <p:cTn id="74" dur="1" fill="hold">
                                          <p:stCondLst>
                                            <p:cond delay="499"/>
                                          </p:stCondLst>
                                        </p:cTn>
                                        <p:tgtEl>
                                          <p:spTgt spid="10"/>
                                        </p:tgtEl>
                                        <p:attrNameLst>
                                          <p:attrName>style.visibility</p:attrName>
                                        </p:attrNameLst>
                                      </p:cBhvr>
                                      <p:to>
                                        <p:strVal val="hidden"/>
                                      </p:to>
                                    </p:set>
                                  </p:childTnLst>
                                </p:cTn>
                              </p:par>
                            </p:childTnLst>
                          </p:cTn>
                        </p:par>
                        <p:par>
                          <p:cTn id="75" fill="hold">
                            <p:stCondLst>
                              <p:cond delay="6250"/>
                            </p:stCondLst>
                            <p:childTnLst>
                              <p:par>
                                <p:cTn id="76" presetID="10" presetClass="exit" presetSubtype="0" fill="hold" grpId="1" nodeType="afterEffect">
                                  <p:stCondLst>
                                    <p:cond delay="0"/>
                                  </p:stCondLst>
                                  <p:childTnLst>
                                    <p:animEffect transition="out" filter="fad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47" presetClass="entr" presetSubtype="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anim calcmode="lin" valueType="num">
                                      <p:cBhvr>
                                        <p:cTn id="85" dur="500" fill="hold"/>
                                        <p:tgtEl>
                                          <p:spTgt spid="29"/>
                                        </p:tgtEl>
                                        <p:attrNameLst>
                                          <p:attrName>ppt_x</p:attrName>
                                        </p:attrNameLst>
                                      </p:cBhvr>
                                      <p:tavLst>
                                        <p:tav tm="0">
                                          <p:val>
                                            <p:strVal val="#ppt_x"/>
                                          </p:val>
                                        </p:tav>
                                        <p:tav tm="100000">
                                          <p:val>
                                            <p:strVal val="#ppt_x"/>
                                          </p:val>
                                        </p:tav>
                                      </p:tavLst>
                                    </p:anim>
                                    <p:anim calcmode="lin" valueType="num">
                                      <p:cBhvr>
                                        <p:cTn id="86" dur="500" fill="hold"/>
                                        <p:tgtEl>
                                          <p:spTgt spid="29"/>
                                        </p:tgtEl>
                                        <p:attrNameLst>
                                          <p:attrName>ppt_y</p:attrName>
                                        </p:attrNameLst>
                                      </p:cBhvr>
                                      <p:tavLst>
                                        <p:tav tm="0">
                                          <p:val>
                                            <p:strVal val="#ppt_y-.1"/>
                                          </p:val>
                                        </p:tav>
                                        <p:tav tm="100000">
                                          <p:val>
                                            <p:strVal val="#ppt_y"/>
                                          </p:val>
                                        </p:tav>
                                      </p:tavLst>
                                    </p:anim>
                                  </p:childTnLst>
                                </p:cTn>
                              </p:par>
                            </p:childTnLst>
                          </p:cTn>
                        </p:par>
                        <p:par>
                          <p:cTn id="87" fill="hold">
                            <p:stCondLst>
                              <p:cond delay="500"/>
                            </p:stCondLst>
                            <p:childTnLst>
                              <p:par>
                                <p:cTn id="88" presetID="42"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47" presetClass="exit" presetSubtype="0" fill="hold" grpId="1" nodeType="afterEffect">
                                  <p:stCondLst>
                                    <p:cond delay="2000"/>
                                  </p:stCondLst>
                                  <p:childTnLst>
                                    <p:animEffect transition="out" filter="fade">
                                      <p:cBhvr>
                                        <p:cTn id="95" dur="500"/>
                                        <p:tgtEl>
                                          <p:spTgt spid="29"/>
                                        </p:tgtEl>
                                      </p:cBhvr>
                                    </p:animEffect>
                                    <p:anim calcmode="lin" valueType="num">
                                      <p:cBhvr>
                                        <p:cTn id="96" dur="500"/>
                                        <p:tgtEl>
                                          <p:spTgt spid="29"/>
                                        </p:tgtEl>
                                        <p:attrNameLst>
                                          <p:attrName>ppt_x</p:attrName>
                                        </p:attrNameLst>
                                      </p:cBhvr>
                                      <p:tavLst>
                                        <p:tav tm="0">
                                          <p:val>
                                            <p:strVal val="ppt_x"/>
                                          </p:val>
                                        </p:tav>
                                        <p:tav tm="100000">
                                          <p:val>
                                            <p:strVal val="ppt_x"/>
                                          </p:val>
                                        </p:tav>
                                      </p:tavLst>
                                    </p:anim>
                                    <p:anim calcmode="lin" valueType="num">
                                      <p:cBhvr>
                                        <p:cTn id="97" dur="500"/>
                                        <p:tgtEl>
                                          <p:spTgt spid="29"/>
                                        </p:tgtEl>
                                        <p:attrNameLst>
                                          <p:attrName>ppt_y</p:attrName>
                                        </p:attrNameLst>
                                      </p:cBhvr>
                                      <p:tavLst>
                                        <p:tav tm="0">
                                          <p:val>
                                            <p:strVal val="ppt_y"/>
                                          </p:val>
                                        </p:tav>
                                        <p:tav tm="100000">
                                          <p:val>
                                            <p:strVal val="ppt_y-.1"/>
                                          </p:val>
                                        </p:tav>
                                      </p:tavLst>
                                    </p:anim>
                                    <p:set>
                                      <p:cBhvr>
                                        <p:cTn id="98" dur="1" fill="hold">
                                          <p:stCondLst>
                                            <p:cond delay="499"/>
                                          </p:stCondLst>
                                        </p:cTn>
                                        <p:tgtEl>
                                          <p:spTgt spid="29"/>
                                        </p:tgtEl>
                                        <p:attrNameLst>
                                          <p:attrName>style.visibility</p:attrName>
                                        </p:attrNameLst>
                                      </p:cBhvr>
                                      <p:to>
                                        <p:strVal val="hidden"/>
                                      </p:to>
                                    </p:set>
                                  </p:childTnLst>
                                </p:cTn>
                              </p:par>
                            </p:childTnLst>
                          </p:cTn>
                        </p:par>
                        <p:par>
                          <p:cTn id="99" fill="hold">
                            <p:stCondLst>
                              <p:cond delay="3500"/>
                            </p:stCondLst>
                            <p:childTnLst>
                              <p:par>
                                <p:cTn id="100" presetID="42" presetClass="exit" presetSubtype="0" fill="hold" grpId="1" nodeType="afterEffect">
                                  <p:stCondLst>
                                    <p:cond delay="0"/>
                                  </p:stCondLst>
                                  <p:childTnLst>
                                    <p:animEffect transition="out" filter="fade">
                                      <p:cBhvr>
                                        <p:cTn id="101" dur="500"/>
                                        <p:tgtEl>
                                          <p:spTgt spid="28"/>
                                        </p:tgtEl>
                                      </p:cBhvr>
                                    </p:animEffect>
                                    <p:anim calcmode="lin" valueType="num">
                                      <p:cBhvr>
                                        <p:cTn id="102" dur="500"/>
                                        <p:tgtEl>
                                          <p:spTgt spid="28"/>
                                        </p:tgtEl>
                                        <p:attrNameLst>
                                          <p:attrName>ppt_x</p:attrName>
                                        </p:attrNameLst>
                                      </p:cBhvr>
                                      <p:tavLst>
                                        <p:tav tm="0">
                                          <p:val>
                                            <p:strVal val="ppt_x"/>
                                          </p:val>
                                        </p:tav>
                                        <p:tav tm="100000">
                                          <p:val>
                                            <p:strVal val="ppt_x"/>
                                          </p:val>
                                        </p:tav>
                                      </p:tavLst>
                                    </p:anim>
                                    <p:anim calcmode="lin" valueType="num">
                                      <p:cBhvr>
                                        <p:cTn id="103" dur="500"/>
                                        <p:tgtEl>
                                          <p:spTgt spid="28"/>
                                        </p:tgtEl>
                                        <p:attrNameLst>
                                          <p:attrName>ppt_y</p:attrName>
                                        </p:attrNameLst>
                                      </p:cBhvr>
                                      <p:tavLst>
                                        <p:tav tm="0">
                                          <p:val>
                                            <p:strVal val="ppt_y"/>
                                          </p:val>
                                        </p:tav>
                                        <p:tav tm="100000">
                                          <p:val>
                                            <p:strVal val="ppt_y+.1"/>
                                          </p:val>
                                        </p:tav>
                                      </p:tavLst>
                                    </p:anim>
                                    <p:set>
                                      <p:cBhvr>
                                        <p:cTn id="104"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animBg="1"/>
      <p:bldP spid="19" grpId="0" animBg="1"/>
      <p:bldP spid="16" grpId="0" animBg="1"/>
      <p:bldP spid="27" grpId="0" animBg="1"/>
      <p:bldP spid="14" grpId="0" animBg="1"/>
      <p:bldP spid="26" grpId="0" animBg="1"/>
      <p:bldP spid="10" grpId="0" animBg="1"/>
      <p:bldP spid="10" grpId="1" animBg="1"/>
      <p:bldP spid="11" grpId="0" animBg="1"/>
      <p:bldP spid="11" grpId="1" animBg="1"/>
      <p:bldP spid="12" grpId="0" animBg="1"/>
      <p:bldP spid="12" grpId="1" animBg="1"/>
      <p:bldP spid="13" grpId="0" animBg="1"/>
      <p:bldP spid="28" grpId="0" animBg="1"/>
      <p:bldP spid="28" grpId="1" animBg="1"/>
      <p:bldP spid="29" grpId="0" animBg="1"/>
      <p:bldP spid="2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84976"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ru-RU" sz="42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Лечебное и диетическое питание</a:t>
            </a:r>
            <a:endParaRPr lang="ru-RU" sz="4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251520" y="1844824"/>
            <a:ext cx="8568952" cy="584775"/>
          </a:xfrm>
          <a:prstGeom prst="rect">
            <a:avLst/>
          </a:prstGeom>
          <a:noFill/>
        </p:spPr>
        <p:txBody>
          <a:bodyPr wrap="square" rtlCol="0">
            <a:spAutoFit/>
          </a:bodyPr>
          <a:lstStyle/>
          <a:p>
            <a:pPr algn="just"/>
            <a:r>
              <a:rPr lang="ru-RU" sz="3200" smtClean="0">
                <a:latin typeface="Times New Roman" pitchFamily="18" charset="0"/>
                <a:cs typeface="Times New Roman" pitchFamily="18" charset="0"/>
              </a:rPr>
              <a:t>	</a:t>
            </a:r>
            <a:endParaRPr lang="ru-RU" sz="3200" b="1" dirty="0">
              <a:ln w="10541" cmpd="sng">
                <a:solidFill>
                  <a:sysClr val="windowText" lastClr="000000"/>
                </a:solidFill>
                <a:prstDash val="solid"/>
              </a:ln>
              <a:solidFill>
                <a:sysClr val="windowText" lastClr="000000"/>
              </a:solidFill>
              <a:latin typeface="Times New Roman" pitchFamily="18" charset="0"/>
              <a:cs typeface="Times New Roman" pitchFamily="18" charset="0"/>
            </a:endParaRPr>
          </a:p>
        </p:txBody>
      </p:sp>
      <p:sp>
        <p:nvSpPr>
          <p:cNvPr id="4" name="TextBox 3"/>
          <p:cNvSpPr txBox="1"/>
          <p:nvPr/>
        </p:nvSpPr>
        <p:spPr>
          <a:xfrm>
            <a:off x="251520" y="1556792"/>
            <a:ext cx="8712968" cy="4524315"/>
          </a:xfrm>
          <a:prstGeom prst="rect">
            <a:avLst/>
          </a:prstGeom>
          <a:noFill/>
        </p:spPr>
        <p:txBody>
          <a:bodyPr wrap="square" rtlCol="0">
            <a:spAutoFit/>
          </a:bodyPr>
          <a:lstStyle/>
          <a:p>
            <a:pPr algn="just"/>
            <a:r>
              <a:rPr lang="ru-RU" sz="3200" b="1" dirty="0" smtClean="0">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Диета </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режим питания здорового и больного человека слагается из качественного состава пищи, количества </a:t>
            </a:r>
            <a:r>
              <a:rPr lang="ru-RU" sz="3200" dirty="0" smtClean="0">
                <a:latin typeface="Times New Roman" pitchFamily="18" charset="0"/>
                <a:cs typeface="Times New Roman" pitchFamily="18" charset="0"/>
              </a:rPr>
              <a:t>пищи, времени </a:t>
            </a:r>
            <a:r>
              <a:rPr lang="ru-RU" sz="3200" dirty="0">
                <a:latin typeface="Times New Roman" pitchFamily="18" charset="0"/>
                <a:cs typeface="Times New Roman" pitchFamily="18" charset="0"/>
              </a:rPr>
              <a:t>и частоты приемов пищи</a:t>
            </a:r>
            <a:r>
              <a:rPr lang="ru-RU" sz="3200" dirty="0" smtClean="0">
                <a:latin typeface="Times New Roman" pitchFamily="18" charset="0"/>
                <a:cs typeface="Times New Roman" pitchFamily="18" charset="0"/>
              </a:rPr>
              <a:t>.</a:t>
            </a:r>
          </a:p>
          <a:p>
            <a:pPr algn="just"/>
            <a:r>
              <a:rPr lang="ru-RU" sz="3200" dirty="0">
                <a:latin typeface="Times New Roman" pitchFamily="18" charset="0"/>
                <a:cs typeface="Times New Roman" pitchFamily="18" charset="0"/>
              </a:rPr>
              <a:t>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Лечебное питание </a:t>
            </a:r>
            <a:r>
              <a:rPr lang="ru-RU" sz="3200" dirty="0">
                <a:latin typeface="Times New Roman" pitchFamily="18" charset="0"/>
                <a:cs typeface="Times New Roman" pitchFamily="18" charset="0"/>
              </a:rPr>
              <a:t>– это питание больного человека, обеспечивающее его физиологические потребности в пищевых веществах и терапевтически воздействующее на течение заболевания.</a:t>
            </a:r>
          </a:p>
        </p:txBody>
      </p:sp>
      <p:sp>
        <p:nvSpPr>
          <p:cNvPr id="5" name="Скругленный прямоугольник 4">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426098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4524315"/>
          </a:xfrm>
          <a:prstGeom prst="rect">
            <a:avLst/>
          </a:prstGeom>
          <a:noFill/>
        </p:spPr>
        <p:txBody>
          <a:bodyPr wrap="square" rtlCol="0">
            <a:spAutoFit/>
          </a:bodyPr>
          <a:lstStyle/>
          <a:p>
            <a:pPr algn="just"/>
            <a:r>
              <a:rPr lang="ru-RU" sz="3200" b="1" dirty="0" smtClean="0">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Диетический режим </a:t>
            </a:r>
            <a:r>
              <a:rPr lang="ru-RU" sz="3200" dirty="0" smtClean="0">
                <a:latin typeface="Times New Roman" pitchFamily="18" charset="0"/>
                <a:cs typeface="Times New Roman" pitchFamily="18" charset="0"/>
              </a:rPr>
              <a:t>зависит </a:t>
            </a:r>
            <a:r>
              <a:rPr lang="ru-RU" sz="3200" dirty="0">
                <a:latin typeface="Times New Roman" pitchFamily="18" charset="0"/>
                <a:cs typeface="Times New Roman" pitchFamily="18" charset="0"/>
              </a:rPr>
              <a:t>от характера заболевания, его стадии, состояния больного и его индивидуальных особенностей</a:t>
            </a:r>
            <a:r>
              <a:rPr lang="ru-RU" sz="3200" dirty="0">
                <a:latin typeface="Times New Roman" pitchFamily="18" charset="0"/>
                <a:cs typeface="Times New Roman" pitchFamily="18" charset="0"/>
              </a:rPr>
              <a:t>. Большинство диет, особенно назначенных на длительное время, содержит физиологические нормы всех пищевых веществ</a:t>
            </a:r>
            <a:r>
              <a:rPr lang="ru-RU" sz="3200" dirty="0" smtClean="0">
                <a:latin typeface="Times New Roman" pitchFamily="18" charset="0"/>
                <a:cs typeface="Times New Roman" pitchFamily="18" charset="0"/>
              </a:rPr>
              <a:t>. </a:t>
            </a:r>
          </a:p>
          <a:p>
            <a:pPr algn="just"/>
            <a:r>
              <a:rPr lang="ru-RU" sz="3200" dirty="0">
                <a:latin typeface="Times New Roman" pitchFamily="18" charset="0"/>
                <a:cs typeface="Times New Roman" pitchFamily="18" charset="0"/>
              </a:rPr>
              <a:t>	При повышенной потребности в некоторых из них в связи с заболеванием, содержание отдельных компонентов может быть увеличено. </a:t>
            </a:r>
          </a:p>
        </p:txBody>
      </p:sp>
      <p:sp>
        <p:nvSpPr>
          <p:cNvPr id="3" name="Скругленный прямоугольник 2">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4" name="Скругленный прямоугольник 3">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113198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16632"/>
            <a:ext cx="8496944" cy="6001643"/>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В </a:t>
            </a:r>
            <a:r>
              <a:rPr lang="ru-RU" sz="3200" dirty="0">
                <a:latin typeface="Times New Roman" pitchFamily="18" charset="0"/>
                <a:cs typeface="Times New Roman" pitchFamily="18" charset="0"/>
              </a:rPr>
              <a:t>некоторых случаях рекомендуется наоборот, ограничить или исключить пищевые продукты, которые оказывают неблагоприятное действие на течение заболевания</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Иногда на </a:t>
            </a:r>
            <a:r>
              <a:rPr lang="ru-RU" sz="3200" dirty="0">
                <a:latin typeface="Times New Roman" pitchFamily="18" charset="0"/>
                <a:cs typeface="Times New Roman" pitchFamily="18" charset="0"/>
              </a:rPr>
              <a:t>короткий срок может быть назначена физиологически неполноценная диета или голод</a:t>
            </a:r>
            <a:r>
              <a:rPr lang="ru-RU" sz="3200" dirty="0" smtClean="0">
                <a:latin typeface="Times New Roman" pitchFamily="18" charset="0"/>
                <a:cs typeface="Times New Roman" pitchFamily="18" charset="0"/>
              </a:rPr>
              <a:t>.</a:t>
            </a:r>
          </a:p>
          <a:p>
            <a:pPr algn="just"/>
            <a:r>
              <a:rPr lang="ru-RU" sz="3200" dirty="0">
                <a:latin typeface="Times New Roman" pitchFamily="18" charset="0"/>
                <a:cs typeface="Times New Roman" pitchFamily="18" charset="0"/>
              </a:rPr>
              <a:t>	Для организации диетического питания, прежде всего необходимо определить: качественный состав пищи и ее количество, характер кулинарной обработки продуктов, режим </a:t>
            </a:r>
            <a:r>
              <a:rPr lang="ru-RU" sz="3200" dirty="0" smtClean="0">
                <a:latin typeface="Times New Roman" pitchFamily="18" charset="0"/>
                <a:cs typeface="Times New Roman" pitchFamily="18" charset="0"/>
              </a:rPr>
              <a:t>питания.</a:t>
            </a:r>
            <a:endParaRPr lang="ru-RU" sz="3200" dirty="0">
              <a:latin typeface="Times New Roman" pitchFamily="18" charset="0"/>
              <a:cs typeface="Times New Roman" pitchFamily="18" charset="0"/>
            </a:endParaRPr>
          </a:p>
        </p:txBody>
      </p:sp>
      <p:sp>
        <p:nvSpPr>
          <p:cNvPr id="6" name="Скругленный прямоугольник 5">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7" name="Скругленный прямоугольник 6">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8" name="Скругленный прямоугольник 7">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594797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6632"/>
            <a:ext cx="8784976" cy="6278642"/>
          </a:xfrm>
          <a:prstGeom prst="rect">
            <a:avLst/>
          </a:prstGeom>
          <a:noFill/>
        </p:spPr>
        <p:txBody>
          <a:bodyPr wrap="square" rtlCol="0">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Характеристика некоторых диет</a:t>
            </a:r>
          </a:p>
          <a:p>
            <a:pPr algn="just"/>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Диета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1а:</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обострение </a:t>
            </a:r>
            <a:r>
              <a:rPr lang="ru-RU" sz="3200" dirty="0">
                <a:latin typeface="Times New Roman" pitchFamily="18" charset="0"/>
                <a:cs typeface="Times New Roman" pitchFamily="18" charset="0"/>
              </a:rPr>
              <a:t>язвенной болезни в течение первых 8 – 10 дней лечения и при кровотечении; обострение гастрита с повышенной </a:t>
            </a:r>
            <a:r>
              <a:rPr lang="ru-RU" sz="3200" dirty="0" smtClean="0">
                <a:latin typeface="Times New Roman" pitchFamily="18" charset="0"/>
                <a:cs typeface="Times New Roman" pitchFamily="18" charset="0"/>
              </a:rPr>
              <a:t>секрецией. Исключает </a:t>
            </a:r>
            <a:r>
              <a:rPr lang="ru-RU" sz="3200" dirty="0">
                <a:latin typeface="Times New Roman" pitchFamily="18" charset="0"/>
                <a:cs typeface="Times New Roman" pitchFamily="18" charset="0"/>
              </a:rPr>
              <a:t>вещества, возбуждающие секрецию желудочного сока. Пищу дают преимущественно в жидком и полужидком виде. Калорийность ограничивают главным образом за счет углеводов. Поваренную соль ограничивают. Белков 80 </a:t>
            </a:r>
            <a:r>
              <a:rPr lang="ru-RU" sz="3200" dirty="0" smtClean="0">
                <a:latin typeface="Times New Roman" pitchFamily="18" charset="0"/>
                <a:cs typeface="Times New Roman" pitchFamily="18" charset="0"/>
              </a:rPr>
              <a:t>г, </a:t>
            </a:r>
            <a:r>
              <a:rPr lang="ru-RU" sz="3200" dirty="0">
                <a:latin typeface="Times New Roman" pitchFamily="18" charset="0"/>
                <a:cs typeface="Times New Roman" pitchFamily="18" charset="0"/>
              </a:rPr>
              <a:t>жиров 80 – 90 г, углеводов 200 г, калорий </a:t>
            </a:r>
            <a:r>
              <a:rPr lang="ru-RU" sz="3200" dirty="0" smtClean="0">
                <a:latin typeface="Times New Roman" pitchFamily="18" charset="0"/>
                <a:cs typeface="Times New Roman" pitchFamily="18" charset="0"/>
              </a:rPr>
              <a:t>2000;</a:t>
            </a:r>
          </a:p>
          <a:p>
            <a:pPr algn="just"/>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a:p>
            <a:pPr algn="ctr"/>
            <a:endParaRPr lang="ru-RU" dirty="0"/>
          </a:p>
        </p:txBody>
      </p:sp>
      <p:sp>
        <p:nvSpPr>
          <p:cNvPr id="5" name="Скругленный прямоугольник 4">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297671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6632"/>
            <a:ext cx="8712968" cy="6001643"/>
          </a:xfrm>
          <a:prstGeom prst="rect">
            <a:avLst/>
          </a:prstGeom>
          <a:noFill/>
        </p:spPr>
        <p:txBody>
          <a:bodyPr wrap="square" rtlCol="0">
            <a:spAutoFit/>
          </a:bodyPr>
          <a:lstStyle/>
          <a:p>
            <a:pPr algn="just"/>
            <a:r>
              <a:rPr lang="ru-RU" dirty="0" smtClean="0"/>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Диета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5</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3200" dirty="0" smtClean="0">
                <a:latin typeface="Times New Roman" pitchFamily="18" charset="0"/>
                <a:cs typeface="Times New Roman" pitchFamily="18" charset="0"/>
              </a:rPr>
              <a:t>хронические </a:t>
            </a:r>
            <a:r>
              <a:rPr lang="ru-RU" sz="3200" dirty="0">
                <a:latin typeface="Times New Roman" pitchFamily="18" charset="0"/>
                <a:cs typeface="Times New Roman" pitchFamily="18" charset="0"/>
              </a:rPr>
              <a:t>болезни печени и желчевыводящих путей – холецистит, гепатит, цирроз печени вне обострения процесса и при отсутствии заболеваний желудка и кишечника. Болезнь Боткина в стадии выздоровления. Диета с физиологической нормой белков, некоторым увеличением углеводов, умеренным ограничением жиров и исключением азотистых экстрактивных </a:t>
            </a:r>
            <a:r>
              <a:rPr lang="ru-RU" sz="3200" dirty="0" smtClean="0">
                <a:latin typeface="Times New Roman" pitchFamily="18" charset="0"/>
                <a:cs typeface="Times New Roman" pitchFamily="18" charset="0"/>
              </a:rPr>
              <a:t>веществ, </a:t>
            </a:r>
            <a:r>
              <a:rPr lang="ru-RU" sz="3200" dirty="0">
                <a:latin typeface="Times New Roman" pitchFamily="18" charset="0"/>
                <a:cs typeface="Times New Roman" pitchFamily="18" charset="0"/>
              </a:rPr>
              <a:t>продуктов расщепления жира, получающихся при жарении. Диета с повышенным количеством </a:t>
            </a:r>
            <a:r>
              <a:rPr lang="ru-RU" sz="3200" dirty="0" err="1">
                <a:latin typeface="Times New Roman" pitchFamily="18" charset="0"/>
                <a:cs typeface="Times New Roman" pitchFamily="18" charset="0"/>
              </a:rPr>
              <a:t>липотропных</a:t>
            </a:r>
            <a:r>
              <a:rPr lang="ru-RU" sz="3200" dirty="0">
                <a:latin typeface="Times New Roman" pitchFamily="18" charset="0"/>
                <a:cs typeface="Times New Roman" pitchFamily="18" charset="0"/>
              </a:rPr>
              <a:t> факторов и витаминов. </a:t>
            </a:r>
          </a:p>
        </p:txBody>
      </p:sp>
      <p:sp>
        <p:nvSpPr>
          <p:cNvPr id="5" name="Скругленный прямоугольник 4">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520222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712968" cy="3046988"/>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Белков </a:t>
            </a:r>
            <a:r>
              <a:rPr lang="ru-RU" sz="3200" dirty="0">
                <a:latin typeface="Times New Roman" pitchFamily="18" charset="0"/>
                <a:cs typeface="Times New Roman" pitchFamily="18" charset="0"/>
              </a:rPr>
              <a:t>80 – 100 г, жиров 60 – 70 г, углеводов 450 – 500, калорий 2800 – 3000. Больным с нарушением жирового обмена углеводы ограничивают</a:t>
            </a:r>
            <a:r>
              <a:rPr lang="ru-RU" sz="3200" dirty="0">
                <a:latin typeface="Times New Roman" pitchFamily="18" charset="0"/>
                <a:cs typeface="Times New Roman" pitchFamily="18" charset="0"/>
              </a:rPr>
              <a:t>. Частые приемы пищи (через 2 – 2,5 ч) и обильное питье до 2 л в </a:t>
            </a:r>
            <a:r>
              <a:rPr lang="ru-RU" sz="3200" dirty="0" smtClean="0">
                <a:latin typeface="Times New Roman" pitchFamily="18" charset="0"/>
                <a:cs typeface="Times New Roman" pitchFamily="18" charset="0"/>
              </a:rPr>
              <a:t>теплом виде. </a:t>
            </a:r>
            <a:endParaRPr lang="ru-RU" sz="3200" dirty="0">
              <a:latin typeface="Times New Roman" pitchFamily="18" charset="0"/>
              <a:cs typeface="Times New Roman" pitchFamily="18" charset="0"/>
            </a:endParaRPr>
          </a:p>
        </p:txBody>
      </p:sp>
      <p:sp>
        <p:nvSpPr>
          <p:cNvPr id="5" name="Скругленный прямоугольник 4">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931" y="3114181"/>
            <a:ext cx="4139952" cy="2757273"/>
          </a:xfrm>
          <a:prstGeom prst="rect">
            <a:avLst/>
          </a:prstGeom>
          <a:ln>
            <a:noFill/>
          </a:ln>
          <a:effectLst>
            <a:softEdge rad="112500"/>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011" y="3268458"/>
            <a:ext cx="4213920" cy="2602996"/>
          </a:xfrm>
          <a:prstGeom prst="rect">
            <a:avLst/>
          </a:prstGeom>
          <a:ln>
            <a:noFill/>
          </a:ln>
          <a:effectLst>
            <a:softEdge rad="112500"/>
          </a:effectLst>
        </p:spPr>
      </p:pic>
    </p:spTree>
    <p:extLst>
      <p:ext uri="{BB962C8B-B14F-4D97-AF65-F5344CB8AC3E}">
        <p14:creationId xmlns:p14="http://schemas.microsoft.com/office/powerpoint/2010/main" val="1153241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6632"/>
            <a:ext cx="8640960" cy="5509200"/>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Диета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8: </a:t>
            </a:r>
            <a:r>
              <a:rPr lang="ru-RU" sz="3200" dirty="0">
                <a:latin typeface="Times New Roman" pitchFamily="18" charset="0"/>
                <a:cs typeface="Times New Roman" pitchFamily="18" charset="0"/>
              </a:rPr>
              <a:t>о</a:t>
            </a:r>
            <a:r>
              <a:rPr lang="ru-RU" sz="3200" dirty="0" smtClean="0">
                <a:latin typeface="Times New Roman" pitchFamily="18" charset="0"/>
                <a:cs typeface="Times New Roman" pitchFamily="18" charset="0"/>
              </a:rPr>
              <a:t>жирение </a:t>
            </a:r>
            <a:r>
              <a:rPr lang="ru-RU" sz="3200" dirty="0">
                <a:latin typeface="Times New Roman" pitchFamily="18" charset="0"/>
                <a:cs typeface="Times New Roman" pitchFamily="18" charset="0"/>
              </a:rPr>
              <a:t>при отсутствии заболеваний органов пищеварения, печени и сердечно-сосудистой </a:t>
            </a:r>
            <a:r>
              <a:rPr lang="ru-RU" sz="3200" dirty="0">
                <a:latin typeface="Times New Roman" pitchFamily="18" charset="0"/>
                <a:cs typeface="Times New Roman" pitchFamily="18" charset="0"/>
              </a:rPr>
              <a:t>системы. Ограничение главным образом за счет углеводов и частично за счет жиров, содержание белков выше физиологической нормы. Вводят овощи и фрукты в достаточном количестве. Белков 100 – 120 г, жиров 60 – 70 г, углеводов 180 – 200 г, калорий 1800 – 1850. Витамин С – в повышенном количестве, другие витамины – в пределах физиологической </a:t>
            </a:r>
            <a:r>
              <a:rPr lang="ru-RU" sz="3200" dirty="0" smtClean="0">
                <a:latin typeface="Times New Roman" pitchFamily="18" charset="0"/>
                <a:cs typeface="Times New Roman" pitchFamily="18" charset="0"/>
              </a:rPr>
              <a:t>нормы.</a:t>
            </a:r>
            <a:endParaRPr lang="ru-RU" sz="3200" dirty="0">
              <a:latin typeface="Times New Roman" pitchFamily="18" charset="0"/>
              <a:cs typeface="Times New Roman" pitchFamily="18" charset="0"/>
            </a:endParaRPr>
          </a:p>
        </p:txBody>
      </p:sp>
      <p:sp>
        <p:nvSpPr>
          <p:cNvPr id="5" name="Скругленный прямоугольник 4">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4268005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784976" cy="5016758"/>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Диета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9</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3200" dirty="0" smtClean="0">
                <a:latin typeface="Times New Roman" pitchFamily="18" charset="0"/>
                <a:cs typeface="Times New Roman" pitchFamily="18" charset="0"/>
              </a:rPr>
              <a:t>Сахарный </a:t>
            </a:r>
            <a:r>
              <a:rPr lang="ru-RU" sz="3200" dirty="0">
                <a:latin typeface="Times New Roman" pitchFamily="18" charset="0"/>
                <a:cs typeface="Times New Roman" pitchFamily="18" charset="0"/>
              </a:rPr>
              <a:t>диабет при отсутствии ацидоза и сопутствующих заболеваний внутренних органов. Диета с содержанием белков выше физиологической нормы, умеренным ограничением жиров и углеводов. Легкоусвояемые углеводы исключают. Пища содержит довольно много овощей. Ограничивают соль и продукты, содержащие холестерин. Белков 100 – 120 г, жиров 70 г, углеводов 300 г, калорий </a:t>
            </a:r>
            <a:r>
              <a:rPr lang="ru-RU" sz="3200" dirty="0" smtClean="0">
                <a:latin typeface="Times New Roman" pitchFamily="18" charset="0"/>
                <a:cs typeface="Times New Roman" pitchFamily="18" charset="0"/>
              </a:rPr>
              <a:t>2400. </a:t>
            </a:r>
            <a:endParaRPr lang="ru-RU" sz="3200" dirty="0">
              <a:latin typeface="Times New Roman" pitchFamily="18" charset="0"/>
              <a:cs typeface="Times New Roman" pitchFamily="18" charset="0"/>
            </a:endParaRPr>
          </a:p>
        </p:txBody>
      </p:sp>
      <p:sp>
        <p:nvSpPr>
          <p:cNvPr id="5" name="Скругленный прямоугольник 4">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346262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6632"/>
            <a:ext cx="6512511"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ru-RU"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Витамины</a:t>
            </a:r>
            <a:endParaRPr lang="ru-RU"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251520" y="836712"/>
            <a:ext cx="8640960" cy="6617196"/>
          </a:xfrm>
          <a:prstGeom prst="rect">
            <a:avLst/>
          </a:prstGeom>
          <a:noFill/>
        </p:spPr>
        <p:txBody>
          <a:bodyPr wrap="square" rtlCol="0">
            <a:spAutoFit/>
          </a:bodyPr>
          <a:lstStyle/>
          <a:p>
            <a:pPr algn="just"/>
            <a:r>
              <a:rPr lang="ru-RU" dirty="0" smtClean="0"/>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Витамин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А (</a:t>
            </a:r>
            <a:r>
              <a:rPr lang="ru-RU"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ретинол</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p>
          <a:p>
            <a:pPr algn="just"/>
            <a:r>
              <a:rPr lang="ru-RU" sz="3200" dirty="0" smtClean="0">
                <a:latin typeface="Times New Roman" pitchFamily="18" charset="0"/>
                <a:cs typeface="Times New Roman" pitchFamily="18" charset="0"/>
              </a:rPr>
              <a:t>	Относится </a:t>
            </a:r>
            <a:r>
              <a:rPr lang="ru-RU" sz="3200" dirty="0">
                <a:latin typeface="Times New Roman" pitchFamily="18" charset="0"/>
                <a:cs typeface="Times New Roman" pitchFamily="18" charset="0"/>
              </a:rPr>
              <a:t>к жирорастворимому виду микроэлементов. Для увеличения качества усвояемости, рекомендуется употреблять с определённым количеством жиросодержащих продуктов из расчёта: 1 кг веса – 0,7 -1 грамм жира. Действие микроэлемента на </a:t>
            </a:r>
            <a:r>
              <a:rPr lang="ru-RU" sz="3200" dirty="0" smtClean="0">
                <a:latin typeface="Times New Roman" pitchFamily="18" charset="0"/>
                <a:cs typeface="Times New Roman" pitchFamily="18" charset="0"/>
              </a:rPr>
              <a:t>организм:</a:t>
            </a:r>
          </a:p>
          <a:p>
            <a:pPr marL="457200" indent="-457200" algn="just">
              <a:buFont typeface="Arial" pitchFamily="34" charset="0"/>
              <a:buChar char="•"/>
            </a:pPr>
            <a:r>
              <a:rPr lang="ru-RU" sz="3200" dirty="0">
                <a:latin typeface="Times New Roman" pitchFamily="18" charset="0"/>
                <a:cs typeface="Times New Roman" pitchFamily="18" charset="0"/>
              </a:rPr>
              <a:t>п</a:t>
            </a:r>
            <a:r>
              <a:rPr lang="ru-RU" sz="3200" dirty="0" smtClean="0">
                <a:latin typeface="Times New Roman" pitchFamily="18" charset="0"/>
                <a:cs typeface="Times New Roman" pitchFamily="18" charset="0"/>
              </a:rPr>
              <a:t>оложительно </a:t>
            </a:r>
            <a:r>
              <a:rPr lang="ru-RU" sz="3200" dirty="0">
                <a:latin typeface="Times New Roman" pitchFamily="18" charset="0"/>
                <a:cs typeface="Times New Roman" pitchFamily="18" charset="0"/>
              </a:rPr>
              <a:t>влияет на работу зрительного </a:t>
            </a:r>
            <a:r>
              <a:rPr lang="ru-RU" sz="3200" dirty="0" smtClean="0">
                <a:latin typeface="Times New Roman" pitchFamily="18" charset="0"/>
                <a:cs typeface="Times New Roman" pitchFamily="18" charset="0"/>
              </a:rPr>
              <a:t>органа;</a:t>
            </a:r>
          </a:p>
          <a:p>
            <a:pPr marL="457200" indent="-457200" algn="just">
              <a:buFont typeface="Arial" pitchFamily="34" charset="0"/>
              <a:buChar char="•"/>
            </a:pPr>
            <a:r>
              <a:rPr lang="ru-RU" sz="3200" dirty="0" smtClean="0">
                <a:latin typeface="Times New Roman" pitchFamily="18" charset="0"/>
                <a:cs typeface="Times New Roman" pitchFamily="18" charset="0"/>
              </a:rPr>
              <a:t>нормализует </a:t>
            </a:r>
            <a:r>
              <a:rPr lang="ru-RU" sz="3200" dirty="0">
                <a:latin typeface="Times New Roman" pitchFamily="18" charset="0"/>
                <a:cs typeface="Times New Roman" pitchFamily="18" charset="0"/>
              </a:rPr>
              <a:t>выработку </a:t>
            </a:r>
            <a:r>
              <a:rPr lang="ru-RU" sz="3200" dirty="0" smtClean="0">
                <a:latin typeface="Times New Roman" pitchFamily="18" charset="0"/>
                <a:cs typeface="Times New Roman" pitchFamily="18" charset="0"/>
              </a:rPr>
              <a:t>белка;</a:t>
            </a:r>
          </a:p>
          <a:p>
            <a:pPr algn="just"/>
            <a:endParaRPr lang="ru-RU" sz="3200" dirty="0" smtClean="0">
              <a:latin typeface="Times New Roman" pitchFamily="18" charset="0"/>
              <a:cs typeface="Times New Roman" pitchFamily="18" charset="0"/>
            </a:endParaRPr>
          </a:p>
          <a:p>
            <a:pPr algn="just"/>
            <a:r>
              <a:rPr lang="ru-RU" dirty="0" smtClean="0"/>
              <a:t> </a:t>
            </a:r>
          </a:p>
          <a:p>
            <a:r>
              <a:rPr lang="ru-RU" dirty="0" smtClean="0"/>
              <a:t> </a:t>
            </a:r>
            <a:endParaRPr lang="ru-RU" dirty="0"/>
          </a:p>
          <a:p>
            <a:r>
              <a:rPr lang="ru-RU" dirty="0"/>
              <a:t/>
            </a:r>
            <a:br>
              <a:rPr lang="ru-RU" dirty="0"/>
            </a:br>
            <a:endParaRPr lang="ru-RU" dirty="0"/>
          </a:p>
        </p:txBody>
      </p:sp>
      <p:sp>
        <p:nvSpPr>
          <p:cNvPr id="5" name="Скругленный прямоугольник 4">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139383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784976" cy="5786199"/>
          </a:xfrm>
          <a:prstGeom prst="rect">
            <a:avLst/>
          </a:prstGeom>
          <a:noFill/>
        </p:spPr>
        <p:txBody>
          <a:bodyPr wrap="square" rtlCol="0">
            <a:spAutoFit/>
          </a:bodyPr>
          <a:lstStyle/>
          <a:p>
            <a:pPr marL="285750" indent="-285750">
              <a:buFont typeface="Arial" pitchFamily="34" charset="0"/>
              <a:buChar char="•"/>
            </a:pPr>
            <a:r>
              <a:rPr lang="ru-RU" sz="3200" dirty="0">
                <a:latin typeface="Times New Roman" pitchFamily="18" charset="0"/>
                <a:cs typeface="Times New Roman" pitchFamily="18" charset="0"/>
              </a:rPr>
              <a:t>т</a:t>
            </a:r>
            <a:r>
              <a:rPr lang="ru-RU" sz="3200" dirty="0" smtClean="0">
                <a:latin typeface="Times New Roman" pitchFamily="18" charset="0"/>
                <a:cs typeface="Times New Roman" pitchFamily="18" charset="0"/>
              </a:rPr>
              <a:t>ормозит </a:t>
            </a:r>
            <a:r>
              <a:rPr lang="ru-RU" sz="3200" dirty="0">
                <a:latin typeface="Times New Roman" pitchFamily="18" charset="0"/>
                <a:cs typeface="Times New Roman" pitchFamily="18" charset="0"/>
              </a:rPr>
              <a:t>процесс </a:t>
            </a:r>
            <a:r>
              <a:rPr lang="ru-RU" sz="3200" dirty="0" smtClean="0">
                <a:latin typeface="Times New Roman" pitchFamily="18" charset="0"/>
                <a:cs typeface="Times New Roman" pitchFamily="18" charset="0"/>
              </a:rPr>
              <a:t>старения;</a:t>
            </a:r>
          </a:p>
          <a:p>
            <a:pPr marL="285750" indent="-285750">
              <a:buFont typeface="Arial" pitchFamily="34" charset="0"/>
              <a:buChar char="•"/>
            </a:pP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участвует </a:t>
            </a:r>
            <a:r>
              <a:rPr lang="ru-RU" sz="3200" dirty="0">
                <a:latin typeface="Times New Roman" pitchFamily="18" charset="0"/>
                <a:cs typeface="Times New Roman" pitchFamily="18" charset="0"/>
              </a:rPr>
              <a:t>в формировании костной ткани и </a:t>
            </a:r>
            <a:r>
              <a:rPr lang="ru-RU" sz="3200" dirty="0" smtClean="0">
                <a:latin typeface="Times New Roman" pitchFamily="18" charset="0"/>
                <a:cs typeface="Times New Roman" pitchFamily="18" charset="0"/>
              </a:rPr>
              <a:t>зубов;</a:t>
            </a:r>
          </a:p>
          <a:p>
            <a:pPr marL="285750" indent="-285750">
              <a:buFont typeface="Arial" pitchFamily="34" charset="0"/>
              <a:buChar char="•"/>
            </a:pP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повышает </a:t>
            </a:r>
            <a:r>
              <a:rPr lang="ru-RU" sz="3200" dirty="0">
                <a:latin typeface="Times New Roman" pitchFamily="18" charset="0"/>
                <a:cs typeface="Times New Roman" pitchFamily="18" charset="0"/>
              </a:rPr>
              <a:t>иммунитет, убивает инфекционные </a:t>
            </a:r>
            <a:r>
              <a:rPr lang="ru-RU" sz="3200" dirty="0" smtClean="0">
                <a:latin typeface="Times New Roman" pitchFamily="18" charset="0"/>
                <a:cs typeface="Times New Roman" pitchFamily="18" charset="0"/>
              </a:rPr>
              <a:t>бактерии;</a:t>
            </a:r>
          </a:p>
          <a:p>
            <a:pPr marL="285750" indent="-285750">
              <a:buFont typeface="Arial" pitchFamily="34" charset="0"/>
              <a:buChar char="•"/>
            </a:pP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нормализует </a:t>
            </a:r>
            <a:r>
              <a:rPr lang="ru-RU" sz="3200" dirty="0">
                <a:latin typeface="Times New Roman" pitchFamily="18" charset="0"/>
                <a:cs typeface="Times New Roman" pitchFamily="18" charset="0"/>
              </a:rPr>
              <a:t>обменные </a:t>
            </a:r>
            <a:r>
              <a:rPr lang="ru-RU" sz="3200" dirty="0" smtClean="0">
                <a:latin typeface="Times New Roman" pitchFamily="18" charset="0"/>
                <a:cs typeface="Times New Roman" pitchFamily="18" charset="0"/>
              </a:rPr>
              <a:t>функции;</a:t>
            </a:r>
          </a:p>
          <a:p>
            <a:pPr marL="285750" indent="-285750">
              <a:buFont typeface="Arial" pitchFamily="34" charset="0"/>
              <a:buChar char="•"/>
            </a:pP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влияет </a:t>
            </a:r>
            <a:r>
              <a:rPr lang="ru-RU" sz="3200" dirty="0">
                <a:latin typeface="Times New Roman" pitchFamily="18" charset="0"/>
                <a:cs typeface="Times New Roman" pitchFamily="18" charset="0"/>
              </a:rPr>
              <a:t>на выработку стероидных </a:t>
            </a:r>
            <a:r>
              <a:rPr lang="ru-RU" sz="3200" dirty="0" smtClean="0">
                <a:latin typeface="Times New Roman" pitchFamily="18" charset="0"/>
                <a:cs typeface="Times New Roman" pitchFamily="18" charset="0"/>
              </a:rPr>
              <a:t>гормонов;</a:t>
            </a:r>
          </a:p>
          <a:p>
            <a:pPr marL="285750" indent="-285750" algn="just">
              <a:buFont typeface="Arial" pitchFamily="34" charset="0"/>
              <a:buChar char="•"/>
            </a:pP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воздействует </a:t>
            </a:r>
            <a:r>
              <a:rPr lang="ru-RU" sz="3200" dirty="0">
                <a:latin typeface="Times New Roman" pitchFamily="18" charset="0"/>
                <a:cs typeface="Times New Roman" pitchFamily="18" charset="0"/>
              </a:rPr>
              <a:t>на восстановление тканей </a:t>
            </a:r>
            <a:r>
              <a:rPr lang="ru-RU" sz="3200" dirty="0" smtClean="0">
                <a:latin typeface="Times New Roman" pitchFamily="18" charset="0"/>
                <a:cs typeface="Times New Roman" pitchFamily="18" charset="0"/>
              </a:rPr>
              <a:t>эпителии;</a:t>
            </a:r>
          </a:p>
          <a:p>
            <a:pPr marL="285750" indent="-285750" algn="just">
              <a:buFont typeface="Arial" pitchFamily="34" charset="0"/>
              <a:buChar char="•"/>
            </a:pP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создаёт </a:t>
            </a:r>
            <a:r>
              <a:rPr lang="ru-RU" sz="3200" dirty="0">
                <a:latin typeface="Times New Roman" pitchFamily="18" charset="0"/>
                <a:cs typeface="Times New Roman" pitchFamily="18" charset="0"/>
              </a:rPr>
              <a:t>условия для развития эмбриона, способствует набору веса плода. </a:t>
            </a:r>
            <a:endParaRPr lang="ru-RU" sz="3200" dirty="0">
              <a:latin typeface="Times New Roman" pitchFamily="18" charset="0"/>
              <a:cs typeface="Times New Roman" pitchFamily="18" charset="0"/>
            </a:endParaRPr>
          </a:p>
          <a:p>
            <a:pPr marL="285750" indent="-285750">
              <a:buFont typeface="Arial" pitchFamily="34" charset="0"/>
              <a:buChar char="•"/>
            </a:pPr>
            <a:endParaRPr lang="ru-RU" dirty="0"/>
          </a:p>
        </p:txBody>
      </p:sp>
      <p:sp>
        <p:nvSpPr>
          <p:cNvPr id="5" name="Скругленный прямоугольник 4">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421172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714" y="11266"/>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Принципы РП</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6" name="Прямоугольник 5"/>
          <p:cNvSpPr/>
          <p:nvPr/>
        </p:nvSpPr>
        <p:spPr>
          <a:xfrm>
            <a:off x="184920" y="908720"/>
            <a:ext cx="8851576" cy="5016758"/>
          </a:xfrm>
          <a:prstGeom prst="rect">
            <a:avLst/>
          </a:prstGeom>
          <a:ln>
            <a:solidFill>
              <a:schemeClr val="bg1"/>
            </a:solidFill>
          </a:ln>
        </p:spPr>
        <p:txBody>
          <a:bodyPr wrap="square">
            <a:spAutoFit/>
          </a:bodyPr>
          <a:lstStyle/>
          <a:p>
            <a:pPr algn="just"/>
            <a:r>
              <a:rPr lang="ru-RU" sz="3200" dirty="0" smtClean="0">
                <a:latin typeface="Times New Roman" pitchFamily="18" charset="0"/>
                <a:cs typeface="Times New Roman" pitchFamily="18" charset="0"/>
              </a:rPr>
              <a:t>	Первый принцип рационального питания — энергетическое равновесие — предполагает соответствие энергетической ценности суточного рациона </a:t>
            </a:r>
            <a:r>
              <a:rPr lang="ru-RU" sz="3200" dirty="0" err="1" smtClean="0">
                <a:latin typeface="Times New Roman" pitchFamily="18" charset="0"/>
                <a:cs typeface="Times New Roman" pitchFamily="18" charset="0"/>
              </a:rPr>
              <a:t>энергозатратам</a:t>
            </a:r>
            <a:r>
              <a:rPr lang="ru-RU" sz="3200" dirty="0" smtClean="0">
                <a:latin typeface="Times New Roman" pitchFamily="18" charset="0"/>
                <a:cs typeface="Times New Roman" pitchFamily="18" charset="0"/>
              </a:rPr>
              <a:t> организма, не больше и не меньше. Второй принцип рационального питания — сбалансированное питание. Это значит, что в организм должны поступать те вещества, которые ему нужны, и в том количестве или пропорциях, в которых это нужно.</a:t>
            </a:r>
            <a:endParaRPr lang="ru-RU" sz="3200" dirty="0">
              <a:latin typeface="Times New Roman" pitchFamily="18" charset="0"/>
              <a:cs typeface="Times New Roman" pitchFamily="18" charset="0"/>
            </a:endParaRPr>
          </a:p>
        </p:txBody>
      </p:sp>
      <p:sp>
        <p:nvSpPr>
          <p:cNvPr id="8" name="Скругленный прямоугольник 7">
            <a:hlinkClick r:id="rId2" action="ppaction://hlinksldjump"/>
          </p:cNvPr>
          <p:cNvSpPr/>
          <p:nvPr/>
        </p:nvSpPr>
        <p:spPr>
          <a:xfrm>
            <a:off x="3779912" y="6143988"/>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9" name="Скругленный прямоугольник 8">
            <a:hlinkClick r:id="rId3" action="ppaction://hlinksldjump"/>
          </p:cNvPr>
          <p:cNvSpPr/>
          <p:nvPr/>
        </p:nvSpPr>
        <p:spPr>
          <a:xfrm>
            <a:off x="6444208" y="6143988"/>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599122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6632"/>
            <a:ext cx="8712968" cy="6278642"/>
          </a:xfrm>
          <a:prstGeom prst="rect">
            <a:avLst/>
          </a:prstGeom>
          <a:noFill/>
        </p:spPr>
        <p:txBody>
          <a:bodyPr wrap="square" rtlCol="0">
            <a:spAutoFit/>
          </a:bodyPr>
          <a:lstStyle/>
          <a:p>
            <a:pPr algn="just"/>
            <a:r>
              <a:rPr lang="ru-RU" dirty="0" smtClean="0"/>
              <a:t>	</a:t>
            </a:r>
            <a:r>
              <a:rPr lang="ru-RU" sz="3200" dirty="0" smtClean="0">
                <a:latin typeface="Times New Roman" pitchFamily="18" charset="0"/>
                <a:cs typeface="Times New Roman" pitchFamily="18" charset="0"/>
              </a:rPr>
              <a:t>Ценный </a:t>
            </a:r>
            <a:r>
              <a:rPr lang="ru-RU" sz="3200" dirty="0">
                <a:latin typeface="Times New Roman" pitchFamily="18" charset="0"/>
                <a:cs typeface="Times New Roman" pitchFamily="18" charset="0"/>
              </a:rPr>
              <a:t>минерал в достаточных количествах содержат самые обычные продукты: </a:t>
            </a:r>
            <a:endParaRPr lang="ru-RU" sz="3200" dirty="0" smtClean="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морковь</a:t>
            </a:r>
            <a:r>
              <a:rPr lang="ru-RU" sz="3200" dirty="0">
                <a:latin typeface="Times New Roman" pitchFamily="18" charset="0"/>
                <a:cs typeface="Times New Roman" pitchFamily="18" charset="0"/>
              </a:rPr>
              <a:t>;</a:t>
            </a:r>
          </a:p>
          <a:p>
            <a:pPr marL="457200" indent="-457200" algn="just">
              <a:buFont typeface="Arial" pitchFamily="34" charset="0"/>
              <a:buChar char="•"/>
            </a:pPr>
            <a:r>
              <a:rPr lang="ru-RU" sz="3200" dirty="0" smtClean="0">
                <a:latin typeface="Times New Roman" pitchFamily="18" charset="0"/>
                <a:cs typeface="Times New Roman" pitchFamily="18" charset="0"/>
              </a:rPr>
              <a:t>абрикос</a:t>
            </a:r>
            <a:r>
              <a:rPr lang="ru-RU" sz="3200" dirty="0">
                <a:latin typeface="Times New Roman" pitchFamily="18" charset="0"/>
                <a:cs typeface="Times New Roman" pitchFamily="18" charset="0"/>
              </a:rPr>
              <a:t>; </a:t>
            </a:r>
          </a:p>
          <a:p>
            <a:pPr marL="457200" indent="-457200" algn="just">
              <a:buFont typeface="Arial" pitchFamily="34" charset="0"/>
              <a:buChar char="•"/>
            </a:pPr>
            <a:r>
              <a:rPr lang="ru-RU" sz="3200" dirty="0">
                <a:latin typeface="Times New Roman" pitchFamily="18" charset="0"/>
                <a:cs typeface="Times New Roman" pitchFamily="18" charset="0"/>
              </a:rPr>
              <a:t>тыква; </a:t>
            </a:r>
          </a:p>
          <a:p>
            <a:pPr marL="457200" indent="-457200" algn="just">
              <a:buFont typeface="Arial" pitchFamily="34" charset="0"/>
              <a:buChar char="•"/>
            </a:pPr>
            <a:r>
              <a:rPr lang="ru-RU" sz="3200" dirty="0">
                <a:latin typeface="Times New Roman" pitchFamily="18" charset="0"/>
                <a:cs typeface="Times New Roman" pitchFamily="18" charset="0"/>
              </a:rPr>
              <a:t>шпинат; </a:t>
            </a:r>
          </a:p>
          <a:p>
            <a:pPr marL="457200" indent="-457200" algn="just">
              <a:buFont typeface="Arial" pitchFamily="34" charset="0"/>
              <a:buChar char="•"/>
            </a:pPr>
            <a:r>
              <a:rPr lang="ru-RU" sz="3200" dirty="0">
                <a:latin typeface="Times New Roman" pitchFamily="18" charset="0"/>
                <a:cs typeface="Times New Roman" pitchFamily="18" charset="0"/>
              </a:rPr>
              <a:t>петрушка (зелень); </a:t>
            </a:r>
          </a:p>
          <a:p>
            <a:pPr marL="457200" indent="-457200" algn="just">
              <a:buFont typeface="Arial" pitchFamily="34" charset="0"/>
              <a:buChar char="•"/>
            </a:pPr>
            <a:r>
              <a:rPr lang="ru-RU" sz="3200" dirty="0">
                <a:latin typeface="Times New Roman" pitchFamily="18" charset="0"/>
                <a:cs typeface="Times New Roman" pitchFamily="18" charset="0"/>
              </a:rPr>
              <a:t>печень </a:t>
            </a:r>
            <a:r>
              <a:rPr lang="ru-RU" sz="3200" dirty="0" smtClean="0">
                <a:latin typeface="Times New Roman" pitchFamily="18" charset="0"/>
                <a:cs typeface="Times New Roman" pitchFamily="18" charset="0"/>
              </a:rPr>
              <a:t>трески, рыбий </a:t>
            </a:r>
            <a:r>
              <a:rPr lang="ru-RU" sz="3200" dirty="0">
                <a:latin typeface="Times New Roman" pitchFamily="18" charset="0"/>
                <a:cs typeface="Times New Roman" pitchFamily="18" charset="0"/>
              </a:rPr>
              <a:t>жир; </a:t>
            </a:r>
          </a:p>
          <a:p>
            <a:pPr marL="457200" indent="-457200" algn="just">
              <a:buFont typeface="Arial" pitchFamily="34" charset="0"/>
              <a:buChar char="•"/>
            </a:pPr>
            <a:r>
              <a:rPr lang="ru-RU" sz="3200" dirty="0">
                <a:latin typeface="Times New Roman" pitchFamily="18" charset="0"/>
                <a:cs typeface="Times New Roman" pitchFamily="18" charset="0"/>
              </a:rPr>
              <a:t>молоко (</a:t>
            </a:r>
            <a:r>
              <a:rPr lang="ru-RU" sz="3200" dirty="0" smtClean="0">
                <a:latin typeface="Times New Roman" pitchFamily="18" charset="0"/>
                <a:cs typeface="Times New Roman" pitchFamily="18" charset="0"/>
              </a:rPr>
              <a:t>цельное), сливки, масло </a:t>
            </a:r>
            <a:r>
              <a:rPr lang="ru-RU" sz="3200" dirty="0">
                <a:latin typeface="Times New Roman" pitchFamily="18" charset="0"/>
                <a:cs typeface="Times New Roman" pitchFamily="18" charset="0"/>
              </a:rPr>
              <a:t>(сливочное); </a:t>
            </a:r>
          </a:p>
          <a:p>
            <a:pPr marL="457200" indent="-457200" algn="just">
              <a:buFont typeface="Arial" pitchFamily="34" charset="0"/>
              <a:buChar char="•"/>
            </a:pPr>
            <a:r>
              <a:rPr lang="ru-RU" sz="3200" dirty="0">
                <a:latin typeface="Times New Roman" pitchFamily="18" charset="0"/>
                <a:cs typeface="Times New Roman" pitchFamily="18" charset="0"/>
              </a:rPr>
              <a:t>яйца (желтки</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a:p>
            <a:pPr algn="just"/>
            <a:endParaRPr lang="ru-RU" sz="3200" dirty="0">
              <a:latin typeface="Times New Roman" pitchFamily="18" charset="0"/>
              <a:cs typeface="Times New Roman" pitchFamily="18" charset="0"/>
            </a:endParaRP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340767"/>
            <a:ext cx="2174156" cy="2674681"/>
          </a:xfrm>
          <a:prstGeom prst="rect">
            <a:avLst/>
          </a:prstGeom>
        </p:spPr>
      </p:pic>
      <p:sp>
        <p:nvSpPr>
          <p:cNvPr id="6" name="Скругленный прямоугольник 5">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8" name="Скругленный прямоугольник 7">
            <a:hlinkClick r:id="rId5"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730116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6632"/>
            <a:ext cx="8640960" cy="7263527"/>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Норма </a:t>
            </a:r>
            <a:r>
              <a:rPr lang="ru-RU" sz="3200" dirty="0">
                <a:latin typeface="Times New Roman" pitchFamily="18" charset="0"/>
                <a:cs typeface="Times New Roman" pitchFamily="18" charset="0"/>
              </a:rPr>
              <a:t>суточного употребления витамина составляет: для женщин 700 мкг; для мужчин 900 мкг. Передозировка имеет непредвиденные последствия и может проявиться в виде различных расстройств, выпадения волос, суставных болей</a:t>
            </a:r>
            <a:r>
              <a:rPr lang="ru-RU" sz="3200" dirty="0">
                <a:latin typeface="Times New Roman" pitchFamily="18" charset="0"/>
                <a:cs typeface="Times New Roman" pitchFamily="18" charset="0"/>
              </a:rPr>
              <a:t>. Дефицит витамина приводит к следующим нарушениям в работе организма: </a:t>
            </a:r>
            <a:endParaRPr lang="ru-RU" sz="3200" dirty="0" smtClean="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ухудшение </a:t>
            </a:r>
            <a:r>
              <a:rPr lang="ru-RU" sz="3200" dirty="0">
                <a:latin typeface="Times New Roman" pitchFamily="18" charset="0"/>
                <a:cs typeface="Times New Roman" pitchFamily="18" charset="0"/>
              </a:rPr>
              <a:t>зрения в результате низкой выработки слезы, как смазывающего </a:t>
            </a:r>
            <a:r>
              <a:rPr lang="ru-RU" sz="3200" dirty="0" smtClean="0">
                <a:latin typeface="Times New Roman" pitchFamily="18" charset="0"/>
                <a:cs typeface="Times New Roman" pitchFamily="18" charset="0"/>
              </a:rPr>
              <a:t>средства;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a:latin typeface="Times New Roman" pitchFamily="18" charset="0"/>
                <a:cs typeface="Times New Roman" pitchFamily="18" charset="0"/>
              </a:rPr>
              <a:t>з</a:t>
            </a:r>
            <a:r>
              <a:rPr lang="ru-RU" sz="3200" dirty="0" smtClean="0">
                <a:latin typeface="Times New Roman" pitchFamily="18" charset="0"/>
                <a:cs typeface="Times New Roman" pitchFamily="18" charset="0"/>
              </a:rPr>
              <a:t>амедление </a:t>
            </a:r>
            <a:r>
              <a:rPr lang="ru-RU" sz="3200" dirty="0">
                <a:latin typeface="Times New Roman" pitchFamily="18" charset="0"/>
                <a:cs typeface="Times New Roman" pitchFamily="18" charset="0"/>
              </a:rPr>
              <a:t>темпа </a:t>
            </a:r>
            <a:r>
              <a:rPr lang="ru-RU" sz="3200" dirty="0" smtClean="0">
                <a:latin typeface="Times New Roman" pitchFamily="18" charset="0"/>
                <a:cs typeface="Times New Roman" pitchFamily="18" charset="0"/>
              </a:rPr>
              <a:t>роста;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снижение </a:t>
            </a:r>
            <a:r>
              <a:rPr lang="ru-RU" sz="3200" dirty="0">
                <a:latin typeface="Times New Roman" pitchFamily="18" charset="0"/>
                <a:cs typeface="Times New Roman" pitchFamily="18" charset="0"/>
              </a:rPr>
              <a:t>иммунитета. </a:t>
            </a:r>
          </a:p>
          <a:p>
            <a:pPr algn="just"/>
            <a:endParaRPr lang="ru-RU" sz="3200" dirty="0" smtClean="0">
              <a:latin typeface="Times New Roman" pitchFamily="18" charset="0"/>
              <a:cs typeface="Times New Roman" pitchFamily="18" charset="0"/>
            </a:endParaRPr>
          </a:p>
          <a:p>
            <a:pPr algn="just"/>
            <a:r>
              <a:rPr lang="ru-RU" sz="3200" dirty="0">
                <a:latin typeface="Times New Roman" pitchFamily="18" charset="0"/>
                <a:cs typeface="Times New Roman" pitchFamily="18" charset="0"/>
              </a:rPr>
              <a:t>	</a:t>
            </a:r>
            <a:endParaRPr lang="ru-RU" sz="3200" dirty="0">
              <a:latin typeface="Times New Roman" pitchFamily="18" charset="0"/>
              <a:cs typeface="Times New Roman" pitchFamily="18" charset="0"/>
            </a:endParaRPr>
          </a:p>
          <a:p>
            <a:endParaRPr lang="ru-RU" dirty="0"/>
          </a:p>
        </p:txBody>
      </p:sp>
      <p:sp>
        <p:nvSpPr>
          <p:cNvPr id="5" name="Скругленный прямоугольник 4">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083307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5509200"/>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Витамин С</a:t>
            </a:r>
          </a:p>
          <a:p>
            <a:pPr algn="just"/>
            <a:r>
              <a:rPr lang="ru-RU" sz="3200" dirty="0">
                <a:latin typeface="Times New Roman" pitchFamily="18" charset="0"/>
                <a:cs typeface="Times New Roman" pitchFamily="18" charset="0"/>
              </a:rPr>
              <a:t>	С аскорбиновой кислотой знакомы даже малыши. При диагностировании небольшой простуды первым делом начинают употреблять больше цитрусовых, богатых на содержание минерала. Запастись впрок витамином не удастся, организм неспособен его накапливать. Поэтому, рекомендуется регулярное употребление пищи, содержащей целебный микроэлемент. Функции органического соединения в организме многогранны: </a:t>
            </a:r>
          </a:p>
        </p:txBody>
      </p:sp>
      <p:sp>
        <p:nvSpPr>
          <p:cNvPr id="3" name="Скругленный прямоугольник 2">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4" name="Скругленный прямоугольник 3">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43403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6001643"/>
          </a:xfrm>
          <a:prstGeom prst="rect">
            <a:avLst/>
          </a:prstGeom>
          <a:noFill/>
        </p:spPr>
        <p:txBody>
          <a:bodyPr wrap="square" rtlCol="0">
            <a:spAutoFit/>
          </a:bodyPr>
          <a:lstStyle/>
          <a:p>
            <a:pPr marL="457200" indent="-457200" algn="just">
              <a:buFont typeface="Arial" pitchFamily="34" charset="0"/>
              <a:buChar char="•"/>
            </a:pPr>
            <a:r>
              <a:rPr lang="ru-RU" sz="3200" dirty="0" smtClean="0">
                <a:latin typeface="Times New Roman" pitchFamily="18" charset="0"/>
                <a:cs typeface="Times New Roman" pitchFamily="18" charset="0"/>
              </a:rPr>
              <a:t>как </a:t>
            </a:r>
            <a:r>
              <a:rPr lang="ru-RU" sz="3200" dirty="0">
                <a:latin typeface="Times New Roman" pitchFamily="18" charset="0"/>
                <a:cs typeface="Times New Roman" pitchFamily="18" charset="0"/>
              </a:rPr>
              <a:t>самый действенный антиоксидант, способствует обновлению клеток и тормозит </a:t>
            </a:r>
            <a:r>
              <a:rPr lang="ru-RU" sz="3200" dirty="0" smtClean="0">
                <a:latin typeface="Times New Roman" pitchFamily="18" charset="0"/>
                <a:cs typeface="Times New Roman" pitchFamily="18" charset="0"/>
              </a:rPr>
              <a:t>старение;</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нормализует </a:t>
            </a:r>
            <a:r>
              <a:rPr lang="ru-RU" sz="3200" dirty="0">
                <a:latin typeface="Times New Roman" pitchFamily="18" charset="0"/>
                <a:cs typeface="Times New Roman" pitchFamily="18" charset="0"/>
              </a:rPr>
              <a:t>количество холестерина в </a:t>
            </a:r>
            <a:r>
              <a:rPr lang="ru-RU" sz="3200" dirty="0" smtClean="0">
                <a:latin typeface="Times New Roman" pitchFamily="18" charset="0"/>
                <a:cs typeface="Times New Roman" pitchFamily="18" charset="0"/>
              </a:rPr>
              <a:t>крови</a:t>
            </a:r>
            <a:r>
              <a:rPr lang="ru-RU" sz="3200" dirty="0">
                <a:latin typeface="Times New Roman" pitchFamily="18" charset="0"/>
                <a:cs typeface="Times New Roman" pitchFamily="18" charset="0"/>
              </a:rPr>
              <a:t>;</a:t>
            </a:r>
          </a:p>
          <a:p>
            <a:pPr marL="457200" indent="-457200" algn="just">
              <a:buFont typeface="Arial" pitchFamily="34" charset="0"/>
              <a:buChar char="•"/>
            </a:pPr>
            <a:r>
              <a:rPr lang="ru-RU" sz="3200" dirty="0" smtClean="0">
                <a:latin typeface="Times New Roman" pitchFamily="18" charset="0"/>
                <a:cs typeface="Times New Roman" pitchFamily="18" charset="0"/>
              </a:rPr>
              <a:t>улучшает </a:t>
            </a:r>
            <a:r>
              <a:rPr lang="ru-RU" sz="3200" dirty="0">
                <a:latin typeface="Times New Roman" pitchFamily="18" charset="0"/>
                <a:cs typeface="Times New Roman" pitchFamily="18" charset="0"/>
              </a:rPr>
              <a:t>состояние </a:t>
            </a:r>
            <a:r>
              <a:rPr lang="ru-RU" sz="3200" dirty="0" smtClean="0">
                <a:latin typeface="Times New Roman" pitchFamily="18" charset="0"/>
                <a:cs typeface="Times New Roman" pitchFamily="18" charset="0"/>
              </a:rPr>
              <a:t>сосудов;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укрепляет </a:t>
            </a:r>
            <a:r>
              <a:rPr lang="ru-RU" sz="3200" dirty="0">
                <a:latin typeface="Times New Roman" pitchFamily="18" charset="0"/>
                <a:cs typeface="Times New Roman" pitchFamily="18" charset="0"/>
              </a:rPr>
              <a:t>иммунную </a:t>
            </a:r>
            <a:r>
              <a:rPr lang="ru-RU" sz="3200" dirty="0" smtClean="0">
                <a:latin typeface="Times New Roman" pitchFamily="18" charset="0"/>
                <a:cs typeface="Times New Roman" pitchFamily="18" charset="0"/>
              </a:rPr>
              <a:t>систему;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наполняет </a:t>
            </a:r>
            <a:r>
              <a:rPr lang="ru-RU" sz="3200" dirty="0">
                <a:latin typeface="Times New Roman" pitchFamily="18" charset="0"/>
                <a:cs typeface="Times New Roman" pitchFamily="18" charset="0"/>
              </a:rPr>
              <a:t>энергией, придаёт </a:t>
            </a:r>
            <a:r>
              <a:rPr lang="ru-RU" sz="3200" dirty="0" smtClean="0">
                <a:latin typeface="Times New Roman" pitchFamily="18" charset="0"/>
                <a:cs typeface="Times New Roman" pitchFamily="18" charset="0"/>
              </a:rPr>
              <a:t>силы;</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a:latin typeface="Times New Roman" pitchFamily="18" charset="0"/>
                <a:cs typeface="Times New Roman" pitchFamily="18" charset="0"/>
              </a:rPr>
              <a:t>в</a:t>
            </a:r>
            <a:r>
              <a:rPr lang="ru-RU" sz="3200" dirty="0" smtClean="0">
                <a:latin typeface="Times New Roman" pitchFamily="18" charset="0"/>
                <a:cs typeface="Times New Roman" pitchFamily="18" charset="0"/>
              </a:rPr>
              <a:t> сочетании </a:t>
            </a:r>
            <a:r>
              <a:rPr lang="ru-RU" sz="3200" dirty="0">
                <a:latin typeface="Times New Roman" pitchFamily="18" charset="0"/>
                <a:cs typeface="Times New Roman" pitchFamily="18" charset="0"/>
              </a:rPr>
              <a:t>с другими элементами нормализует свёртываемость </a:t>
            </a:r>
            <a:r>
              <a:rPr lang="ru-RU" sz="3200" dirty="0" smtClean="0">
                <a:latin typeface="Times New Roman" pitchFamily="18" charset="0"/>
                <a:cs typeface="Times New Roman" pitchFamily="18" charset="0"/>
              </a:rPr>
              <a:t>крови; </a:t>
            </a:r>
          </a:p>
          <a:p>
            <a:pPr marL="457200" indent="-457200" algn="just">
              <a:buFont typeface="Arial" pitchFamily="34" charset="0"/>
              <a:buChar char="•"/>
            </a:pPr>
            <a:r>
              <a:rPr lang="ru-RU" sz="3200" dirty="0">
                <a:latin typeface="Times New Roman" pitchFamily="18" charset="0"/>
                <a:cs typeface="Times New Roman" pitchFamily="18" charset="0"/>
              </a:rPr>
              <a:t>с</a:t>
            </a:r>
            <a:r>
              <a:rPr lang="ru-RU" sz="3200" dirty="0" smtClean="0">
                <a:latin typeface="Times New Roman" pitchFamily="18" charset="0"/>
                <a:cs typeface="Times New Roman" pitchFamily="18" charset="0"/>
              </a:rPr>
              <a:t>нимает </a:t>
            </a:r>
            <a:r>
              <a:rPr lang="ru-RU" sz="3200" dirty="0">
                <a:latin typeface="Times New Roman" pitchFamily="18" charset="0"/>
                <a:cs typeface="Times New Roman" pitchFamily="18" charset="0"/>
              </a:rPr>
              <a:t>напряжение во время стресса. </a:t>
            </a:r>
          </a:p>
          <a:p>
            <a:pPr algn="just"/>
            <a:endParaRPr lang="ru-RU" sz="3200" dirty="0">
              <a:latin typeface="Times New Roman" pitchFamily="18" charset="0"/>
              <a:cs typeface="Times New Roman" pitchFamily="18" charset="0"/>
            </a:endParaRPr>
          </a:p>
        </p:txBody>
      </p:sp>
      <p:sp>
        <p:nvSpPr>
          <p:cNvPr id="3" name="Скругленный прямоугольник 2">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4" name="Скругленный прямоугольник 3">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708474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8568952" cy="6494085"/>
          </a:xfrm>
          <a:prstGeom prst="rect">
            <a:avLst/>
          </a:prstGeom>
          <a:noFill/>
        </p:spPr>
        <p:txBody>
          <a:bodyPr wrap="square" rtlCol="0">
            <a:spAutoFit/>
          </a:bodyPr>
          <a:lstStyle/>
          <a:p>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Источниками целебного минерала могут быть: </a:t>
            </a:r>
          </a:p>
          <a:p>
            <a:pPr marL="457200" indent="-457200">
              <a:buFont typeface="Arial" pitchFamily="34" charset="0"/>
              <a:buChar char="•"/>
            </a:pPr>
            <a:r>
              <a:rPr lang="ru-RU" sz="3200" dirty="0">
                <a:latin typeface="Times New Roman" pitchFamily="18" charset="0"/>
                <a:cs typeface="Times New Roman" pitchFamily="18" charset="0"/>
              </a:rPr>
              <a:t>красный перец; </a:t>
            </a:r>
          </a:p>
          <a:p>
            <a:pPr marL="457200" indent="-457200">
              <a:buFont typeface="Arial" pitchFamily="34" charset="0"/>
              <a:buChar char="•"/>
            </a:pPr>
            <a:r>
              <a:rPr lang="ru-RU" sz="3200" dirty="0">
                <a:latin typeface="Times New Roman" pitchFamily="18" charset="0"/>
                <a:cs typeface="Times New Roman" pitchFamily="18" charset="0"/>
              </a:rPr>
              <a:t>чёрная смородина;</a:t>
            </a:r>
          </a:p>
          <a:p>
            <a:pPr marL="457200" indent="-457200">
              <a:buFont typeface="Arial" pitchFamily="34" charset="0"/>
              <a:buChar char="•"/>
            </a:pPr>
            <a:r>
              <a:rPr lang="ru-RU" sz="3200" dirty="0" smtClean="0">
                <a:latin typeface="Times New Roman" pitchFamily="18" charset="0"/>
                <a:cs typeface="Times New Roman" pitchFamily="18" charset="0"/>
              </a:rPr>
              <a:t>клубника</a:t>
            </a:r>
            <a:r>
              <a:rPr lang="ru-RU" sz="3200" dirty="0">
                <a:latin typeface="Times New Roman" pitchFamily="18" charset="0"/>
                <a:cs typeface="Times New Roman" pitchFamily="18" charset="0"/>
              </a:rPr>
              <a:t>; </a:t>
            </a:r>
          </a:p>
          <a:p>
            <a:pPr marL="457200" indent="-457200">
              <a:buFont typeface="Arial" pitchFamily="34" charset="0"/>
              <a:buChar char="•"/>
            </a:pPr>
            <a:r>
              <a:rPr lang="ru-RU" sz="3200" dirty="0">
                <a:latin typeface="Times New Roman" pitchFamily="18" charset="0"/>
                <a:cs typeface="Times New Roman" pitchFamily="18" charset="0"/>
              </a:rPr>
              <a:t>цитрусовые; </a:t>
            </a:r>
          </a:p>
          <a:p>
            <a:pPr marL="457200" indent="-457200">
              <a:buFont typeface="Arial" pitchFamily="34" charset="0"/>
              <a:buChar char="•"/>
            </a:pPr>
            <a:r>
              <a:rPr lang="ru-RU" sz="3200" dirty="0">
                <a:latin typeface="Times New Roman" pitchFamily="18" charset="0"/>
                <a:cs typeface="Times New Roman" pitchFamily="18" charset="0"/>
              </a:rPr>
              <a:t>шиповник;</a:t>
            </a:r>
          </a:p>
          <a:p>
            <a:pPr marL="457200" indent="-457200">
              <a:buFont typeface="Arial" pitchFamily="34" charset="0"/>
              <a:buChar char="•"/>
            </a:pPr>
            <a:r>
              <a:rPr lang="ru-RU" sz="3200" dirty="0" smtClean="0">
                <a:latin typeface="Times New Roman" pitchFamily="18" charset="0"/>
                <a:cs typeface="Times New Roman" pitchFamily="18" charset="0"/>
              </a:rPr>
              <a:t>рябина</a:t>
            </a:r>
            <a:r>
              <a:rPr lang="ru-RU" sz="3200" dirty="0">
                <a:latin typeface="Times New Roman" pitchFamily="18" charset="0"/>
                <a:cs typeface="Times New Roman" pitchFamily="18" charset="0"/>
              </a:rPr>
              <a:t>; </a:t>
            </a:r>
          </a:p>
          <a:p>
            <a:pPr marL="457200" indent="-457200">
              <a:buFont typeface="Arial" pitchFamily="34" charset="0"/>
              <a:buChar char="•"/>
            </a:pPr>
            <a:r>
              <a:rPr lang="ru-RU" sz="3200" dirty="0">
                <a:latin typeface="Times New Roman" pitchFamily="18" charset="0"/>
                <a:cs typeface="Times New Roman" pitchFamily="18" charset="0"/>
              </a:rPr>
              <a:t>крапива;</a:t>
            </a:r>
          </a:p>
          <a:p>
            <a:pPr marL="457200" indent="-457200">
              <a:buFont typeface="Arial" pitchFamily="34" charset="0"/>
              <a:buChar char="•"/>
            </a:pPr>
            <a:r>
              <a:rPr lang="ru-RU" sz="3200" dirty="0" smtClean="0">
                <a:latin typeface="Times New Roman" pitchFamily="18" charset="0"/>
                <a:cs typeface="Times New Roman" pitchFamily="18" charset="0"/>
              </a:rPr>
              <a:t>мята</a:t>
            </a:r>
            <a:r>
              <a:rPr lang="ru-RU" sz="3200" dirty="0">
                <a:latin typeface="Times New Roman" pitchFamily="18" charset="0"/>
                <a:cs typeface="Times New Roman" pitchFamily="18" charset="0"/>
              </a:rPr>
              <a:t>; </a:t>
            </a:r>
          </a:p>
          <a:p>
            <a:pPr marL="457200" indent="-457200">
              <a:buFont typeface="Arial" pitchFamily="34" charset="0"/>
              <a:buChar char="•"/>
            </a:pPr>
            <a:r>
              <a:rPr lang="ru-RU" sz="3200" dirty="0">
                <a:latin typeface="Times New Roman" pitchFamily="18" charset="0"/>
                <a:cs typeface="Times New Roman" pitchFamily="18" charset="0"/>
              </a:rPr>
              <a:t>сосновые иголки; </a:t>
            </a:r>
          </a:p>
          <a:p>
            <a:pPr marL="457200" indent="-457200">
              <a:buFont typeface="Arial" pitchFamily="34" charset="0"/>
              <a:buChar char="•"/>
            </a:pPr>
            <a:r>
              <a:rPr lang="ru-RU" sz="3200" dirty="0">
                <a:latin typeface="Times New Roman" pitchFamily="18" charset="0"/>
                <a:cs typeface="Times New Roman" pitchFamily="18" charset="0"/>
              </a:rPr>
              <a:t>о</a:t>
            </a:r>
            <a:r>
              <a:rPr lang="ru-RU" sz="3200" dirty="0" smtClean="0">
                <a:latin typeface="Times New Roman" pitchFamily="18" charset="0"/>
                <a:cs typeface="Times New Roman" pitchFamily="18" charset="0"/>
              </a:rPr>
              <a:t>блепиха.</a:t>
            </a:r>
            <a:endParaRPr lang="ru-RU" sz="3200" dirty="0">
              <a:latin typeface="Times New Roman" pitchFamily="18" charset="0"/>
              <a:cs typeface="Times New Roman" pitchFamily="18" charset="0"/>
            </a:endParaRPr>
          </a:p>
          <a:p>
            <a:pPr algn="just"/>
            <a:endParaRPr lang="ru-RU" sz="32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183503"/>
            <a:ext cx="3062064" cy="2360341"/>
          </a:xfrm>
          <a:prstGeom prst="rect">
            <a:avLst/>
          </a:prstGeom>
        </p:spPr>
      </p:pic>
      <p:sp>
        <p:nvSpPr>
          <p:cNvPr id="5" name="Скругленный прямоугольник 4">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4"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5"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173626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640960" cy="6494085"/>
          </a:xfrm>
          <a:prstGeom prst="rect">
            <a:avLst/>
          </a:prstGeom>
          <a:noFill/>
        </p:spPr>
        <p:txBody>
          <a:bodyPr wrap="square" rtlCol="0">
            <a:spAutoFit/>
          </a:bodyPr>
          <a:lstStyle/>
          <a:p>
            <a:pPr algn="just"/>
            <a:r>
              <a:rPr lang="ru-RU" sz="3200" dirty="0">
                <a:latin typeface="Times New Roman" pitchFamily="18" charset="0"/>
                <a:cs typeface="Times New Roman" pitchFamily="18" charset="0"/>
              </a:rPr>
              <a:t>	Суточная норма органического соединения составляет 90-100 мг. Максимальная доза при обострениях заболеваний доходит до 200 мг/сутки. Дефицит микроэлемента в организме может спровоцировать</a:t>
            </a:r>
            <a:r>
              <a:rPr lang="ru-RU" sz="3200" dirty="0" smtClean="0">
                <a:latin typeface="Times New Roman" pitchFamily="18" charset="0"/>
                <a:cs typeface="Times New Roman" pitchFamily="18" charset="0"/>
              </a:rPr>
              <a:t>:</a:t>
            </a:r>
          </a:p>
          <a:p>
            <a:pPr marL="457200" indent="-457200" algn="just">
              <a:buFont typeface="Arial" pitchFamily="34" charset="0"/>
              <a:buChar char="•"/>
            </a:pPr>
            <a:r>
              <a:rPr lang="ru-RU" sz="3200" dirty="0">
                <a:latin typeface="Times New Roman" pitchFamily="18" charset="0"/>
                <a:cs typeface="Times New Roman" pitchFamily="18" charset="0"/>
              </a:rPr>
              <a:t>снижение защитных функций; </a:t>
            </a:r>
          </a:p>
          <a:p>
            <a:pPr marL="457200" indent="-457200" algn="just">
              <a:buFont typeface="Arial" pitchFamily="34" charset="0"/>
              <a:buChar char="•"/>
            </a:pPr>
            <a:r>
              <a:rPr lang="ru-RU" sz="3200" dirty="0">
                <a:latin typeface="Times New Roman" pitchFamily="18" charset="0"/>
                <a:cs typeface="Times New Roman" pitchFamily="18" charset="0"/>
              </a:rPr>
              <a:t>цингу; </a:t>
            </a:r>
          </a:p>
          <a:p>
            <a:pPr marL="457200" indent="-457200" algn="just">
              <a:buFont typeface="Arial" pitchFamily="34" charset="0"/>
              <a:buChar char="•"/>
            </a:pPr>
            <a:r>
              <a:rPr lang="ru-RU" sz="3200" dirty="0" smtClean="0">
                <a:latin typeface="Times New Roman" pitchFamily="18" charset="0"/>
                <a:cs typeface="Times New Roman" pitchFamily="18" charset="0"/>
              </a:rPr>
              <a:t>ухудшение </a:t>
            </a:r>
            <a:r>
              <a:rPr lang="ru-RU" sz="3200" dirty="0">
                <a:latin typeface="Times New Roman" pitchFamily="18" charset="0"/>
                <a:cs typeface="Times New Roman" pitchFamily="18" charset="0"/>
              </a:rPr>
              <a:t>памяти; </a:t>
            </a:r>
          </a:p>
          <a:p>
            <a:pPr marL="457200" indent="-457200" algn="just">
              <a:buFont typeface="Arial" pitchFamily="34" charset="0"/>
              <a:buChar char="•"/>
            </a:pPr>
            <a:r>
              <a:rPr lang="ru-RU" sz="3200" dirty="0">
                <a:latin typeface="Times New Roman" pitchFamily="18" charset="0"/>
                <a:cs typeface="Times New Roman" pitchFamily="18" charset="0"/>
              </a:rPr>
              <a:t>кровоизлияние; </a:t>
            </a:r>
          </a:p>
          <a:p>
            <a:pPr marL="457200" indent="-457200" algn="just">
              <a:buFont typeface="Arial" pitchFamily="34" charset="0"/>
              <a:buChar char="•"/>
            </a:pPr>
            <a:r>
              <a:rPr lang="ru-RU" sz="3200" dirty="0" smtClean="0">
                <a:latin typeface="Times New Roman" pitchFamily="18" charset="0"/>
                <a:cs typeface="Times New Roman" pitchFamily="18" charset="0"/>
              </a:rPr>
              <a:t>резкое </a:t>
            </a:r>
            <a:r>
              <a:rPr lang="ru-RU" sz="3200" dirty="0">
                <a:latin typeface="Times New Roman" pitchFamily="18" charset="0"/>
                <a:cs typeface="Times New Roman" pitchFamily="18" charset="0"/>
              </a:rPr>
              <a:t>похудение;</a:t>
            </a:r>
          </a:p>
          <a:p>
            <a:pPr marL="457200" indent="-457200" algn="just">
              <a:buFont typeface="Arial" pitchFamily="34" charset="0"/>
              <a:buChar char="•"/>
            </a:pPr>
            <a:r>
              <a:rPr lang="ru-RU" sz="3200" dirty="0" smtClean="0">
                <a:latin typeface="Times New Roman" pitchFamily="18" charset="0"/>
                <a:cs typeface="Times New Roman" pitchFamily="18" charset="0"/>
              </a:rPr>
              <a:t>развитие </a:t>
            </a:r>
            <a:r>
              <a:rPr lang="ru-RU" sz="3200" dirty="0">
                <a:latin typeface="Times New Roman" pitchFamily="18" charset="0"/>
                <a:cs typeface="Times New Roman" pitchFamily="18" charset="0"/>
              </a:rPr>
              <a:t>анемии; </a:t>
            </a:r>
          </a:p>
          <a:p>
            <a:pPr marL="457200" indent="-457200" algn="just">
              <a:buFont typeface="Arial" pitchFamily="34" charset="0"/>
              <a:buChar char="•"/>
            </a:pPr>
            <a:r>
              <a:rPr lang="ru-RU" sz="3200" dirty="0">
                <a:latin typeface="Times New Roman" pitchFamily="18" charset="0"/>
                <a:cs typeface="Times New Roman" pitchFamily="18" charset="0"/>
              </a:rPr>
              <a:t>отёчность суставов </a:t>
            </a:r>
          </a:p>
          <a:p>
            <a:pPr marL="457200" indent="-457200" algn="just">
              <a:buFont typeface="Arial" pitchFamily="34" charset="0"/>
              <a:buChar char="•"/>
            </a:pPr>
            <a:endParaRPr lang="ru-RU" sz="32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315183"/>
            <a:ext cx="3901440" cy="2599944"/>
          </a:xfrm>
          <a:prstGeom prst="rect">
            <a:avLst/>
          </a:prstGeom>
          <a:ln>
            <a:noFill/>
          </a:ln>
          <a:effectLst>
            <a:softEdge rad="112500"/>
          </a:effectLst>
        </p:spPr>
      </p:pic>
      <p:sp>
        <p:nvSpPr>
          <p:cNvPr id="4" name="Скругленный прямоугольник 3">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5"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138137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6494085"/>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Витамин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 (</a:t>
            </a:r>
            <a:r>
              <a:rPr lang="ru-RU"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холекальциферол</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pPr algn="just"/>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Единственный </a:t>
            </a:r>
            <a:r>
              <a:rPr lang="ru-RU" sz="3200" dirty="0">
                <a:latin typeface="Times New Roman" pitchFamily="18" charset="0"/>
                <a:cs typeface="Times New Roman" pitchFamily="18" charset="0"/>
              </a:rPr>
              <a:t>витамин, имеющий двойное действие. Оказывает действие на организм как минерал и как гормон. Формируется в тканях живых организмов под воздействием ультрафиолета. С участием </a:t>
            </a:r>
            <a:r>
              <a:rPr lang="ru-RU" sz="3200" dirty="0" err="1">
                <a:latin typeface="Times New Roman" pitchFamily="18" charset="0"/>
                <a:cs typeface="Times New Roman" pitchFamily="18" charset="0"/>
              </a:rPr>
              <a:t>холекальциферола</a:t>
            </a:r>
            <a:r>
              <a:rPr lang="ru-RU" sz="3200" dirty="0">
                <a:latin typeface="Times New Roman" pitchFamily="18" charset="0"/>
                <a:cs typeface="Times New Roman" pitchFamily="18" charset="0"/>
              </a:rPr>
              <a:t> происходят следующие процессы: </a:t>
            </a:r>
            <a:endParaRPr lang="ru-RU" sz="3200" dirty="0" smtClean="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контролирует </a:t>
            </a:r>
            <a:r>
              <a:rPr lang="ru-RU" sz="3200" dirty="0">
                <a:latin typeface="Times New Roman" pitchFamily="18" charset="0"/>
                <a:cs typeface="Times New Roman" pitchFamily="18" charset="0"/>
              </a:rPr>
              <a:t>уровень фосфора и кальция (неорганических элементов</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при </a:t>
            </a:r>
            <a:r>
              <a:rPr lang="ru-RU" sz="3200" dirty="0">
                <a:latin typeface="Times New Roman" pitchFamily="18" charset="0"/>
                <a:cs typeface="Times New Roman" pitchFamily="18" charset="0"/>
              </a:rPr>
              <a:t>активном участии витамина усиливается всасывание </a:t>
            </a:r>
            <a:r>
              <a:rPr lang="ru-RU" sz="3200" dirty="0" smtClean="0">
                <a:latin typeface="Times New Roman" pitchFamily="18" charset="0"/>
                <a:cs typeface="Times New Roman" pitchFamily="18" charset="0"/>
              </a:rPr>
              <a:t>кальция</a:t>
            </a:r>
            <a:r>
              <a:rPr lang="ru-RU" sz="3200" dirty="0">
                <a:latin typeface="Times New Roman" pitchFamily="18" charset="0"/>
                <a:cs typeface="Times New Roman" pitchFamily="18" charset="0"/>
              </a:rPr>
              <a:t>;</a:t>
            </a:r>
          </a:p>
          <a:p>
            <a:pPr algn="just"/>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3" name="Скругленный прямоугольник 2">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4" name="Скругленный прямоугольник 3">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858699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5509200"/>
          </a:xfrm>
          <a:prstGeom prst="rect">
            <a:avLst/>
          </a:prstGeom>
          <a:noFill/>
        </p:spPr>
        <p:txBody>
          <a:bodyPr wrap="square" rtlCol="0">
            <a:spAutoFit/>
          </a:bodyPr>
          <a:lstStyle/>
          <a:p>
            <a:pPr marL="457200" indent="-457200" algn="just">
              <a:buFont typeface="Arial" pitchFamily="34" charset="0"/>
              <a:buChar char="•"/>
            </a:pPr>
            <a:r>
              <a:rPr lang="ru-RU" sz="3200" dirty="0" smtClean="0">
                <a:latin typeface="Times New Roman" pitchFamily="18" charset="0"/>
                <a:cs typeface="Times New Roman" pitchFamily="18" charset="0"/>
              </a:rPr>
              <a:t>стимулирует </a:t>
            </a:r>
            <a:r>
              <a:rPr lang="ru-RU" sz="3200" dirty="0">
                <a:latin typeface="Times New Roman" pitchFamily="18" charset="0"/>
                <a:cs typeface="Times New Roman" pitchFamily="18" charset="0"/>
              </a:rPr>
              <a:t>рост и развитие костной </a:t>
            </a:r>
            <a:r>
              <a:rPr lang="ru-RU" sz="3200" dirty="0" smtClean="0">
                <a:latin typeface="Times New Roman" pitchFamily="18" charset="0"/>
                <a:cs typeface="Times New Roman" pitchFamily="18" charset="0"/>
              </a:rPr>
              <a:t>системы</a:t>
            </a:r>
            <a:r>
              <a:rPr lang="ru-RU" sz="3200" dirty="0">
                <a:latin typeface="Times New Roman" pitchFamily="18" charset="0"/>
                <a:cs typeface="Times New Roman" pitchFamily="18" charset="0"/>
              </a:rPr>
              <a:t>;</a:t>
            </a:r>
          </a:p>
          <a:p>
            <a:pPr marL="457200" indent="-457200" algn="just">
              <a:buFont typeface="Arial" pitchFamily="34" charset="0"/>
              <a:buChar char="•"/>
            </a:pPr>
            <a:r>
              <a:rPr lang="ru-RU" sz="3200" dirty="0" smtClean="0">
                <a:latin typeface="Times New Roman" pitchFamily="18" charset="0"/>
                <a:cs typeface="Times New Roman" pitchFamily="18" charset="0"/>
              </a:rPr>
              <a:t>участвует </a:t>
            </a:r>
            <a:r>
              <a:rPr lang="ru-RU" sz="3200" dirty="0">
                <a:latin typeface="Times New Roman" pitchFamily="18" charset="0"/>
                <a:cs typeface="Times New Roman" pitchFamily="18" charset="0"/>
              </a:rPr>
              <a:t>в обменных </a:t>
            </a:r>
            <a:r>
              <a:rPr lang="ru-RU" sz="3200" dirty="0" smtClean="0">
                <a:latin typeface="Times New Roman" pitchFamily="18" charset="0"/>
                <a:cs typeface="Times New Roman" pitchFamily="18" charset="0"/>
              </a:rPr>
              <a:t>процессах;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предупреждает </a:t>
            </a:r>
            <a:r>
              <a:rPr lang="ru-RU" sz="3200" dirty="0">
                <a:latin typeface="Times New Roman" pitchFamily="18" charset="0"/>
                <a:cs typeface="Times New Roman" pitchFamily="18" charset="0"/>
              </a:rPr>
              <a:t>развитие болезней, передающихся по </a:t>
            </a:r>
            <a:r>
              <a:rPr lang="ru-RU" sz="3200" dirty="0" smtClean="0">
                <a:latin typeface="Times New Roman" pitchFamily="18" charset="0"/>
                <a:cs typeface="Times New Roman" pitchFamily="18" charset="0"/>
              </a:rPr>
              <a:t>наследству;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помогает </a:t>
            </a:r>
            <a:r>
              <a:rPr lang="ru-RU" sz="3200" dirty="0">
                <a:latin typeface="Times New Roman" pitchFamily="18" charset="0"/>
                <a:cs typeface="Times New Roman" pitchFamily="18" charset="0"/>
              </a:rPr>
              <a:t>усвоению </a:t>
            </a:r>
            <a:r>
              <a:rPr lang="ru-RU" sz="3200" dirty="0" smtClean="0">
                <a:latin typeface="Times New Roman" pitchFamily="18" charset="0"/>
                <a:cs typeface="Times New Roman" pitchFamily="18" charset="0"/>
              </a:rPr>
              <a:t>магния;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нормализует </a:t>
            </a:r>
            <a:r>
              <a:rPr lang="ru-RU" sz="3200" dirty="0">
                <a:latin typeface="Times New Roman" pitchFamily="18" charset="0"/>
                <a:cs typeface="Times New Roman" pitchFamily="18" charset="0"/>
              </a:rPr>
              <a:t>артериальное давление</a:t>
            </a:r>
            <a:r>
              <a:rPr lang="ru-RU" sz="3200" dirty="0" smtClean="0">
                <a:latin typeface="Times New Roman" pitchFamily="18" charset="0"/>
                <a:cs typeface="Times New Roman" pitchFamily="18" charset="0"/>
              </a:rPr>
              <a:t>.</a:t>
            </a:r>
          </a:p>
          <a:p>
            <a:pPr algn="just"/>
            <a:r>
              <a:rPr lang="ru-RU" sz="3200" dirty="0">
                <a:latin typeface="Times New Roman" pitchFamily="18" charset="0"/>
                <a:cs typeface="Times New Roman" pitchFamily="18" charset="0"/>
              </a:rPr>
              <a:t>	Суточная норма микроэлемента: для взрослых 3-5 мкг, для детей 2-10 </a:t>
            </a:r>
            <a:r>
              <a:rPr lang="ru-RU" sz="3200" dirty="0" smtClean="0">
                <a:latin typeface="Times New Roman" pitchFamily="18" charset="0"/>
                <a:cs typeface="Times New Roman" pitchFamily="18" charset="0"/>
              </a:rPr>
              <a:t>мкг. </a:t>
            </a:r>
            <a:r>
              <a:rPr lang="ru-RU" sz="3200" dirty="0">
                <a:latin typeface="Times New Roman" pitchFamily="18" charset="0"/>
                <a:cs typeface="Times New Roman" pitchFamily="18" charset="0"/>
              </a:rPr>
              <a:t>Дефицит микроэлемента в организме может вызвать </a:t>
            </a:r>
            <a:r>
              <a:rPr lang="ru-RU" sz="3200" dirty="0" smtClean="0">
                <a:latin typeface="Times New Roman" pitchFamily="18" charset="0"/>
                <a:cs typeface="Times New Roman" pitchFamily="18" charset="0"/>
              </a:rPr>
              <a:t>тяжёлое заболевание рахит</a:t>
            </a:r>
            <a:r>
              <a:rPr lang="ru-RU" sz="3200" dirty="0">
                <a:latin typeface="Times New Roman" pitchFamily="18" charset="0"/>
                <a:cs typeface="Times New Roman" pitchFamily="18" charset="0"/>
              </a:rPr>
              <a:t>. </a:t>
            </a:r>
          </a:p>
        </p:txBody>
      </p:sp>
      <p:sp>
        <p:nvSpPr>
          <p:cNvPr id="3" name="Скругленный прямоугольник 2">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4" name="Скругленный прямоугольник 3">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838863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784976" cy="6001643"/>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Для </a:t>
            </a:r>
            <a:r>
              <a:rPr lang="ru-RU" sz="3200" dirty="0">
                <a:latin typeface="Times New Roman" pitchFamily="18" charset="0"/>
                <a:cs typeface="Times New Roman" pitchFamily="18" charset="0"/>
              </a:rPr>
              <a:t>восполнения организма ценным минералом, рекомендуется регулярно употреблять в пищу продукты, богатые на содержание витамина D</a:t>
            </a:r>
            <a:r>
              <a:rPr lang="ru-RU" sz="3200" dirty="0" smtClean="0">
                <a:latin typeface="Times New Roman" pitchFamily="18" charset="0"/>
                <a:cs typeface="Times New Roman" pitchFamily="18" charset="0"/>
              </a:rPr>
              <a:t>:</a:t>
            </a:r>
          </a:p>
          <a:p>
            <a:pPr marL="457200" indent="-457200" algn="just">
              <a:buFont typeface="Arial" pitchFamily="34" charset="0"/>
              <a:buChar char="•"/>
            </a:pPr>
            <a:r>
              <a:rPr lang="ru-RU" sz="3200" dirty="0">
                <a:latin typeface="Times New Roman" pitchFamily="18" charset="0"/>
                <a:cs typeface="Times New Roman" pitchFamily="18" charset="0"/>
              </a:rPr>
              <a:t>молоко и производные; </a:t>
            </a:r>
          </a:p>
          <a:p>
            <a:pPr marL="457200" indent="-457200" algn="just">
              <a:buFont typeface="Arial" pitchFamily="34" charset="0"/>
              <a:buChar char="•"/>
            </a:pPr>
            <a:r>
              <a:rPr lang="ru-RU" sz="3200" dirty="0">
                <a:latin typeface="Times New Roman" pitchFamily="18" charset="0"/>
                <a:cs typeface="Times New Roman" pitchFamily="18" charset="0"/>
              </a:rPr>
              <a:t>яйца; </a:t>
            </a:r>
          </a:p>
          <a:p>
            <a:pPr marL="457200" indent="-457200" algn="just">
              <a:buFont typeface="Arial" pitchFamily="34" charset="0"/>
              <a:buChar char="•"/>
            </a:pPr>
            <a:r>
              <a:rPr lang="ru-RU" sz="3200" dirty="0">
                <a:latin typeface="Times New Roman" pitchFamily="18" charset="0"/>
                <a:cs typeface="Times New Roman" pitchFamily="18" charset="0"/>
              </a:rPr>
              <a:t>печень трески, говяжья;</a:t>
            </a:r>
          </a:p>
          <a:p>
            <a:pPr marL="457200" indent="-457200" algn="just">
              <a:buFont typeface="Arial" pitchFamily="34" charset="0"/>
              <a:buChar char="•"/>
            </a:pPr>
            <a:r>
              <a:rPr lang="ru-RU" sz="3200" dirty="0">
                <a:latin typeface="Times New Roman" pitchFamily="18" charset="0"/>
                <a:cs typeface="Times New Roman" pitchFamily="18" charset="0"/>
              </a:rPr>
              <a:t>рыбий жир;</a:t>
            </a:r>
          </a:p>
          <a:p>
            <a:pPr marL="457200" indent="-457200" algn="just">
              <a:buFont typeface="Arial" pitchFamily="34" charset="0"/>
              <a:buChar char="•"/>
            </a:pPr>
            <a:r>
              <a:rPr lang="ru-RU" sz="3200" dirty="0">
                <a:latin typeface="Times New Roman" pitchFamily="18" charset="0"/>
                <a:cs typeface="Times New Roman" pitchFamily="18" charset="0"/>
              </a:rPr>
              <a:t>крапива; </a:t>
            </a:r>
          </a:p>
          <a:p>
            <a:pPr marL="457200" indent="-457200" algn="just">
              <a:buFont typeface="Arial" pitchFamily="34" charset="0"/>
              <a:buChar char="•"/>
            </a:pPr>
            <a:r>
              <a:rPr lang="ru-RU" sz="3200" dirty="0">
                <a:latin typeface="Times New Roman" pitchFamily="18" charset="0"/>
                <a:cs typeface="Times New Roman" pitchFamily="18" charset="0"/>
              </a:rPr>
              <a:t>петрушка (зелень); </a:t>
            </a:r>
          </a:p>
          <a:p>
            <a:pPr marL="457200" indent="-457200" algn="just">
              <a:buFont typeface="Arial" pitchFamily="34" charset="0"/>
              <a:buChar char="•"/>
            </a:pPr>
            <a:r>
              <a:rPr lang="ru-RU" sz="3200" dirty="0">
                <a:latin typeface="Times New Roman" pitchFamily="18" charset="0"/>
                <a:cs typeface="Times New Roman" pitchFamily="18" charset="0"/>
              </a:rPr>
              <a:t>дрожжи; </a:t>
            </a:r>
          </a:p>
          <a:p>
            <a:pPr marL="457200" indent="-457200" algn="just">
              <a:buFont typeface="Arial" pitchFamily="34" charset="0"/>
              <a:buChar char="•"/>
            </a:pPr>
            <a:r>
              <a:rPr lang="ru-RU" sz="3200" dirty="0">
                <a:latin typeface="Times New Roman" pitchFamily="18" charset="0"/>
                <a:cs typeface="Times New Roman" pitchFamily="18" charset="0"/>
              </a:rPr>
              <a:t>г</a:t>
            </a:r>
            <a:r>
              <a:rPr lang="ru-RU" sz="3200" dirty="0" smtClean="0">
                <a:latin typeface="Times New Roman" pitchFamily="18" charset="0"/>
                <a:cs typeface="Times New Roman" pitchFamily="18" charset="0"/>
              </a:rPr>
              <a:t>рибы</a:t>
            </a:r>
            <a:r>
              <a:rPr lang="ru-RU" sz="3200" dirty="0">
                <a:latin typeface="Times New Roman" pitchFamily="18" charset="0"/>
                <a:cs typeface="Times New Roman" pitchFamily="18"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3113083"/>
            <a:ext cx="3783066" cy="2838684"/>
          </a:xfrm>
          <a:prstGeom prst="rect">
            <a:avLst/>
          </a:prstGeom>
          <a:ln>
            <a:noFill/>
          </a:ln>
          <a:effectLst>
            <a:softEdge rad="112500"/>
          </a:effectLst>
        </p:spPr>
      </p:pic>
      <p:sp>
        <p:nvSpPr>
          <p:cNvPr id="5" name="Скругленный прямоугольник 4">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4"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5"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381188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640960" cy="6494085"/>
          </a:xfrm>
          <a:prstGeom prst="rect">
            <a:avLst/>
          </a:prstGeom>
          <a:noFill/>
        </p:spPr>
        <p:txBody>
          <a:bodyPr wrap="square" rtlCol="0">
            <a:spAutoFit/>
          </a:bodyPr>
          <a:lstStyle/>
          <a:p>
            <a:pPr algn="just"/>
            <a:r>
              <a:rPr lang="ru-RU" sz="3200" dirty="0">
                <a:latin typeface="Times New Roman" pitchFamily="18" charset="0"/>
                <a:cs typeface="Times New Roman" pitchFamily="18" charset="0"/>
              </a:rPr>
              <a:t>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Витамин Е (токоферола ацетат) </a:t>
            </a:r>
            <a:endPar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r>
              <a:rPr lang="ru-RU" sz="3200" dirty="0">
                <a:latin typeface="Times New Roman" pitchFamily="18" charset="0"/>
                <a:cs typeface="Times New Roman" pitchFamily="18" charset="0"/>
              </a:rPr>
              <a:t>	Минерал относится к группе антиоксидантов. Является жирорастворимым, что предполагает сочетание с жиросодержащими продуктами. В рационе здорового питания используется пища, богатая на содержание токоферола. Функции витамина Е в организме человека: </a:t>
            </a:r>
            <a:endParaRPr lang="ru-RU" sz="3200" dirty="0" smtClean="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влияет </a:t>
            </a:r>
            <a:r>
              <a:rPr lang="ru-RU" sz="3200" dirty="0">
                <a:latin typeface="Times New Roman" pitchFamily="18" charset="0"/>
                <a:cs typeface="Times New Roman" pitchFamily="18" charset="0"/>
              </a:rPr>
              <a:t>на репродуктивную </a:t>
            </a:r>
            <a:r>
              <a:rPr lang="ru-RU" sz="3200" dirty="0" smtClean="0">
                <a:latin typeface="Times New Roman" pitchFamily="18" charset="0"/>
                <a:cs typeface="Times New Roman" pitchFamily="18" charset="0"/>
              </a:rPr>
              <a:t>деятельность</a:t>
            </a:r>
            <a:r>
              <a:rPr lang="ru-RU" sz="3200" dirty="0">
                <a:latin typeface="Times New Roman" pitchFamily="18" charset="0"/>
                <a:cs typeface="Times New Roman" pitchFamily="18" charset="0"/>
              </a:rPr>
              <a:t>;</a:t>
            </a:r>
          </a:p>
          <a:p>
            <a:pPr marL="457200" indent="-457200" algn="just">
              <a:buFont typeface="Arial" pitchFamily="34" charset="0"/>
              <a:buChar char="•"/>
            </a:pPr>
            <a:r>
              <a:rPr lang="ru-RU" sz="3200" dirty="0" smtClean="0">
                <a:latin typeface="Times New Roman" pitchFamily="18" charset="0"/>
                <a:cs typeface="Times New Roman" pitchFamily="18" charset="0"/>
              </a:rPr>
              <a:t>улучшает кровообращение;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предотвращает анемию</a:t>
            </a:r>
            <a:r>
              <a:rPr lang="ru-RU" sz="3200" dirty="0">
                <a:latin typeface="Times New Roman" pitchFamily="18" charset="0"/>
                <a:cs typeface="Times New Roman" pitchFamily="18" charset="0"/>
              </a:rPr>
              <a:t>;</a:t>
            </a:r>
          </a:p>
          <a:p>
            <a:pPr marL="457200" indent="-457200" algn="just">
              <a:buFont typeface="Arial" pitchFamily="34" charset="0"/>
              <a:buChar char="•"/>
            </a:pPr>
            <a:r>
              <a:rPr lang="ru-RU" sz="3200" dirty="0" smtClean="0">
                <a:latin typeface="Times New Roman" pitchFamily="18" charset="0"/>
                <a:cs typeface="Times New Roman" pitchFamily="18" charset="0"/>
              </a:rPr>
              <a:t>улучшает </a:t>
            </a:r>
            <a:r>
              <a:rPr lang="ru-RU" sz="3200" dirty="0">
                <a:latin typeface="Times New Roman" pitchFamily="18" charset="0"/>
                <a:cs typeface="Times New Roman" pitchFamily="18" charset="0"/>
              </a:rPr>
              <a:t>состояние </a:t>
            </a:r>
            <a:r>
              <a:rPr lang="ru-RU" sz="3200" dirty="0" smtClean="0">
                <a:latin typeface="Times New Roman" pitchFamily="18" charset="0"/>
                <a:cs typeface="Times New Roman" pitchFamily="18" charset="0"/>
              </a:rPr>
              <a:t>сосудов;</a:t>
            </a:r>
            <a:endParaRPr lang="ru-RU" sz="3200" dirty="0">
              <a:latin typeface="Times New Roman" pitchFamily="18" charset="0"/>
              <a:cs typeface="Times New Roman" pitchFamily="18" charset="0"/>
            </a:endParaRPr>
          </a:p>
          <a:p>
            <a:pPr marL="457200" indent="-457200" algn="just">
              <a:buFont typeface="Arial" pitchFamily="34" charset="0"/>
              <a:buChar char="•"/>
            </a:pPr>
            <a:endParaRPr lang="ru-RU" sz="3200" dirty="0">
              <a:latin typeface="Times New Roman" pitchFamily="18" charset="0"/>
              <a:cs typeface="Times New Roman" pitchFamily="18" charset="0"/>
            </a:endParaRPr>
          </a:p>
        </p:txBody>
      </p:sp>
      <p:sp>
        <p:nvSpPr>
          <p:cNvPr id="3" name="Скругленный прямоугольник 2">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4" name="Скругленный прямоугольник 3">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1086442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a:hlinkClick r:id="rId2"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3" action="ppaction://hlinksldjump"/>
          </p:cNvPr>
          <p:cNvSpPr/>
          <p:nvPr/>
        </p:nvSpPr>
        <p:spPr>
          <a:xfrm>
            <a:off x="341987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8" name="Скругленный прямоугольник 7">
            <a:hlinkClick r:id="rId4" action="ppaction://hlinksldjump"/>
          </p:cNvPr>
          <p:cNvSpPr/>
          <p:nvPr/>
        </p:nvSpPr>
        <p:spPr>
          <a:xfrm>
            <a:off x="6084168"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8075" y="3057059"/>
            <a:ext cx="3414405" cy="2267165"/>
          </a:xfrm>
          <a:prstGeom prst="rect">
            <a:avLst/>
          </a:prstGeom>
          <a:ln>
            <a:noFill/>
          </a:ln>
          <a:effectLst>
            <a:softEdge rad="112500"/>
          </a:effectLst>
        </p:spPr>
      </p:pic>
      <p:sp>
        <p:nvSpPr>
          <p:cNvPr id="4" name="TextBox 3"/>
          <p:cNvSpPr txBox="1"/>
          <p:nvPr/>
        </p:nvSpPr>
        <p:spPr>
          <a:xfrm>
            <a:off x="467544" y="548680"/>
            <a:ext cx="8424936" cy="5509200"/>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Третий </a:t>
            </a:r>
            <a:r>
              <a:rPr lang="ru-RU" sz="3200" dirty="0">
                <a:latin typeface="Times New Roman" pitchFamily="18" charset="0"/>
                <a:cs typeface="Times New Roman" pitchFamily="18" charset="0"/>
              </a:rPr>
              <a:t>принцип рационального питания — режим питания. Режим рационального питания характеризуется следующим образом</a:t>
            </a:r>
            <a:r>
              <a:rPr lang="ru-RU" sz="3200" dirty="0" smtClean="0">
                <a:latin typeface="Times New Roman" pitchFamily="18" charset="0"/>
                <a:cs typeface="Times New Roman" pitchFamily="18" charset="0"/>
              </a:rPr>
              <a:t>:</a:t>
            </a:r>
          </a:p>
          <a:p>
            <a:pPr marL="285750" indent="-285750">
              <a:buFont typeface="Arial" pitchFamily="34" charset="0"/>
              <a:buChar char="•"/>
            </a:pPr>
            <a:r>
              <a:rPr lang="ru-RU" sz="3200" dirty="0">
                <a:latin typeface="Times New Roman" pitchFamily="18" charset="0"/>
                <a:cs typeface="Times New Roman" pitchFamily="18" charset="0"/>
              </a:rPr>
              <a:t>дробное питание 3-4 раза в сутки; </a:t>
            </a:r>
            <a:endParaRPr lang="ru-RU" sz="3200" dirty="0" smtClean="0">
              <a:latin typeface="Times New Roman" pitchFamily="18" charset="0"/>
              <a:cs typeface="Times New Roman" pitchFamily="18" charset="0"/>
            </a:endParaRPr>
          </a:p>
          <a:p>
            <a:pPr marL="285750" indent="-285750" algn="just">
              <a:buFont typeface="Arial" pitchFamily="34" charset="0"/>
              <a:buChar char="•"/>
            </a:pPr>
            <a:r>
              <a:rPr lang="ru-RU" sz="3200" dirty="0" smtClean="0">
                <a:latin typeface="Times New Roman" pitchFamily="18" charset="0"/>
                <a:cs typeface="Times New Roman" pitchFamily="18" charset="0"/>
              </a:rPr>
              <a:t>регулярное </a:t>
            </a:r>
            <a:r>
              <a:rPr lang="ru-RU" sz="3200" dirty="0">
                <a:latin typeface="Times New Roman" pitchFamily="18" charset="0"/>
                <a:cs typeface="Times New Roman" pitchFamily="18" charset="0"/>
              </a:rPr>
              <a:t>питание — всегда в одно и то же время; </a:t>
            </a:r>
            <a:endParaRPr lang="ru-RU" sz="3200" dirty="0" smtClean="0">
              <a:latin typeface="Times New Roman" pitchFamily="18" charset="0"/>
              <a:cs typeface="Times New Roman" pitchFamily="18" charset="0"/>
            </a:endParaRPr>
          </a:p>
          <a:p>
            <a:pPr marL="285750" indent="-285750">
              <a:buFont typeface="Arial" pitchFamily="34" charset="0"/>
              <a:buChar char="•"/>
            </a:pPr>
            <a:r>
              <a:rPr lang="ru-RU" sz="3200" dirty="0" smtClean="0">
                <a:latin typeface="Times New Roman" pitchFamily="18" charset="0"/>
                <a:cs typeface="Times New Roman" pitchFamily="18" charset="0"/>
              </a:rPr>
              <a:t>равномерное </a:t>
            </a:r>
            <a:r>
              <a:rPr lang="ru-RU" sz="3200" dirty="0">
                <a:latin typeface="Times New Roman" pitchFamily="18" charset="0"/>
                <a:cs typeface="Times New Roman" pitchFamily="18" charset="0"/>
              </a:rPr>
              <a:t>питание; </a:t>
            </a:r>
            <a:endParaRPr lang="ru-RU" sz="3200" dirty="0" smtClean="0">
              <a:latin typeface="Times New Roman" pitchFamily="18" charset="0"/>
              <a:cs typeface="Times New Roman" pitchFamily="18" charset="0"/>
            </a:endParaRPr>
          </a:p>
          <a:p>
            <a:pPr marL="285750" indent="-285750">
              <a:buFont typeface="Arial" pitchFamily="34" charset="0"/>
              <a:buChar char="•"/>
            </a:pPr>
            <a:r>
              <a:rPr lang="ru-RU" sz="3200" dirty="0" smtClean="0">
                <a:latin typeface="Times New Roman" pitchFamily="18" charset="0"/>
                <a:cs typeface="Times New Roman" pitchFamily="18" charset="0"/>
              </a:rPr>
              <a:t>последний </a:t>
            </a:r>
            <a:r>
              <a:rPr lang="ru-RU" sz="3200" dirty="0">
                <a:latin typeface="Times New Roman" pitchFamily="18" charset="0"/>
                <a:cs typeface="Times New Roman" pitchFamily="18" charset="0"/>
              </a:rPr>
              <a:t>прием </a:t>
            </a:r>
            <a:r>
              <a:rPr lang="ru-RU" sz="3200" dirty="0" smtClean="0">
                <a:latin typeface="Times New Roman" pitchFamily="18" charset="0"/>
                <a:cs typeface="Times New Roman" pitchFamily="18" charset="0"/>
              </a:rPr>
              <a:t>пищи</a:t>
            </a:r>
          </a:p>
          <a:p>
            <a:r>
              <a:rPr lang="ru-RU" sz="3200" dirty="0" smtClean="0">
                <a:latin typeface="Times New Roman" pitchFamily="18" charset="0"/>
                <a:cs typeface="Times New Roman" pitchFamily="18" charset="0"/>
              </a:rPr>
              <a:t>не </a:t>
            </a:r>
            <a:r>
              <a:rPr lang="ru-RU" sz="3200" dirty="0">
                <a:latin typeface="Times New Roman" pitchFamily="18" charset="0"/>
                <a:cs typeface="Times New Roman" pitchFamily="18" charset="0"/>
              </a:rPr>
              <a:t>позднее, чем за 3 часа </a:t>
            </a:r>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до </a:t>
            </a:r>
            <a:r>
              <a:rPr lang="ru-RU" sz="3200" dirty="0">
                <a:latin typeface="Times New Roman" pitchFamily="18" charset="0"/>
                <a:cs typeface="Times New Roman" pitchFamily="18" charset="0"/>
              </a:rPr>
              <a:t>сна</a:t>
            </a:r>
            <a:r>
              <a:rPr lang="ru-RU" sz="3200" dirty="0" smtClean="0">
                <a:latin typeface="Times New Roman" pitchFamily="18" charset="0"/>
                <a:cs typeface="Times New Roman" pitchFamily="18" charset="0"/>
              </a:rPr>
              <a:t>.</a:t>
            </a:r>
            <a:r>
              <a:rPr lang="ru-RU" sz="3200" dirty="0"/>
              <a:t/>
            </a:r>
            <a:br>
              <a:rPr lang="ru-RU" sz="3200" dirty="0"/>
            </a:br>
            <a:endParaRPr lang="ru-RU" sz="3200" dirty="0"/>
          </a:p>
        </p:txBody>
      </p:sp>
    </p:spTree>
    <p:extLst>
      <p:ext uri="{BB962C8B-B14F-4D97-AF65-F5344CB8AC3E}">
        <p14:creationId xmlns:p14="http://schemas.microsoft.com/office/powerpoint/2010/main" val="674119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4524315"/>
          </a:xfrm>
          <a:prstGeom prst="rect">
            <a:avLst/>
          </a:prstGeom>
          <a:noFill/>
        </p:spPr>
        <p:txBody>
          <a:bodyPr wrap="square" rtlCol="0">
            <a:spAutoFit/>
          </a:bodyPr>
          <a:lstStyle/>
          <a:p>
            <a:pPr marL="457200" indent="-457200" algn="just">
              <a:buFont typeface="Arial" pitchFamily="34" charset="0"/>
              <a:buChar char="•"/>
            </a:pPr>
            <a:r>
              <a:rPr lang="ru-RU" sz="3200" dirty="0" smtClean="0">
                <a:latin typeface="Times New Roman" pitchFamily="18" charset="0"/>
                <a:cs typeface="Times New Roman" pitchFamily="18" charset="0"/>
              </a:rPr>
              <a:t>тормозит </a:t>
            </a:r>
            <a:r>
              <a:rPr lang="ru-RU" sz="3200" dirty="0">
                <a:latin typeface="Times New Roman" pitchFamily="18" charset="0"/>
                <a:cs typeface="Times New Roman" pitchFamily="18" charset="0"/>
              </a:rPr>
              <a:t>формирование свободных </a:t>
            </a:r>
            <a:r>
              <a:rPr lang="ru-RU" sz="3200" dirty="0" smtClean="0">
                <a:latin typeface="Times New Roman" pitchFamily="18" charset="0"/>
                <a:cs typeface="Times New Roman" pitchFamily="18" charset="0"/>
              </a:rPr>
              <a:t>радикалов;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предотвращает </a:t>
            </a:r>
            <a:r>
              <a:rPr lang="ru-RU" sz="3200" dirty="0">
                <a:latin typeface="Times New Roman" pitchFamily="18" charset="0"/>
                <a:cs typeface="Times New Roman" pitchFamily="18" charset="0"/>
              </a:rPr>
              <a:t>образование </a:t>
            </a:r>
            <a:r>
              <a:rPr lang="ru-RU" sz="3200" dirty="0" smtClean="0">
                <a:latin typeface="Times New Roman" pitchFamily="18" charset="0"/>
                <a:cs typeface="Times New Roman" pitchFamily="18" charset="0"/>
              </a:rPr>
              <a:t>тромбов;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создаёт </a:t>
            </a:r>
            <a:r>
              <a:rPr lang="ru-RU" sz="3200" dirty="0">
                <a:latin typeface="Times New Roman" pitchFamily="18" charset="0"/>
                <a:cs typeface="Times New Roman" pitchFamily="18" charset="0"/>
              </a:rPr>
              <a:t>защиту другим минералам от разрушения, улучшает их усвоение. </a:t>
            </a:r>
          </a:p>
          <a:p>
            <a:pPr algn="just"/>
            <a:r>
              <a:rPr lang="ru-RU" sz="3200" dirty="0">
                <a:latin typeface="Times New Roman" pitchFamily="18" charset="0"/>
                <a:cs typeface="Times New Roman" pitchFamily="18" charset="0"/>
              </a:rPr>
              <a:t>	Действие ценного микроэлемента невозможно заключить определёнными функциями. Он участвует практически во всех биологических процессах.</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149080"/>
            <a:ext cx="1957494" cy="1792251"/>
          </a:xfrm>
          <a:prstGeom prst="rect">
            <a:avLst/>
          </a:prstGeom>
        </p:spPr>
      </p:pic>
      <p:sp>
        <p:nvSpPr>
          <p:cNvPr id="4" name="Скругленный прямоугольник 3">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5"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583835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96944" cy="6001643"/>
          </a:xfrm>
          <a:prstGeom prst="rect">
            <a:avLst/>
          </a:prstGeom>
          <a:noFill/>
        </p:spPr>
        <p:txBody>
          <a:bodyPr wrap="square" rtlCol="0">
            <a:spAutoFit/>
          </a:bodyPr>
          <a:lstStyle/>
          <a:p>
            <a:pPr algn="just"/>
            <a:r>
              <a:rPr lang="ru-RU" sz="3200" dirty="0">
                <a:latin typeface="Times New Roman" pitchFamily="18" charset="0"/>
                <a:cs typeface="Times New Roman" pitchFamily="18" charset="0"/>
              </a:rPr>
              <a:t>	Источниками токоферола служат следующие продукты: </a:t>
            </a:r>
            <a:endParaRPr lang="ru-RU" sz="3200" dirty="0" smtClean="0">
              <a:latin typeface="Times New Roman" pitchFamily="18" charset="0"/>
              <a:cs typeface="Times New Roman" pitchFamily="18" charset="0"/>
            </a:endParaRPr>
          </a:p>
          <a:p>
            <a:pPr marL="457200" indent="-457200" algn="just">
              <a:buFont typeface="Arial" pitchFamily="34" charset="0"/>
              <a:buChar char="•"/>
            </a:pPr>
            <a:r>
              <a:rPr lang="ru-RU" sz="3200" dirty="0">
                <a:latin typeface="Times New Roman" pitchFamily="18" charset="0"/>
                <a:cs typeface="Times New Roman" pitchFamily="18" charset="0"/>
              </a:rPr>
              <a:t>зелёные овощи; </a:t>
            </a:r>
          </a:p>
          <a:p>
            <a:pPr marL="457200" indent="-457200" algn="just">
              <a:buFont typeface="Arial" pitchFamily="34" charset="0"/>
              <a:buChar char="•"/>
            </a:pPr>
            <a:r>
              <a:rPr lang="ru-RU" sz="3200" dirty="0">
                <a:latin typeface="Times New Roman" pitchFamily="18" charset="0"/>
                <a:cs typeface="Times New Roman" pitchFamily="18" charset="0"/>
              </a:rPr>
              <a:t>орехи; </a:t>
            </a:r>
          </a:p>
          <a:p>
            <a:pPr marL="457200" indent="-457200" algn="just">
              <a:buFont typeface="Arial" pitchFamily="34" charset="0"/>
              <a:buChar char="•"/>
            </a:pPr>
            <a:r>
              <a:rPr lang="ru-RU" sz="3200" dirty="0">
                <a:latin typeface="Times New Roman" pitchFamily="18" charset="0"/>
                <a:cs typeface="Times New Roman" pitchFamily="18" charset="0"/>
              </a:rPr>
              <a:t>растительные масла (нерафинированные); </a:t>
            </a:r>
          </a:p>
          <a:p>
            <a:pPr marL="457200" indent="-457200" algn="just">
              <a:buFont typeface="Arial" pitchFamily="34" charset="0"/>
              <a:buChar char="•"/>
            </a:pPr>
            <a:r>
              <a:rPr lang="ru-RU" sz="3200" dirty="0">
                <a:latin typeface="Times New Roman" pitchFamily="18" charset="0"/>
                <a:cs typeface="Times New Roman" pitchFamily="18" charset="0"/>
              </a:rPr>
              <a:t>яичный желток; </a:t>
            </a:r>
          </a:p>
          <a:p>
            <a:pPr marL="457200" indent="-457200" algn="just">
              <a:buFont typeface="Arial" pitchFamily="34" charset="0"/>
              <a:buChar char="•"/>
            </a:pPr>
            <a:r>
              <a:rPr lang="ru-RU" sz="3200" dirty="0">
                <a:latin typeface="Times New Roman" pitchFamily="18" charset="0"/>
                <a:cs typeface="Times New Roman" pitchFamily="18" charset="0"/>
              </a:rPr>
              <a:t>мясо, печень; </a:t>
            </a:r>
          </a:p>
          <a:p>
            <a:pPr marL="457200" indent="-457200" algn="just">
              <a:buFont typeface="Arial" pitchFamily="34" charset="0"/>
              <a:buChar char="•"/>
            </a:pPr>
            <a:r>
              <a:rPr lang="ru-RU" sz="3200" dirty="0">
                <a:latin typeface="Times New Roman" pitchFamily="18" charset="0"/>
                <a:cs typeface="Times New Roman" pitchFamily="18" charset="0"/>
              </a:rPr>
              <a:t>твёрдый сыр; </a:t>
            </a:r>
          </a:p>
          <a:p>
            <a:pPr marL="457200" indent="-457200" algn="just">
              <a:buFont typeface="Arial" pitchFamily="34" charset="0"/>
              <a:buChar char="•"/>
            </a:pPr>
            <a:r>
              <a:rPr lang="ru-RU" sz="3200" dirty="0">
                <a:latin typeface="Times New Roman" pitchFamily="18" charset="0"/>
                <a:cs typeface="Times New Roman" pitchFamily="18" charset="0"/>
              </a:rPr>
              <a:t>фасоль; </a:t>
            </a:r>
          </a:p>
          <a:p>
            <a:pPr marL="457200" indent="-457200" algn="just">
              <a:buFont typeface="Arial" pitchFamily="34" charset="0"/>
              <a:buChar char="•"/>
            </a:pPr>
            <a:r>
              <a:rPr lang="ru-RU" sz="3200" dirty="0">
                <a:latin typeface="Times New Roman" pitchFamily="18" charset="0"/>
                <a:cs typeface="Times New Roman" pitchFamily="18" charset="0"/>
              </a:rPr>
              <a:t>киви; </a:t>
            </a:r>
          </a:p>
          <a:p>
            <a:pPr marL="457200" indent="-457200" algn="just">
              <a:buFont typeface="Arial" pitchFamily="34" charset="0"/>
              <a:buChar char="•"/>
            </a:pPr>
            <a:r>
              <a:rPr lang="ru-RU" sz="3200" dirty="0">
                <a:latin typeface="Times New Roman" pitchFamily="18" charset="0"/>
                <a:cs typeface="Times New Roman" pitchFamily="18" charset="0"/>
              </a:rPr>
              <a:t>овсяные хлопья</a:t>
            </a:r>
          </a:p>
          <a:p>
            <a:pPr algn="just"/>
            <a:endParaRPr lang="ru-RU" sz="32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804" y="2870896"/>
            <a:ext cx="3721200" cy="2792262"/>
          </a:xfrm>
          <a:prstGeom prst="rect">
            <a:avLst/>
          </a:prstGeom>
          <a:ln>
            <a:noFill/>
          </a:ln>
          <a:effectLst>
            <a:softEdge rad="112500"/>
          </a:effectLst>
        </p:spPr>
      </p:pic>
      <p:sp>
        <p:nvSpPr>
          <p:cNvPr id="4" name="Скругленный прямоугольник 3">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5"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803665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8568952" cy="5509200"/>
          </a:xfrm>
          <a:prstGeom prst="rect">
            <a:avLst/>
          </a:prstGeom>
          <a:noFill/>
        </p:spPr>
        <p:txBody>
          <a:bodyPr wrap="square" rtlCol="0">
            <a:spAutoFit/>
          </a:bodyPr>
          <a:lstStyle/>
          <a:p>
            <a:pPr algn="just"/>
            <a:r>
              <a:rPr lang="ru-RU" sz="3200" dirty="0">
                <a:latin typeface="Times New Roman" pitchFamily="18" charset="0"/>
                <a:cs typeface="Times New Roman" pitchFamily="18" charset="0"/>
              </a:rPr>
              <a:t>	Суточная норма потребления токоферола составляет 10-15 </a:t>
            </a:r>
            <a:r>
              <a:rPr lang="ru-RU" sz="3200" dirty="0" smtClean="0">
                <a:latin typeface="Times New Roman" pitchFamily="18" charset="0"/>
                <a:cs typeface="Times New Roman" pitchFamily="18" charset="0"/>
              </a:rPr>
              <a:t>мг. Недостаток </a:t>
            </a:r>
            <a:r>
              <a:rPr lang="ru-RU" sz="3200" dirty="0">
                <a:latin typeface="Times New Roman" pitchFamily="18" charset="0"/>
                <a:cs typeface="Times New Roman" pitchFamily="18" charset="0"/>
              </a:rPr>
              <a:t>в организме витамина Е может спровоцировать ряд нарушений: </a:t>
            </a:r>
            <a:r>
              <a:rPr lang="ru-RU" sz="3200" dirty="0" smtClean="0">
                <a:latin typeface="Times New Roman" pitchFamily="18" charset="0"/>
                <a:cs typeface="Times New Roman" pitchFamily="18" charset="0"/>
              </a:rPr>
              <a:t>понижение </a:t>
            </a:r>
            <a:r>
              <a:rPr lang="ru-RU" sz="3200" dirty="0">
                <a:latin typeface="Times New Roman" pitchFamily="18" charset="0"/>
                <a:cs typeface="Times New Roman" pitchFamily="18" charset="0"/>
              </a:rPr>
              <a:t>гемоглобина в </a:t>
            </a:r>
            <a:r>
              <a:rPr lang="ru-RU" sz="3200" dirty="0" smtClean="0">
                <a:latin typeface="Times New Roman" pitchFamily="18" charset="0"/>
                <a:cs typeface="Times New Roman" pitchFamily="18" charset="0"/>
              </a:rPr>
              <a:t>крови,  дистрофию мышц,  бесплодие, некроз печени,  дегенерацию </a:t>
            </a:r>
            <a:r>
              <a:rPr lang="ru-RU" sz="3200" dirty="0">
                <a:latin typeface="Times New Roman" pitchFamily="18" charset="0"/>
                <a:cs typeface="Times New Roman" pitchFamily="18" charset="0"/>
              </a:rPr>
              <a:t>спинного мозга.</a:t>
            </a:r>
          </a:p>
          <a:p>
            <a:pPr algn="just"/>
            <a:r>
              <a:rPr lang="ru-RU" sz="3200" dirty="0" smtClean="0">
                <a:latin typeface="Times New Roman" pitchFamily="18" charset="0"/>
                <a:cs typeface="Times New Roman" pitchFamily="18" charset="0"/>
              </a:rPr>
              <a:t>	Стоит </a:t>
            </a:r>
            <a:r>
              <a:rPr lang="ru-RU" sz="3200" dirty="0">
                <a:latin typeface="Times New Roman" pitchFamily="18" charset="0"/>
                <a:cs typeface="Times New Roman" pitchFamily="18" charset="0"/>
              </a:rPr>
              <a:t>отметить, что дефицит витамина Е возникает нечасто. Это обусловлено регулярным употреблением в пищу растительных масел.</a:t>
            </a:r>
          </a:p>
          <a:p>
            <a:pPr algn="just"/>
            <a:endParaRPr lang="ru-RU" sz="3200" dirty="0">
              <a:latin typeface="Times New Roman" pitchFamily="18" charset="0"/>
              <a:cs typeface="Times New Roman" pitchFamily="18" charset="0"/>
            </a:endParaRPr>
          </a:p>
        </p:txBody>
      </p:sp>
      <p:sp>
        <p:nvSpPr>
          <p:cNvPr id="3" name="Скругленный прямоугольник 2">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4" name="Скругленный прямоугольник 3">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152115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88640"/>
            <a:ext cx="6512511"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ru-RU"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Витамины группы В</a:t>
            </a:r>
            <a:endParaRPr lang="ru-RU"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323528" y="1124744"/>
            <a:ext cx="8640960" cy="5509200"/>
          </a:xfrm>
          <a:prstGeom prst="rect">
            <a:avLst/>
          </a:prstGeom>
          <a:noFill/>
        </p:spPr>
        <p:txBody>
          <a:bodyPr wrap="square" rtlCol="0">
            <a:spAutoFit/>
          </a:bodyPr>
          <a:lstStyle/>
          <a:p>
            <a:pPr algn="just"/>
            <a:r>
              <a:rPr lang="ru-RU" sz="3200" dirty="0">
                <a:latin typeface="Times New Roman" pitchFamily="18" charset="0"/>
                <a:cs typeface="Times New Roman" pitchFamily="18" charset="0"/>
              </a:rPr>
              <a:t>	Группа В состоит из следующих полезных микроэлементов: </a:t>
            </a:r>
          </a:p>
          <a:p>
            <a:pPr marL="457200" indent="-457200" algn="just">
              <a:buFont typeface="Arial" pitchFamily="34" charset="0"/>
              <a:buChar char="•"/>
            </a:pPr>
            <a:r>
              <a:rPr lang="ru-RU" sz="3200" dirty="0">
                <a:latin typeface="Times New Roman" pitchFamily="18" charset="0"/>
                <a:cs typeface="Times New Roman" pitchFamily="18" charset="0"/>
              </a:rPr>
              <a:t>тиамин (В1); </a:t>
            </a:r>
          </a:p>
          <a:p>
            <a:pPr marL="457200" indent="-457200" algn="just">
              <a:buFont typeface="Arial" pitchFamily="34" charset="0"/>
              <a:buChar char="•"/>
            </a:pPr>
            <a:r>
              <a:rPr lang="ru-RU" sz="3200" dirty="0">
                <a:latin typeface="Times New Roman" pitchFamily="18" charset="0"/>
                <a:cs typeface="Times New Roman" pitchFamily="18" charset="0"/>
              </a:rPr>
              <a:t>рибофлавин (В2); </a:t>
            </a:r>
          </a:p>
          <a:p>
            <a:pPr marL="457200" indent="-457200" algn="just">
              <a:buFont typeface="Arial" pitchFamily="34" charset="0"/>
              <a:buChar char="•"/>
            </a:pPr>
            <a:r>
              <a:rPr lang="ru-RU" sz="3200" dirty="0">
                <a:latin typeface="Times New Roman" pitchFamily="18" charset="0"/>
                <a:cs typeface="Times New Roman" pitchFamily="18" charset="0"/>
              </a:rPr>
              <a:t>никотиновая кислота (В3); </a:t>
            </a:r>
          </a:p>
          <a:p>
            <a:pPr marL="457200" indent="-457200" algn="just">
              <a:buFont typeface="Arial" pitchFamily="34" charset="0"/>
              <a:buChar char="•"/>
            </a:pPr>
            <a:r>
              <a:rPr lang="ru-RU" sz="3200" dirty="0">
                <a:latin typeface="Times New Roman" pitchFamily="18" charset="0"/>
                <a:cs typeface="Times New Roman" pitchFamily="18" charset="0"/>
              </a:rPr>
              <a:t>пантотеновая кислота (В5); </a:t>
            </a:r>
          </a:p>
          <a:p>
            <a:pPr marL="457200" indent="-457200" algn="just">
              <a:buFont typeface="Arial" pitchFamily="34" charset="0"/>
              <a:buChar char="•"/>
            </a:pPr>
            <a:r>
              <a:rPr lang="ru-RU" sz="3200" dirty="0">
                <a:latin typeface="Times New Roman" pitchFamily="18" charset="0"/>
                <a:cs typeface="Times New Roman" pitchFamily="18" charset="0"/>
              </a:rPr>
              <a:t>пиридоксин (В6); </a:t>
            </a:r>
          </a:p>
          <a:p>
            <a:pPr marL="457200" indent="-457200" algn="just">
              <a:buFont typeface="Arial" pitchFamily="34" charset="0"/>
              <a:buChar char="•"/>
            </a:pPr>
            <a:r>
              <a:rPr lang="ru-RU" sz="3200" dirty="0">
                <a:latin typeface="Times New Roman" pitchFamily="18" charset="0"/>
                <a:cs typeface="Times New Roman" pitchFamily="18" charset="0"/>
              </a:rPr>
              <a:t>биотин (В7); </a:t>
            </a:r>
          </a:p>
          <a:p>
            <a:pPr marL="457200" indent="-457200" algn="just">
              <a:buFont typeface="Arial" pitchFamily="34" charset="0"/>
              <a:buChar char="•"/>
            </a:pPr>
            <a:r>
              <a:rPr lang="ru-RU" sz="3200" dirty="0">
                <a:latin typeface="Times New Roman" pitchFamily="18" charset="0"/>
                <a:cs typeface="Times New Roman" pitchFamily="18" charset="0"/>
              </a:rPr>
              <a:t>фолиевая кислота (В9); </a:t>
            </a:r>
          </a:p>
          <a:p>
            <a:pPr marL="457200" indent="-457200" algn="just">
              <a:buFont typeface="Arial" pitchFamily="34" charset="0"/>
              <a:buChar char="•"/>
            </a:pPr>
            <a:r>
              <a:rPr lang="ru-RU" sz="3200" dirty="0">
                <a:latin typeface="Times New Roman" pitchFamily="18" charset="0"/>
                <a:cs typeface="Times New Roman" pitchFamily="18" charset="0"/>
              </a:rPr>
              <a:t>кобаламин (В12). </a:t>
            </a:r>
          </a:p>
          <a:p>
            <a:pPr algn="just"/>
            <a:endParaRPr lang="ru-RU" sz="32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780928"/>
            <a:ext cx="3044552" cy="3044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кругленный прямоугольник 4">
            <a:hlinkClick r:id="rId3"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4"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5"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243243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6632"/>
            <a:ext cx="8928992" cy="6494085"/>
          </a:xfrm>
          <a:prstGeom prst="rect">
            <a:avLst/>
          </a:prstGeom>
          <a:noFill/>
        </p:spPr>
        <p:txBody>
          <a:bodyPr wrap="square" rtlCol="0">
            <a:spAutoFit/>
          </a:bodyPr>
          <a:lstStyle/>
          <a:p>
            <a:pPr algn="just"/>
            <a:r>
              <a:rPr lang="ru-RU" sz="3200" dirty="0">
                <a:latin typeface="Times New Roman" pitchFamily="18" charset="0"/>
                <a:cs typeface="Times New Roman" pitchFamily="18" charset="0"/>
              </a:rPr>
              <a:t>	Микроэлементы группы В представляют большую важность для организма, так как практически ни один процесс не обходится без этих органических соединений. Среди основных: </a:t>
            </a:r>
            <a:endParaRPr lang="ru-RU" sz="3200" dirty="0" smtClean="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работа </a:t>
            </a:r>
            <a:r>
              <a:rPr lang="ru-RU" sz="3200" dirty="0">
                <a:latin typeface="Times New Roman" pitchFamily="18" charset="0"/>
                <a:cs typeface="Times New Roman" pitchFamily="18" charset="0"/>
              </a:rPr>
              <a:t>нервной системы нормализуется в результате образования высокомолекулярных углеводов глюкозы при участии витамина </a:t>
            </a:r>
            <a:r>
              <a:rPr lang="ru-RU" sz="3200" dirty="0" smtClean="0">
                <a:latin typeface="Times New Roman" pitchFamily="18" charset="0"/>
                <a:cs typeface="Times New Roman" pitchFamily="18" charset="0"/>
              </a:rPr>
              <a:t>В;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улучшение </a:t>
            </a:r>
            <a:r>
              <a:rPr lang="ru-RU" sz="3200" dirty="0">
                <a:latin typeface="Times New Roman" pitchFamily="18" charset="0"/>
                <a:cs typeface="Times New Roman" pitchFamily="18" charset="0"/>
              </a:rPr>
              <a:t>функционирования желудочно-кишечного </a:t>
            </a:r>
            <a:r>
              <a:rPr lang="ru-RU" sz="3200" dirty="0" smtClean="0">
                <a:latin typeface="Times New Roman" pitchFamily="18" charset="0"/>
                <a:cs typeface="Times New Roman" pitchFamily="18" charset="0"/>
              </a:rPr>
              <a:t>тракта;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оптимизация </a:t>
            </a:r>
            <a:r>
              <a:rPr lang="ru-RU" sz="3200" dirty="0">
                <a:latin typeface="Times New Roman" pitchFamily="18" charset="0"/>
                <a:cs typeface="Times New Roman" pitchFamily="18" charset="0"/>
              </a:rPr>
              <a:t>обмена </a:t>
            </a:r>
            <a:r>
              <a:rPr lang="ru-RU" sz="3200" dirty="0" smtClean="0">
                <a:latin typeface="Times New Roman" pitchFamily="18" charset="0"/>
                <a:cs typeface="Times New Roman" pitchFamily="18" charset="0"/>
              </a:rPr>
              <a:t>веществ</a:t>
            </a:r>
            <a:r>
              <a:rPr lang="ru-RU" sz="3200" dirty="0">
                <a:latin typeface="Times New Roman" pitchFamily="18" charset="0"/>
                <a:cs typeface="Times New Roman" pitchFamily="18" charset="0"/>
              </a:rPr>
              <a:t>;</a:t>
            </a:r>
          </a:p>
          <a:p>
            <a:pPr marL="457200" indent="-457200" algn="just">
              <a:buFont typeface="Arial" pitchFamily="34" charset="0"/>
              <a:buChar char="•"/>
            </a:pPr>
            <a:r>
              <a:rPr lang="ru-RU" sz="3200" dirty="0" smtClean="0">
                <a:latin typeface="Times New Roman" pitchFamily="18" charset="0"/>
                <a:cs typeface="Times New Roman" pitchFamily="18" charset="0"/>
              </a:rPr>
              <a:t>положительное </a:t>
            </a:r>
            <a:r>
              <a:rPr lang="ru-RU" sz="3200" dirty="0">
                <a:latin typeface="Times New Roman" pitchFamily="18" charset="0"/>
                <a:cs typeface="Times New Roman" pitchFamily="18" charset="0"/>
              </a:rPr>
              <a:t>воздействие на зрение и работу печени.</a:t>
            </a:r>
          </a:p>
          <a:p>
            <a:pPr marL="457200" indent="-457200" algn="just">
              <a:buFont typeface="Arial" pitchFamily="34" charset="0"/>
              <a:buChar char="•"/>
            </a:pPr>
            <a:endParaRPr lang="ru-RU" sz="3200" dirty="0">
              <a:latin typeface="Times New Roman" pitchFamily="18" charset="0"/>
              <a:cs typeface="Times New Roman" pitchFamily="18" charset="0"/>
            </a:endParaRPr>
          </a:p>
        </p:txBody>
      </p:sp>
      <p:sp>
        <p:nvSpPr>
          <p:cNvPr id="4" name="Скругленный прямоугольник 3">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5" name="Скругленный прямоугольник 4">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1374829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640960" cy="6001643"/>
          </a:xfrm>
          <a:prstGeom prst="rect">
            <a:avLst/>
          </a:prstGeom>
          <a:noFill/>
        </p:spPr>
        <p:txBody>
          <a:bodyPr wrap="square" rtlCol="0">
            <a:spAutoFit/>
          </a:bodyPr>
          <a:lstStyle/>
          <a:p>
            <a:pPr algn="just"/>
            <a:r>
              <a:rPr lang="ru-RU" sz="3200" dirty="0">
                <a:latin typeface="Times New Roman" pitchFamily="18" charset="0"/>
                <a:cs typeface="Times New Roman" pitchFamily="18" charset="0"/>
              </a:rPr>
              <a:t>	Органические соединения группы В содержатся в продуктах: </a:t>
            </a:r>
            <a:endParaRPr lang="ru-RU" sz="3200" dirty="0" smtClean="0">
              <a:latin typeface="Times New Roman" pitchFamily="18" charset="0"/>
              <a:cs typeface="Times New Roman" pitchFamily="18" charset="0"/>
            </a:endParaRPr>
          </a:p>
          <a:p>
            <a:pPr marL="457200" indent="-457200" algn="just">
              <a:buFont typeface="Arial" pitchFamily="34" charset="0"/>
              <a:buChar char="•"/>
            </a:pPr>
            <a:r>
              <a:rPr lang="ru-RU" sz="3200" dirty="0">
                <a:latin typeface="Times New Roman" pitchFamily="18" charset="0"/>
                <a:cs typeface="Times New Roman" pitchFamily="18" charset="0"/>
              </a:rPr>
              <a:t>проросшая пшеница, печень, овсяные хлопья, фасоль, картофель, сухофрукты (В1);</a:t>
            </a:r>
          </a:p>
          <a:p>
            <a:pPr marL="457200" indent="-457200" algn="just">
              <a:buFont typeface="Arial" pitchFamily="34" charset="0"/>
              <a:buChar char="•"/>
            </a:pPr>
            <a:r>
              <a:rPr lang="ru-RU" sz="3200" dirty="0">
                <a:latin typeface="Times New Roman" pitchFamily="18" charset="0"/>
                <a:cs typeface="Times New Roman" pitchFamily="18" charset="0"/>
              </a:rPr>
              <a:t>гречка, рис, овсяные хлопья, орехи, овощи зелёного сорта (В2);</a:t>
            </a:r>
          </a:p>
          <a:p>
            <a:pPr marL="457200" indent="-457200" algn="just">
              <a:buFont typeface="Arial" pitchFamily="34" charset="0"/>
              <a:buChar char="•"/>
            </a:pPr>
            <a:r>
              <a:rPr lang="ru-RU" sz="3200" dirty="0">
                <a:latin typeface="Times New Roman" pitchFamily="18" charset="0"/>
                <a:cs typeface="Times New Roman" pitchFamily="18" charset="0"/>
              </a:rPr>
              <a:t>твёрдый сыр, финики, томаты, орехи, щавель, петрушка (В3);</a:t>
            </a:r>
          </a:p>
          <a:p>
            <a:pPr marL="457200" indent="-457200" algn="just">
              <a:buFont typeface="Arial" pitchFamily="34" charset="0"/>
              <a:buChar char="•"/>
            </a:pPr>
            <a:r>
              <a:rPr lang="ru-RU" sz="3200" dirty="0">
                <a:latin typeface="Times New Roman" pitchFamily="18" charset="0"/>
                <a:cs typeface="Times New Roman" pitchFamily="18" charset="0"/>
              </a:rPr>
              <a:t>грибы, зелёный горошек, грецкие орехи, отруби, цветная капуста, брокколи (В5</a:t>
            </a:r>
            <a:r>
              <a:rPr lang="ru-RU" sz="3200" dirty="0" smtClean="0">
                <a:latin typeface="Times New Roman" pitchFamily="18" charset="0"/>
                <a:cs typeface="Times New Roman" pitchFamily="18" charset="0"/>
              </a:rPr>
              <a:t>);</a:t>
            </a:r>
          </a:p>
          <a:p>
            <a:pPr marL="457200" indent="-457200" algn="just">
              <a:buFont typeface="Arial" pitchFamily="34" charset="0"/>
              <a:buChar char="•"/>
            </a:pPr>
            <a:r>
              <a:rPr lang="ru-RU" sz="3200" dirty="0">
                <a:latin typeface="Times New Roman" pitchFamily="18" charset="0"/>
                <a:cs typeface="Times New Roman" pitchFamily="18" charset="0"/>
              </a:rPr>
              <a:t>бананы, черешня, клубника, рыба, мясо, желтки (В6);</a:t>
            </a:r>
          </a:p>
        </p:txBody>
      </p:sp>
      <p:sp>
        <p:nvSpPr>
          <p:cNvPr id="3" name="Скругленный прямоугольник 2">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4" name="Скругленный прямоугольник 3">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178467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712968" cy="6001643"/>
          </a:xfrm>
          <a:prstGeom prst="rect">
            <a:avLst/>
          </a:prstGeom>
          <a:noFill/>
        </p:spPr>
        <p:txBody>
          <a:bodyPr wrap="square" rtlCol="0">
            <a:spAutoFit/>
          </a:bodyPr>
          <a:lstStyle/>
          <a:p>
            <a:pPr marL="457200" indent="-457200" algn="just">
              <a:buFont typeface="Arial" pitchFamily="34" charset="0"/>
              <a:buChar char="•"/>
            </a:pPr>
            <a:r>
              <a:rPr lang="ru-RU" sz="3200" dirty="0">
                <a:latin typeface="Times New Roman" pitchFamily="18" charset="0"/>
                <a:cs typeface="Times New Roman" pitchFamily="18" charset="0"/>
              </a:rPr>
              <a:t>капуста, бобовые, свёкла, зелёные листья, дрожжи (В9);</a:t>
            </a:r>
          </a:p>
          <a:p>
            <a:pPr marL="457200" indent="-457200" algn="just">
              <a:buFont typeface="Arial" pitchFamily="34" charset="0"/>
              <a:buChar char="•"/>
            </a:pPr>
            <a:r>
              <a:rPr lang="ru-RU" sz="3200" dirty="0">
                <a:latin typeface="Times New Roman" pitchFamily="18" charset="0"/>
                <a:cs typeface="Times New Roman" pitchFamily="18" charset="0"/>
              </a:rPr>
              <a:t>мясо животных и </a:t>
            </a:r>
            <a:r>
              <a:rPr lang="ru-RU" sz="3200" dirty="0" smtClean="0">
                <a:latin typeface="Times New Roman" pitchFamily="18" charset="0"/>
                <a:cs typeface="Times New Roman" pitchFamily="18" charset="0"/>
              </a:rPr>
              <a:t>птиц.</a:t>
            </a:r>
          </a:p>
          <a:p>
            <a:pPr algn="just"/>
            <a:r>
              <a:rPr lang="ru-RU" sz="3200" dirty="0">
                <a:latin typeface="Times New Roman" pitchFamily="18" charset="0"/>
                <a:cs typeface="Times New Roman" pitchFamily="18" charset="0"/>
              </a:rPr>
              <a:t>	Суточная норма употребления микроэлементов группы В определяется назначением: </a:t>
            </a:r>
            <a:endParaRPr lang="ru-RU" sz="3200" dirty="0" smtClean="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для </a:t>
            </a:r>
            <a:r>
              <a:rPr lang="ru-RU" sz="3200" dirty="0">
                <a:latin typeface="Times New Roman" pitchFamily="18" charset="0"/>
                <a:cs typeface="Times New Roman" pitchFamily="18" charset="0"/>
              </a:rPr>
              <a:t>нормализации работы нервной системы 1,7 мг </a:t>
            </a:r>
            <a:r>
              <a:rPr lang="ru-RU" sz="3200" dirty="0" smtClean="0">
                <a:latin typeface="Times New Roman" pitchFamily="18" charset="0"/>
                <a:cs typeface="Times New Roman" pitchFamily="18" charset="0"/>
              </a:rPr>
              <a:t>В1;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для </a:t>
            </a:r>
            <a:r>
              <a:rPr lang="ru-RU" sz="3200" dirty="0">
                <a:latin typeface="Times New Roman" pitchFamily="18" charset="0"/>
                <a:cs typeface="Times New Roman" pitchFamily="18" charset="0"/>
              </a:rPr>
              <a:t>обменного процесса клеток 2 мг </a:t>
            </a:r>
            <a:r>
              <a:rPr lang="ru-RU" sz="3200" dirty="0" smtClean="0">
                <a:latin typeface="Times New Roman" pitchFamily="18" charset="0"/>
                <a:cs typeface="Times New Roman" pitchFamily="18" charset="0"/>
              </a:rPr>
              <a:t>В2</a:t>
            </a:r>
            <a:r>
              <a:rPr lang="ru-RU" sz="3200" dirty="0">
                <a:latin typeface="Times New Roman" pitchFamily="18" charset="0"/>
                <a:cs typeface="Times New Roman" pitchFamily="18" charset="0"/>
              </a:rPr>
              <a:t>;</a:t>
            </a:r>
          </a:p>
          <a:p>
            <a:pPr marL="457200" indent="-457200" algn="just">
              <a:buFont typeface="Arial" pitchFamily="34" charset="0"/>
              <a:buChar char="•"/>
            </a:pPr>
            <a:r>
              <a:rPr lang="ru-RU" sz="3200" dirty="0" smtClean="0">
                <a:latin typeface="Times New Roman" pitchFamily="18" charset="0"/>
                <a:cs typeface="Times New Roman" pitchFamily="18" charset="0"/>
              </a:rPr>
              <a:t>для </a:t>
            </a:r>
            <a:r>
              <a:rPr lang="ru-RU" sz="3200" dirty="0">
                <a:latin typeface="Times New Roman" pitchFamily="18" charset="0"/>
                <a:cs typeface="Times New Roman" pitchFamily="18" charset="0"/>
              </a:rPr>
              <a:t>улучшения работы системы пищеварения 20 мг </a:t>
            </a:r>
            <a:r>
              <a:rPr lang="ru-RU" sz="3200" dirty="0" smtClean="0">
                <a:latin typeface="Times New Roman" pitchFamily="18" charset="0"/>
                <a:cs typeface="Times New Roman" pitchFamily="18" charset="0"/>
              </a:rPr>
              <a:t>В3</a:t>
            </a:r>
            <a:r>
              <a:rPr lang="ru-RU" sz="3200" dirty="0">
                <a:latin typeface="Times New Roman" pitchFamily="18" charset="0"/>
                <a:cs typeface="Times New Roman" pitchFamily="18" charset="0"/>
              </a:rPr>
              <a:t>;</a:t>
            </a:r>
          </a:p>
          <a:p>
            <a:pPr marL="457200" indent="-457200" algn="just">
              <a:buFont typeface="Arial" pitchFamily="34" charset="0"/>
              <a:buChar char="•"/>
            </a:pPr>
            <a:endParaRPr lang="ru-RU" sz="3200" dirty="0">
              <a:latin typeface="Times New Roman" pitchFamily="18" charset="0"/>
              <a:cs typeface="Times New Roman" pitchFamily="18" charset="0"/>
            </a:endParaRPr>
          </a:p>
        </p:txBody>
      </p:sp>
      <p:sp>
        <p:nvSpPr>
          <p:cNvPr id="3" name="Скругленный прямоугольник 2">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4" name="Скругленный прямоугольник 3">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5" name="Скругленный прямоугольник 4">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392172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712968" cy="5509200"/>
          </a:xfrm>
          <a:prstGeom prst="rect">
            <a:avLst/>
          </a:prstGeom>
          <a:noFill/>
        </p:spPr>
        <p:txBody>
          <a:bodyPr wrap="square" rtlCol="0">
            <a:spAutoFit/>
          </a:bodyPr>
          <a:lstStyle/>
          <a:p>
            <a:pPr marL="457200" indent="-457200" algn="just">
              <a:buFont typeface="Arial" pitchFamily="34" charset="0"/>
              <a:buChar char="•"/>
            </a:pPr>
            <a:r>
              <a:rPr lang="ru-RU" sz="3200" dirty="0" smtClean="0">
                <a:latin typeface="Times New Roman" pitchFamily="18" charset="0"/>
                <a:cs typeface="Times New Roman" pitchFamily="18" charset="0"/>
              </a:rPr>
              <a:t>в </a:t>
            </a:r>
            <a:r>
              <a:rPr lang="ru-RU" sz="3200" dirty="0">
                <a:latin typeface="Times New Roman" pitchFamily="18" charset="0"/>
                <a:cs typeface="Times New Roman" pitchFamily="18" charset="0"/>
              </a:rPr>
              <a:t>целях укрепления иммунитета 2 мг </a:t>
            </a:r>
            <a:r>
              <a:rPr lang="ru-RU" sz="3200" dirty="0" smtClean="0">
                <a:latin typeface="Times New Roman" pitchFamily="18" charset="0"/>
                <a:cs typeface="Times New Roman" pitchFamily="18" charset="0"/>
              </a:rPr>
              <a:t>В6; </a:t>
            </a:r>
            <a:endParaRPr lang="ru-RU" sz="3200" dirty="0">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для </a:t>
            </a:r>
            <a:r>
              <a:rPr lang="ru-RU" sz="3200" dirty="0">
                <a:latin typeface="Times New Roman" pitchFamily="18" charset="0"/>
                <a:cs typeface="Times New Roman" pitchFamily="18" charset="0"/>
              </a:rPr>
              <a:t>клеток костного мозга 3 мкг </a:t>
            </a:r>
            <a:r>
              <a:rPr lang="ru-RU" sz="3200" dirty="0" smtClean="0">
                <a:latin typeface="Times New Roman" pitchFamily="18" charset="0"/>
                <a:cs typeface="Times New Roman" pitchFamily="18" charset="0"/>
              </a:rPr>
              <a:t>В12.</a:t>
            </a:r>
          </a:p>
          <a:p>
            <a:pPr algn="just"/>
            <a:r>
              <a:rPr lang="ru-RU" sz="3200" dirty="0">
                <a:latin typeface="Times New Roman" pitchFamily="18" charset="0"/>
                <a:cs typeface="Times New Roman" pitchFamily="18" charset="0"/>
              </a:rPr>
              <a:t>	Нехватка микроэлементов может негативно отразиться на работе: центральной нервной системы, психики, обменных функций, пищеварительной системы, глаз</a:t>
            </a:r>
            <a:r>
              <a:rPr lang="ru-RU" sz="3200" dirty="0" smtClean="0">
                <a:latin typeface="Times New Roman" pitchFamily="18" charset="0"/>
                <a:cs typeface="Times New Roman" pitchFamily="18" charset="0"/>
              </a:rPr>
              <a:t>.</a:t>
            </a:r>
          </a:p>
          <a:p>
            <a:pPr algn="just"/>
            <a:r>
              <a:rPr lang="ru-RU" sz="3200" dirty="0">
                <a:latin typeface="Times New Roman" pitchFamily="18" charset="0"/>
                <a:cs typeface="Times New Roman" pitchFamily="18" charset="0"/>
              </a:rPr>
              <a:t>	При дефиците минералов группы В появляются симптомы: </a:t>
            </a:r>
            <a:r>
              <a:rPr lang="ru-RU" sz="3200" dirty="0" smtClean="0">
                <a:latin typeface="Times New Roman" pitchFamily="18" charset="0"/>
                <a:cs typeface="Times New Roman" pitchFamily="18" charset="0"/>
              </a:rPr>
              <a:t>головокружение, раздражительность, </a:t>
            </a:r>
            <a:r>
              <a:rPr lang="ru-RU" sz="3200" dirty="0">
                <a:latin typeface="Times New Roman" pitchFamily="18" charset="0"/>
                <a:cs typeface="Times New Roman" pitchFamily="18" charset="0"/>
              </a:rPr>
              <a:t>нарушение </a:t>
            </a:r>
            <a:r>
              <a:rPr lang="ru-RU" sz="3200" dirty="0" smtClean="0">
                <a:latin typeface="Times New Roman" pitchFamily="18" charset="0"/>
                <a:cs typeface="Times New Roman" pitchFamily="18" charset="0"/>
              </a:rPr>
              <a:t>сна, </a:t>
            </a:r>
            <a:r>
              <a:rPr lang="ru-RU" sz="3200" dirty="0">
                <a:latin typeface="Times New Roman" pitchFamily="18" charset="0"/>
                <a:cs typeface="Times New Roman" pitchFamily="18" charset="0"/>
              </a:rPr>
              <a:t>потеря контроля </a:t>
            </a:r>
            <a:r>
              <a:rPr lang="ru-RU" sz="3200" dirty="0" smtClean="0">
                <a:latin typeface="Times New Roman" pitchFamily="18" charset="0"/>
                <a:cs typeface="Times New Roman" pitchFamily="18" charset="0"/>
              </a:rPr>
              <a:t>веса, </a:t>
            </a:r>
            <a:r>
              <a:rPr lang="ru-RU" sz="3200" dirty="0">
                <a:latin typeface="Times New Roman" pitchFamily="18" charset="0"/>
                <a:cs typeface="Times New Roman" pitchFamily="18" charset="0"/>
              </a:rPr>
              <a:t>затруднение дыхания и др.</a:t>
            </a:r>
            <a:endParaRPr lang="ru-RU" sz="3200" dirty="0" smtClean="0">
              <a:latin typeface="Times New Roman" pitchFamily="18" charset="0"/>
              <a:cs typeface="Times New Roman" pitchFamily="18" charset="0"/>
            </a:endParaRPr>
          </a:p>
          <a:p>
            <a:pPr algn="just"/>
            <a:r>
              <a:rPr lang="ru-RU" sz="3200" dirty="0">
                <a:latin typeface="Times New Roman" pitchFamily="18" charset="0"/>
                <a:cs typeface="Times New Roman" pitchFamily="18" charset="0"/>
              </a:rPr>
              <a:t>	</a:t>
            </a:r>
          </a:p>
        </p:txBody>
      </p:sp>
      <p:sp>
        <p:nvSpPr>
          <p:cNvPr id="5" name="Скругленный прямоугольник 4">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8" name="Скругленный прямоугольник 7">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782541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88640"/>
            <a:ext cx="6512511"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ru-RU"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Заключение</a:t>
            </a:r>
            <a:endParaRPr lang="ru-RU"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323528" y="980728"/>
            <a:ext cx="8568952" cy="4524315"/>
          </a:xfrm>
          <a:prstGeom prst="rect">
            <a:avLst/>
          </a:prstGeom>
          <a:noFill/>
        </p:spPr>
        <p:txBody>
          <a:bodyPr wrap="square" rtlCol="0">
            <a:spAutoFit/>
          </a:bodyPr>
          <a:lstStyle/>
          <a:p>
            <a:pPr algn="just"/>
            <a:r>
              <a:rPr lang="ru-RU" sz="3200" dirty="0">
                <a:latin typeface="Times New Roman" pitchFamily="18" charset="0"/>
                <a:cs typeface="Times New Roman" pitchFamily="18" charset="0"/>
              </a:rPr>
              <a:t>	Для крепкого здоровья, человеку необходимо соблюдать рациональное питание каждый день. Благодаря такому питанию уменьшается риск хронических заболеваний, улучшается внешний вид, нормализуется вес и появляется энергия на весь трудовой день</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a:p>
            <a:pPr algn="just"/>
            <a:r>
              <a:rPr lang="ru-RU" sz="3200" dirty="0" smtClean="0">
                <a:latin typeface="Times New Roman" pitchFamily="18" charset="0"/>
                <a:cs typeface="Times New Roman" pitchFamily="18" charset="0"/>
              </a:rPr>
              <a:t>	Рациональное </a:t>
            </a:r>
            <a:r>
              <a:rPr lang="ru-RU" sz="3200" dirty="0">
                <a:latin typeface="Times New Roman" pitchFamily="18" charset="0"/>
                <a:cs typeface="Times New Roman" pitchFamily="18" charset="0"/>
              </a:rPr>
              <a:t>питание – это самый простой способ чувствовать себя здоровым и хорошо выглядеть каждый день.</a:t>
            </a:r>
          </a:p>
        </p:txBody>
      </p:sp>
      <p:sp>
        <p:nvSpPr>
          <p:cNvPr id="4" name="Скругленный прямоугольник 3">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5" name="Скругленный прямоугольник 4">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659143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6512511"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ru-RU"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Литература</a:t>
            </a:r>
            <a:endParaRPr lang="ru-RU"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395536" y="908720"/>
            <a:ext cx="8496944" cy="3539430"/>
          </a:xfrm>
          <a:prstGeom prst="rect">
            <a:avLst/>
          </a:prstGeom>
          <a:noFill/>
        </p:spPr>
        <p:txBody>
          <a:bodyPr wrap="square" rtlCol="0">
            <a:spAutoFit/>
          </a:bodyPr>
          <a:lstStyle/>
          <a:p>
            <a:pPr algn="ctr"/>
            <a:r>
              <a:rPr lang="ru-RU" sz="3200" b="1" dirty="0" smtClean="0">
                <a:latin typeface="Times New Roman" pitchFamily="18" charset="0"/>
                <a:cs typeface="Times New Roman" pitchFamily="18" charset="0"/>
              </a:rPr>
              <a:t>Основная</a:t>
            </a:r>
          </a:p>
          <a:p>
            <a:pPr marL="514350" indent="-514350" algn="just">
              <a:buFont typeface="+mj-lt"/>
              <a:buAutoNum type="arabicPeriod"/>
            </a:pPr>
            <a:r>
              <a:rPr lang="ru-RU" sz="3200" dirty="0" err="1" smtClean="0">
                <a:latin typeface="Times New Roman" pitchFamily="18" charset="0"/>
                <a:cs typeface="Times New Roman" pitchFamily="18" charset="0"/>
              </a:rPr>
              <a:t>Глушанко</a:t>
            </a:r>
            <a:r>
              <a:rPr lang="ru-RU" sz="3200" dirty="0">
                <a:latin typeface="Times New Roman" pitchFamily="18" charset="0"/>
                <a:cs typeface="Times New Roman" pitchFamily="18" charset="0"/>
              </a:rPr>
              <a:t>, В.С., Здоровый образ жизни и его составляющие: учеб.-метод. пособие / </a:t>
            </a:r>
            <a:r>
              <a:rPr lang="ru-RU" sz="3200" dirty="0" err="1">
                <a:latin typeface="Times New Roman" pitchFamily="18" charset="0"/>
                <a:cs typeface="Times New Roman" pitchFamily="18" charset="0"/>
              </a:rPr>
              <a:t>Глушанко</a:t>
            </a:r>
            <a:r>
              <a:rPr lang="ru-RU" sz="3200" dirty="0">
                <a:latin typeface="Times New Roman" pitchFamily="18" charset="0"/>
                <a:cs typeface="Times New Roman" pitchFamily="18" charset="0"/>
              </a:rPr>
              <a:t> В. С., Тимофеева А.П., </a:t>
            </a:r>
            <a:r>
              <a:rPr lang="ru-RU" sz="3200" dirty="0" err="1">
                <a:latin typeface="Times New Roman" pitchFamily="18" charset="0"/>
                <a:cs typeface="Times New Roman" pitchFamily="18" charset="0"/>
              </a:rPr>
              <a:t>Герберг</a:t>
            </a:r>
            <a:r>
              <a:rPr lang="ru-RU" sz="3200" dirty="0">
                <a:latin typeface="Times New Roman" pitchFamily="18" charset="0"/>
                <a:cs typeface="Times New Roman" pitchFamily="18" charset="0"/>
              </a:rPr>
              <a:t> А.А., </a:t>
            </a:r>
            <a:r>
              <a:rPr lang="ru-RU" sz="3200" dirty="0" err="1">
                <a:latin typeface="Times New Roman" pitchFamily="18" charset="0"/>
                <a:cs typeface="Times New Roman" pitchFamily="18" charset="0"/>
              </a:rPr>
              <a:t>Шефиев</a:t>
            </a:r>
            <a:r>
              <a:rPr lang="ru-RU" sz="3200" dirty="0">
                <a:latin typeface="Times New Roman" pitchFamily="18" charset="0"/>
                <a:cs typeface="Times New Roman" pitchFamily="18" charset="0"/>
              </a:rPr>
              <a:t> Р.Ш. / Под. ред. проф. В.С. </a:t>
            </a:r>
            <a:r>
              <a:rPr lang="ru-RU" sz="3200" dirty="0" err="1">
                <a:latin typeface="Times New Roman" pitchFamily="18" charset="0"/>
                <a:cs typeface="Times New Roman" pitchFamily="18" charset="0"/>
              </a:rPr>
              <a:t>Глушанко</a:t>
            </a:r>
            <a:r>
              <a:rPr lang="ru-RU" sz="3200" dirty="0">
                <a:latin typeface="Times New Roman" pitchFamily="18" charset="0"/>
                <a:cs typeface="Times New Roman" pitchFamily="18" charset="0"/>
              </a:rPr>
              <a:t>. – Витебск, ВГМУ 2017. – 301 с. (С. 236 – 248</a:t>
            </a:r>
            <a:r>
              <a:rPr lang="ru-RU" sz="3200" dirty="0" smtClean="0">
                <a:latin typeface="Times New Roman" pitchFamily="18" charset="0"/>
                <a:cs typeface="Times New Roman" pitchFamily="18" charset="0"/>
              </a:rPr>
              <a:t>)</a:t>
            </a:r>
          </a:p>
        </p:txBody>
      </p:sp>
      <p:sp>
        <p:nvSpPr>
          <p:cNvPr id="4" name="Скругленный прямоугольник 3">
            <a:hlinkClick r:id="rId2"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5" name="Скругленный прямоугольник 4">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4" action="ppaction://hlinksldjump"/>
          </p:cNvPr>
          <p:cNvSpPr/>
          <p:nvPr/>
        </p:nvSpPr>
        <p:spPr>
          <a:xfrm>
            <a:off x="610230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1392288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16632"/>
            <a:ext cx="8712968"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компоненты питания</a:t>
            </a:r>
            <a:endParaRPr lang="ru-RU"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7" name="TextBox 6"/>
          <p:cNvSpPr txBox="1"/>
          <p:nvPr/>
        </p:nvSpPr>
        <p:spPr>
          <a:xfrm>
            <a:off x="129995" y="850045"/>
            <a:ext cx="8856984" cy="2554545"/>
          </a:xfrm>
          <a:prstGeom prst="rect">
            <a:avLst/>
          </a:prstGeom>
          <a:noFill/>
        </p:spPr>
        <p:txBody>
          <a:bodyPr wrap="square" rtlCol="0">
            <a:spAutoFit/>
          </a:bodyPr>
          <a:lstStyle/>
          <a:p>
            <a:pPr algn="just"/>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Белки</a:t>
            </a:r>
            <a:r>
              <a:rPr lang="ru-RU" sz="3200" dirty="0" smtClean="0">
                <a:latin typeface="Times New Roman" pitchFamily="18" charset="0"/>
                <a:cs typeface="Times New Roman" pitchFamily="18" charset="0"/>
              </a:rPr>
              <a:t> – строительный </a:t>
            </a:r>
            <a:r>
              <a:rPr lang="ru-RU" sz="3200" dirty="0">
                <a:latin typeface="Times New Roman" pitchFamily="18" charset="0"/>
                <a:cs typeface="Times New Roman" pitchFamily="18" charset="0"/>
              </a:rPr>
              <a:t>материал для клеток, источник синтеза гормонов и ферментов, а также антител к вирусам. </a:t>
            </a:r>
            <a:r>
              <a:rPr lang="ru-RU" sz="3200" dirty="0" smtClean="0">
                <a:latin typeface="Times New Roman" pitchFamily="18" charset="0"/>
                <a:cs typeface="Times New Roman" pitchFamily="18" charset="0"/>
              </a:rPr>
              <a:t>Все </a:t>
            </a:r>
            <a:r>
              <a:rPr lang="ru-RU" sz="3200" dirty="0">
                <a:latin typeface="Times New Roman" pitchFamily="18" charset="0"/>
                <a:cs typeface="Times New Roman" pitchFamily="18" charset="0"/>
              </a:rPr>
              <a:t>виды белковых соединений подразделяются на две категории: </a:t>
            </a:r>
            <a:r>
              <a:rPr lang="ru-RU" sz="3200" dirty="0" smtClean="0">
                <a:latin typeface="Times New Roman" pitchFamily="18" charset="0"/>
                <a:cs typeface="Times New Roman" pitchFamily="18" charset="0"/>
              </a:rPr>
              <a:t>			полноценные и неполноценные</a:t>
            </a:r>
            <a:endParaRPr lang="ru-RU" sz="3200" dirty="0">
              <a:latin typeface="Times New Roman" pitchFamily="18" charset="0"/>
              <a:cs typeface="Times New Roman" pitchFamily="18" charset="0"/>
            </a:endParaRPr>
          </a:p>
        </p:txBody>
      </p:sp>
      <p:sp>
        <p:nvSpPr>
          <p:cNvPr id="8" name="Скругленный прямоугольник 7">
            <a:hlinkClick r:id="rId2"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9" name="Скругленный прямоугольник 8">
            <a:hlinkClick r:id="rId3" action="ppaction://hlinksldjump"/>
          </p:cNvPr>
          <p:cNvSpPr/>
          <p:nvPr/>
        </p:nvSpPr>
        <p:spPr>
          <a:xfrm>
            <a:off x="341987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10" name="Скругленный прямоугольник 9">
            <a:hlinkClick r:id="rId4" action="ppaction://hlinksldjump"/>
          </p:cNvPr>
          <p:cNvSpPr/>
          <p:nvPr/>
        </p:nvSpPr>
        <p:spPr>
          <a:xfrm>
            <a:off x="601216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
        <p:nvSpPr>
          <p:cNvPr id="5" name="Стрелка вниз 4"/>
          <p:cNvSpPr/>
          <p:nvPr/>
        </p:nvSpPr>
        <p:spPr>
          <a:xfrm rot="19663191">
            <a:off x="6107311" y="3354980"/>
            <a:ext cx="1008112" cy="648072"/>
          </a:xfrm>
          <a:prstGeom prst="downArrow">
            <a:avLst>
              <a:gd name="adj1" fmla="val 29398"/>
              <a:gd name="adj2" fmla="val 33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rot="1733549">
            <a:off x="2436422" y="3374187"/>
            <a:ext cx="1008112" cy="648072"/>
          </a:xfrm>
          <a:prstGeom prst="downArrow">
            <a:avLst>
              <a:gd name="adj1" fmla="val 29398"/>
              <a:gd name="adj2" fmla="val 33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5076056" y="3933056"/>
            <a:ext cx="3888432" cy="1569660"/>
          </a:xfrm>
          <a:prstGeom prst="rect">
            <a:avLst/>
          </a:prstGeom>
          <a:noFill/>
        </p:spPr>
        <p:txBody>
          <a:bodyPr wrap="square" rtlCol="0">
            <a:spAutoFit/>
          </a:bodyPr>
          <a:lstStyle/>
          <a:p>
            <a:pPr algn="ctr"/>
            <a:r>
              <a:rPr lang="ru-RU" sz="3200" dirty="0">
                <a:latin typeface="Times New Roman" pitchFamily="18" charset="0"/>
                <a:cs typeface="Times New Roman" pitchFamily="18" charset="0"/>
              </a:rPr>
              <a:t>растительного </a:t>
            </a:r>
            <a:r>
              <a:rPr lang="ru-RU" sz="3200" dirty="0" smtClean="0">
                <a:latin typeface="Times New Roman" pitchFamily="18" charset="0"/>
                <a:cs typeface="Times New Roman" pitchFamily="18" charset="0"/>
              </a:rPr>
              <a:t>происхождения</a:t>
            </a:r>
          </a:p>
          <a:p>
            <a:r>
              <a:rPr lang="ru-RU" sz="3200" dirty="0" smtClean="0">
                <a:latin typeface="Times New Roman" pitchFamily="18" charset="0"/>
                <a:cs typeface="Times New Roman" pitchFamily="18" charset="0"/>
              </a:rPr>
              <a:t> (бобы, орехи, злаки)</a:t>
            </a:r>
            <a:endParaRPr lang="ru-RU" sz="3200" dirty="0">
              <a:latin typeface="Times New Roman" pitchFamily="18" charset="0"/>
              <a:cs typeface="Times New Roman" pitchFamily="18" charset="0"/>
            </a:endParaRPr>
          </a:p>
        </p:txBody>
      </p:sp>
      <p:sp>
        <p:nvSpPr>
          <p:cNvPr id="14" name="TextBox 13"/>
          <p:cNvSpPr txBox="1"/>
          <p:nvPr/>
        </p:nvSpPr>
        <p:spPr>
          <a:xfrm>
            <a:off x="550735" y="3963606"/>
            <a:ext cx="4018935" cy="1569660"/>
          </a:xfrm>
          <a:prstGeom prst="rect">
            <a:avLst/>
          </a:prstGeom>
          <a:noFill/>
        </p:spPr>
        <p:txBody>
          <a:bodyPr wrap="square" rtlCol="0">
            <a:spAutoFit/>
          </a:bodyPr>
          <a:lstStyle/>
          <a:p>
            <a:pPr algn="ctr"/>
            <a:r>
              <a:rPr lang="ru-RU" sz="3200" dirty="0">
                <a:latin typeface="Times New Roman" pitchFamily="18" charset="0"/>
                <a:cs typeface="Times New Roman" pitchFamily="18" charset="0"/>
              </a:rPr>
              <a:t>ж</a:t>
            </a:r>
            <a:r>
              <a:rPr lang="ru-RU" sz="3200" dirty="0" smtClean="0">
                <a:latin typeface="Times New Roman" pitchFamily="18" charset="0"/>
                <a:cs typeface="Times New Roman" pitchFamily="18" charset="0"/>
              </a:rPr>
              <a:t>ивотного происхождения</a:t>
            </a:r>
          </a:p>
          <a:p>
            <a:pPr algn="ctr"/>
            <a:r>
              <a:rPr lang="ru-RU" sz="3200" dirty="0" smtClean="0">
                <a:latin typeface="Times New Roman" pitchFamily="18" charset="0"/>
                <a:cs typeface="Times New Roman" pitchFamily="18" charset="0"/>
              </a:rPr>
              <a:t>(мясо, яйца, молоко)</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306995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1+#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5" grpId="0" animBg="1"/>
      <p:bldP spid="11" grpId="0" animBg="1"/>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568952" cy="5755422"/>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Internet-</a:t>
            </a:r>
            <a:r>
              <a:rPr lang="ru-RU" sz="3200" b="1" dirty="0">
                <a:latin typeface="Times New Roman" pitchFamily="18" charset="0"/>
                <a:cs typeface="Times New Roman" pitchFamily="18" charset="0"/>
              </a:rPr>
              <a:t>ресурсы:</a:t>
            </a:r>
            <a:endParaRPr lang="ru-RU" sz="3200" dirty="0">
              <a:latin typeface="Times New Roman" pitchFamily="18" charset="0"/>
              <a:cs typeface="Times New Roman" pitchFamily="18" charset="0"/>
            </a:endParaRPr>
          </a:p>
          <a:p>
            <a:pPr marL="514350" indent="-514350" algn="just">
              <a:buFont typeface="+mj-lt"/>
              <a:buAutoNum type="arabicPeriod"/>
            </a:pPr>
            <a:r>
              <a:rPr lang="ru-RU" sz="2800" dirty="0" smtClean="0">
                <a:latin typeface="Times New Roman" pitchFamily="18" charset="0"/>
                <a:cs typeface="Times New Roman" pitchFamily="18" charset="0"/>
              </a:rPr>
              <a:t>5 главных принципов рационального питания для здорового человека </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Электронный ресурс</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Режим доступа: </a:t>
            </a:r>
            <a:r>
              <a:rPr lang="en-US" sz="2800" dirty="0">
                <a:latin typeface="Times New Roman" pitchFamily="18" charset="0"/>
                <a:cs typeface="Times New Roman" pitchFamily="18" charset="0"/>
                <a:hlinkClick r:id="rId2"/>
              </a:rPr>
              <a:t>http://</a:t>
            </a:r>
            <a:r>
              <a:rPr lang="en-US" sz="2800" dirty="0" smtClean="0">
                <a:latin typeface="Times New Roman" pitchFamily="18" charset="0"/>
                <a:cs typeface="Times New Roman" pitchFamily="18" charset="0"/>
                <a:hlinkClick r:id="rId2"/>
              </a:rPr>
              <a:t>vseprozdorovie.ru/stati/ratsionalnoye-pitaniye-zdorovye-cheloveka.html</a:t>
            </a:r>
            <a:endParaRPr lang="ru-RU" sz="2800" dirty="0" smtClean="0">
              <a:latin typeface="Times New Roman" pitchFamily="18" charset="0"/>
              <a:cs typeface="Times New Roman" pitchFamily="18" charset="0"/>
            </a:endParaRPr>
          </a:p>
          <a:p>
            <a:pPr marL="514350" indent="-514350" algn="just">
              <a:buFont typeface="+mj-lt"/>
              <a:buAutoNum type="arabicPeriod"/>
            </a:pPr>
            <a:r>
              <a:rPr lang="ru-RU" sz="2800" dirty="0" smtClean="0">
                <a:latin typeface="Times New Roman" pitchFamily="18" charset="0"/>
                <a:cs typeface="Times New Roman" pitchFamily="18" charset="0"/>
              </a:rPr>
              <a:t>Мое Здоровье. Важное о вашем здоровье </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Электронный ресурс</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Режим доступа: </a:t>
            </a:r>
            <a:r>
              <a:rPr lang="en-US" sz="2800" dirty="0">
                <a:latin typeface="Times New Roman" pitchFamily="18" charset="0"/>
                <a:cs typeface="Times New Roman" pitchFamily="18" charset="0"/>
                <a:hlinkClick r:id="rId3"/>
              </a:rPr>
              <a:t>https://</a:t>
            </a:r>
            <a:r>
              <a:rPr lang="en-US" sz="2800" dirty="0" smtClean="0">
                <a:latin typeface="Times New Roman" pitchFamily="18" charset="0"/>
                <a:cs typeface="Times New Roman" pitchFamily="18" charset="0"/>
                <a:hlinkClick r:id="rId3"/>
              </a:rPr>
              <a:t>amhealh.ru/racionalnoe-pitanie.html</a:t>
            </a:r>
            <a:endParaRPr lang="ru-RU" sz="2800" dirty="0" smtClean="0">
              <a:latin typeface="Times New Roman" pitchFamily="18" charset="0"/>
              <a:cs typeface="Times New Roman" pitchFamily="18" charset="0"/>
            </a:endParaRPr>
          </a:p>
          <a:p>
            <a:pPr marL="514350" indent="-514350">
              <a:buFont typeface="+mj-lt"/>
              <a:buAutoNum type="arabicPeriod"/>
            </a:pPr>
            <a:r>
              <a:rPr lang="en-US" sz="2800" dirty="0" err="1" smtClean="0">
                <a:latin typeface="Times New Roman" pitchFamily="18" charset="0"/>
                <a:cs typeface="Times New Roman" pitchFamily="18" charset="0"/>
              </a:rPr>
              <a:t>Ambisport</a:t>
            </a:r>
            <a:r>
              <a:rPr lang="en-US"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В каких конкретных продуктах какие витамины </a:t>
            </a:r>
            <a:r>
              <a:rPr lang="ru-RU" sz="2800" dirty="0" smtClean="0">
                <a:latin typeface="Times New Roman" pitchFamily="18" charset="0"/>
                <a:cs typeface="Times New Roman" pitchFamily="18" charset="0"/>
              </a:rPr>
              <a:t>содержатся? </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Электронный ресурс</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Режим </a:t>
            </a:r>
            <a:r>
              <a:rPr lang="ru-RU" sz="2800" dirty="0" smtClean="0">
                <a:latin typeface="Times New Roman" pitchFamily="18" charset="0"/>
                <a:cs typeface="Times New Roman" pitchFamily="18" charset="0"/>
              </a:rPr>
              <a:t>доступа: </a:t>
            </a:r>
            <a:r>
              <a:rPr lang="en-US" sz="2800" dirty="0">
                <a:latin typeface="Times New Roman" pitchFamily="18" charset="0"/>
                <a:cs typeface="Times New Roman" pitchFamily="18" charset="0"/>
                <a:hlinkClick r:id="rId4" action="ppaction://hlinkfile"/>
              </a:rPr>
              <a:t>https://ambisport.ru/pitanie/vitamin/v-kakix-produktax.html#vitamin-e-tokoferola-acetat</a:t>
            </a:r>
            <a:endParaRPr lang="ru-RU" sz="2800" dirty="0">
              <a:latin typeface="Times New Roman" pitchFamily="18" charset="0"/>
              <a:cs typeface="Times New Roman" pitchFamily="18" charset="0"/>
            </a:endParaRPr>
          </a:p>
        </p:txBody>
      </p:sp>
      <p:sp>
        <p:nvSpPr>
          <p:cNvPr id="3" name="Скругленный прямоугольник 2">
            <a:hlinkClick r:id="rId5" action="ppaction://hlinksldjump"/>
          </p:cNvPr>
          <p:cNvSpPr/>
          <p:nvPr/>
        </p:nvSpPr>
        <p:spPr>
          <a:xfrm>
            <a:off x="3449092"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4" name="Скругленный прямоугольник 3">
            <a:hlinkClick r:id="rId6"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773248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7504" y="243750"/>
            <a:ext cx="8928992" cy="5010510"/>
          </a:xfrm>
          <a:prstGeom prst="rect">
            <a:avLst/>
          </a:prstGeom>
        </p:spPr>
        <p:txBody>
          <a:bodyPr wrap="square">
            <a:spAutoFit/>
          </a:bodyPr>
          <a:lstStyle/>
          <a:p>
            <a:pPr algn="just"/>
            <a:r>
              <a:rPr lang="ru-RU" sz="3200" dirty="0" smtClean="0">
                <a:latin typeface="Times New Roman" pitchFamily="18" charset="0"/>
                <a:cs typeface="Times New Roman" pitchFamily="18" charset="0"/>
              </a:rPr>
              <a:t>	В возрасте 1-3 года весовой коэффициент равен 1,81, в 4-6 лет он равен 1,5, в 7-10 лет – 1,21, в 11-14 лет – 0,99, в 15-18 лет – 0,88 и после 19 лет весовой коэффициент равняется 0,79. Если вам 30 лет и ваш вес составляет 55 кг, суточная норма белка составит для вас 55 * 0,79 = 43,45 г чистого белка (весовой коэффициент -зависимость суточной нормы белка от возраста, веса).</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600" dirty="0">
              <a:latin typeface="Times New Roman" pitchFamily="18" charset="0"/>
              <a:cs typeface="Times New Roman" pitchFamily="18" charset="0"/>
            </a:endParaRPr>
          </a:p>
        </p:txBody>
      </p:sp>
      <p:sp>
        <p:nvSpPr>
          <p:cNvPr id="10" name="Скругленный прямоугольник 9">
            <a:hlinkClick r:id="rId2" action="ppaction://hlinksldjump"/>
          </p:cNvPr>
          <p:cNvSpPr/>
          <p:nvPr/>
        </p:nvSpPr>
        <p:spPr>
          <a:xfrm>
            <a:off x="3419872"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11" name="Скругленный прямоугольник 10">
            <a:hlinkClick r:id="rId3"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12" name="Скругленный прямоугольник 11">
            <a:hlinkClick r:id="rId4" action="ppaction://hlinksldjump"/>
          </p:cNvPr>
          <p:cNvSpPr/>
          <p:nvPr/>
        </p:nvSpPr>
        <p:spPr>
          <a:xfrm>
            <a:off x="6012160"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7202" y="4257422"/>
            <a:ext cx="1982338" cy="1659632"/>
          </a:xfrm>
          <a:prstGeom prst="rect">
            <a:avLst/>
          </a:prstGeom>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641" y="4257422"/>
            <a:ext cx="1298452" cy="1643810"/>
          </a:xfrm>
          <a:prstGeom prst="rect">
            <a:avLst/>
          </a:prstGeom>
        </p:spPr>
      </p:pic>
    </p:spTree>
    <p:extLst>
      <p:ext uri="{BB962C8B-B14F-4D97-AF65-F5344CB8AC3E}">
        <p14:creationId xmlns:p14="http://schemas.microsoft.com/office/powerpoint/2010/main" val="1694218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007" y="1102097"/>
            <a:ext cx="8496944" cy="4308872"/>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Кратко </a:t>
            </a:r>
            <a:r>
              <a:rPr lang="ru-RU" sz="3200" dirty="0">
                <a:latin typeface="Times New Roman" pitchFamily="18" charset="0"/>
                <a:cs typeface="Times New Roman" pitchFamily="18" charset="0"/>
              </a:rPr>
              <a:t>нормы рационального питания можно представить следующим образом:</a:t>
            </a:r>
          </a:p>
          <a:p>
            <a:pPr marL="285750" indent="-285750">
              <a:buFont typeface="Arial" pitchFamily="34" charset="0"/>
              <a:buChar char="•"/>
            </a:pPr>
            <a:r>
              <a:rPr lang="ru-RU" sz="3200" dirty="0">
                <a:latin typeface="Times New Roman" pitchFamily="18" charset="0"/>
                <a:cs typeface="Times New Roman" pitchFamily="18" charset="0"/>
              </a:rPr>
              <a:t>животные жиры — 10%; </a:t>
            </a:r>
          </a:p>
          <a:p>
            <a:pPr marL="285750" indent="-285750">
              <a:buFont typeface="Arial" pitchFamily="34" charset="0"/>
              <a:buChar char="•"/>
            </a:pPr>
            <a:r>
              <a:rPr lang="ru-RU" sz="3200" dirty="0">
                <a:latin typeface="Times New Roman" pitchFamily="18" charset="0"/>
                <a:cs typeface="Times New Roman" pitchFamily="18" charset="0"/>
              </a:rPr>
              <a:t>растительные жиры — 12%; </a:t>
            </a:r>
          </a:p>
          <a:p>
            <a:pPr marL="285750" indent="-285750">
              <a:buFont typeface="Arial" pitchFamily="34" charset="0"/>
              <a:buChar char="•"/>
            </a:pPr>
            <a:r>
              <a:rPr lang="ru-RU" sz="3200" dirty="0">
                <a:latin typeface="Times New Roman" pitchFamily="18" charset="0"/>
                <a:cs typeface="Times New Roman" pitchFamily="18" charset="0"/>
              </a:rPr>
              <a:t>животные белки — 6%; </a:t>
            </a:r>
          </a:p>
          <a:p>
            <a:pPr marL="285750" indent="-285750">
              <a:buFont typeface="Arial" pitchFamily="34" charset="0"/>
              <a:buChar char="•"/>
            </a:pPr>
            <a:r>
              <a:rPr lang="ru-RU" sz="3200" dirty="0">
                <a:latin typeface="Times New Roman" pitchFamily="18" charset="0"/>
                <a:cs typeface="Times New Roman" pitchFamily="18" charset="0"/>
              </a:rPr>
              <a:t>растительные белки — 7%; </a:t>
            </a:r>
          </a:p>
          <a:p>
            <a:pPr marL="285750" indent="-285750">
              <a:buFont typeface="Arial" pitchFamily="34" charset="0"/>
              <a:buChar char="•"/>
            </a:pPr>
            <a:r>
              <a:rPr lang="ru-RU" sz="3200" dirty="0">
                <a:latin typeface="Times New Roman" pitchFamily="18" charset="0"/>
                <a:cs typeface="Times New Roman" pitchFamily="18" charset="0"/>
              </a:rPr>
              <a:t>сложные углеводы — 60%; </a:t>
            </a:r>
          </a:p>
          <a:p>
            <a:pPr marL="285750" indent="-285750">
              <a:buFont typeface="Arial" pitchFamily="34" charset="0"/>
              <a:buChar char="•"/>
            </a:pPr>
            <a:r>
              <a:rPr lang="ru-RU" sz="3200" dirty="0">
                <a:latin typeface="Times New Roman" pitchFamily="18" charset="0"/>
                <a:cs typeface="Times New Roman" pitchFamily="18" charset="0"/>
              </a:rPr>
              <a:t>сахара — 5%.</a:t>
            </a:r>
          </a:p>
          <a:p>
            <a:endParaRPr lang="ru-RU" dirty="0"/>
          </a:p>
        </p:txBody>
      </p:sp>
      <p:sp>
        <p:nvSpPr>
          <p:cNvPr id="2" name="TextBox 1"/>
          <p:cNvSpPr txBox="1"/>
          <p:nvPr/>
        </p:nvSpPr>
        <p:spPr>
          <a:xfrm>
            <a:off x="683568" y="332803"/>
            <a:ext cx="7920880"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Суточная потребность</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356992"/>
            <a:ext cx="2481035" cy="2312422"/>
          </a:xfrm>
          <a:prstGeom prst="rect">
            <a:avLst/>
          </a:prstGeom>
        </p:spPr>
      </p:pic>
      <p:sp>
        <p:nvSpPr>
          <p:cNvPr id="6" name="Скругленный прямоугольник 5">
            <a:hlinkClick r:id="rId3" action="ppaction://hlinksldjump"/>
          </p:cNvPr>
          <p:cNvSpPr/>
          <p:nvPr/>
        </p:nvSpPr>
        <p:spPr>
          <a:xfrm>
            <a:off x="796876" y="6145439"/>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3419872" y="6145441"/>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8" name="Скругленный прямоугольник 7">
            <a:hlinkClick r:id="rId5" action="ppaction://hlinksldjump"/>
          </p:cNvPr>
          <p:cNvSpPr/>
          <p:nvPr/>
        </p:nvSpPr>
        <p:spPr>
          <a:xfrm>
            <a:off x="6084168" y="6145440"/>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702679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568952" cy="4524315"/>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Жиры</a:t>
            </a:r>
            <a:r>
              <a:rPr lang="ru-RU" sz="3200" dirty="0" smtClean="0">
                <a:latin typeface="Times New Roman" pitchFamily="18" charset="0"/>
                <a:cs typeface="Times New Roman" pitchFamily="18" charset="0"/>
              </a:rPr>
              <a:t> — склад энергии, питательных веществ и воды</a:t>
            </a:r>
            <a:r>
              <a:rPr lang="ru-RU"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Химически представляют собой липиды. Функции липидов: защитная (защита внутренних органов от ударов и сотрясений), </a:t>
            </a:r>
            <a:r>
              <a:rPr lang="ru-RU" sz="3200" dirty="0" err="1" smtClean="0">
                <a:latin typeface="Times New Roman" pitchFamily="18" charset="0"/>
                <a:cs typeface="Times New Roman" pitchFamily="18" charset="0"/>
              </a:rPr>
              <a:t>терморегуляционная</a:t>
            </a:r>
            <a:r>
              <a:rPr lang="ru-RU" sz="3200" dirty="0" smtClean="0">
                <a:latin typeface="Times New Roman" pitchFamily="18" charset="0"/>
                <a:cs typeface="Times New Roman" pitchFamily="18" charset="0"/>
              </a:rPr>
              <a:t>, запасающая (резерв на случай нехватки питательных веществ) и энергетическая (жизненные силы) функция, необходимы нам для хорошей мозговой деятельности, внимания и памяти. </a:t>
            </a:r>
            <a:endParaRPr lang="ru-RU" sz="3200" dirty="0">
              <a:latin typeface="Times New Roman" pitchFamily="18" charset="0"/>
              <a:cs typeface="Times New Roman" pitchFamily="18" charset="0"/>
            </a:endParaRPr>
          </a:p>
        </p:txBody>
      </p:sp>
      <p:sp>
        <p:nvSpPr>
          <p:cNvPr id="3" name="Скругленный прямоугольник 2">
            <a:hlinkClick r:id="rId2" action="ppaction://hlinksldjump"/>
          </p:cNvPr>
          <p:cNvSpPr/>
          <p:nvPr/>
        </p:nvSpPr>
        <p:spPr>
          <a:xfrm>
            <a:off x="856060" y="6145442"/>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5" name="Скругленный прямоугольник 4">
            <a:hlinkClick r:id="rId3" action="ppaction://hlinksldjump"/>
          </p:cNvPr>
          <p:cNvSpPr/>
          <p:nvPr/>
        </p:nvSpPr>
        <p:spPr>
          <a:xfrm>
            <a:off x="3427388" y="6145442"/>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6" name="Скругленный прямоугольник 5">
            <a:hlinkClick r:id="rId4" action="ppaction://hlinksldjump"/>
          </p:cNvPr>
          <p:cNvSpPr/>
          <p:nvPr/>
        </p:nvSpPr>
        <p:spPr>
          <a:xfrm>
            <a:off x="6084168" y="6145440"/>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200" y="4695939"/>
            <a:ext cx="828675" cy="1238250"/>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668" y="4712955"/>
            <a:ext cx="1216620" cy="1216620"/>
          </a:xfrm>
          <a:prstGeom prst="rect">
            <a:avLst/>
          </a:prstGeom>
        </p:spPr>
      </p:pic>
    </p:spTree>
    <p:extLst>
      <p:ext uri="{BB962C8B-B14F-4D97-AF65-F5344CB8AC3E}">
        <p14:creationId xmlns:p14="http://schemas.microsoft.com/office/powerpoint/2010/main" val="238457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712968" cy="5786199"/>
          </a:xfrm>
          <a:prstGeom prst="rect">
            <a:avLst/>
          </a:prstGeom>
          <a:noFill/>
        </p:spPr>
        <p:txBody>
          <a:bodyPr wrap="square" rtlCol="0">
            <a:spAutoFit/>
          </a:bodyPr>
          <a:lstStyle/>
          <a:p>
            <a:pPr algn="just"/>
            <a:r>
              <a:rPr lang="ru-RU" sz="3200" dirty="0" smtClean="0">
                <a:latin typeface="Times New Roman" pitchFamily="18" charset="0"/>
                <a:cs typeface="Times New Roman" pitchFamily="18" charset="0"/>
              </a:rPr>
              <a:t>	Жиры </a:t>
            </a:r>
            <a:r>
              <a:rPr lang="ru-RU" sz="3200" dirty="0">
                <a:latin typeface="Times New Roman" pitchFamily="18" charset="0"/>
                <a:cs typeface="Times New Roman" pitchFamily="18" charset="0"/>
              </a:rPr>
              <a:t>делают организм более устойчивым к инфекционным заболеваниям и являются единственным источником важнейших жирных кислот. Е</a:t>
            </a:r>
            <a:r>
              <a:rPr lang="ru-RU" sz="3200" dirty="0" smtClean="0">
                <a:latin typeface="Times New Roman" pitchFamily="18" charset="0"/>
                <a:cs typeface="Times New Roman" pitchFamily="18" charset="0"/>
              </a:rPr>
              <a:t>сли </a:t>
            </a:r>
            <a:r>
              <a:rPr lang="ru-RU" sz="3200" dirty="0">
                <a:latin typeface="Times New Roman" pitchFamily="18" charset="0"/>
                <a:cs typeface="Times New Roman" pitchFamily="18" charset="0"/>
              </a:rPr>
              <a:t>жиров в нашем организме будет не хватать, то произойдет следующее</a:t>
            </a:r>
            <a:r>
              <a:rPr lang="ru-RU" sz="3200" dirty="0" smtClean="0">
                <a:latin typeface="Times New Roman" pitchFamily="18" charset="0"/>
                <a:cs typeface="Times New Roman" pitchFamily="18" charset="0"/>
              </a:rPr>
              <a:t>:</a:t>
            </a:r>
          </a:p>
          <a:p>
            <a:pPr marL="457200" indent="-457200" algn="just">
              <a:buFont typeface="Arial" pitchFamily="34" charset="0"/>
              <a:buChar char="•"/>
            </a:pPr>
            <a:r>
              <a:rPr lang="ru-RU" sz="3200" dirty="0">
                <a:latin typeface="Times New Roman" pitchFamily="18" charset="0"/>
                <a:cs typeface="Times New Roman" pitchFamily="18" charset="0"/>
              </a:rPr>
              <a:t>кожа будет сухой и чешуйчатой</a:t>
            </a:r>
            <a:r>
              <a:rPr lang="ru-RU" sz="3200" dirty="0" smtClean="0">
                <a:latin typeface="Times New Roman" pitchFamily="18" charset="0"/>
                <a:cs typeface="Times New Roman" pitchFamily="18" charset="0"/>
              </a:rPr>
              <a:t>;</a:t>
            </a:r>
          </a:p>
          <a:p>
            <a:pPr marL="457200" indent="-457200" algn="just">
              <a:buFont typeface="Arial" pitchFamily="34" charset="0"/>
              <a:buChar char="•"/>
            </a:pPr>
            <a:r>
              <a:rPr lang="ru-RU" sz="3200" dirty="0">
                <a:latin typeface="Times New Roman" pitchFamily="18" charset="0"/>
                <a:cs typeface="Times New Roman" pitchFamily="18" charset="0"/>
              </a:rPr>
              <a:t>волосы станут тусклыми, сухими и начнут выпадать</a:t>
            </a:r>
            <a:r>
              <a:rPr lang="ru-RU" sz="3200" dirty="0" smtClean="0">
                <a:latin typeface="Times New Roman" pitchFamily="18" charset="0"/>
                <a:cs typeface="Times New Roman" pitchFamily="18" charset="0"/>
              </a:rPr>
              <a:t>;</a:t>
            </a:r>
          </a:p>
          <a:p>
            <a:pPr marL="457200" indent="-457200" algn="just">
              <a:buFont typeface="Arial" pitchFamily="34" charset="0"/>
              <a:buChar char="•"/>
            </a:pPr>
            <a:r>
              <a:rPr lang="ru-RU" sz="3200" dirty="0">
                <a:latin typeface="Times New Roman" pitchFamily="18" charset="0"/>
                <a:cs typeface="Times New Roman" pitchFamily="18" charset="0"/>
              </a:rPr>
              <a:t>замедлится рост</a:t>
            </a:r>
            <a:r>
              <a:rPr lang="ru-RU" sz="3200" dirty="0" smtClean="0">
                <a:latin typeface="Times New Roman" pitchFamily="18" charset="0"/>
                <a:cs typeface="Times New Roman" pitchFamily="18" charset="0"/>
              </a:rPr>
              <a:t>;</a:t>
            </a:r>
          </a:p>
          <a:p>
            <a:pPr marL="457200" indent="-457200" algn="just">
              <a:buFont typeface="Arial" pitchFamily="34" charset="0"/>
              <a:buChar char="•"/>
            </a:pPr>
            <a:r>
              <a:rPr lang="ru-RU" sz="3200" dirty="0">
                <a:latin typeface="Times New Roman" pitchFamily="18" charset="0"/>
                <a:cs typeface="Times New Roman" pitchFamily="18" charset="0"/>
              </a:rPr>
              <a:t>снизится устойчивость к инфекционным заболеваниям;</a:t>
            </a:r>
          </a:p>
          <a:p>
            <a:endParaRPr lang="ru-RU" dirty="0"/>
          </a:p>
        </p:txBody>
      </p:sp>
      <p:sp>
        <p:nvSpPr>
          <p:cNvPr id="5" name="Скругленный прямоугольник 4">
            <a:hlinkClick r:id="rId2" action="ppaction://hlinksldjump"/>
          </p:cNvPr>
          <p:cNvSpPr/>
          <p:nvPr/>
        </p:nvSpPr>
        <p:spPr>
          <a:xfrm>
            <a:off x="827584" y="6136006"/>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Назад</a:t>
            </a:r>
            <a:endParaRPr lang="ru-RU" sz="3000" dirty="0">
              <a:latin typeface="Times New Roman" pitchFamily="18" charset="0"/>
              <a:cs typeface="Times New Roman" pitchFamily="18" charset="0"/>
            </a:endParaRPr>
          </a:p>
        </p:txBody>
      </p:sp>
      <p:sp>
        <p:nvSpPr>
          <p:cNvPr id="6" name="Скругленный прямоугольник 5">
            <a:hlinkClick r:id="rId3" action="ppaction://hlinksldjump"/>
          </p:cNvPr>
          <p:cNvSpPr/>
          <p:nvPr/>
        </p:nvSpPr>
        <p:spPr>
          <a:xfrm>
            <a:off x="3427388" y="6136005"/>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Меню</a:t>
            </a:r>
            <a:endParaRPr lang="ru-RU" sz="3000" dirty="0">
              <a:latin typeface="Times New Roman" pitchFamily="18" charset="0"/>
              <a:cs typeface="Times New Roman" pitchFamily="18" charset="0"/>
            </a:endParaRPr>
          </a:p>
        </p:txBody>
      </p:sp>
      <p:sp>
        <p:nvSpPr>
          <p:cNvPr id="7" name="Скругленный прямоугольник 6">
            <a:hlinkClick r:id="rId4" action="ppaction://hlinksldjump"/>
          </p:cNvPr>
          <p:cNvSpPr/>
          <p:nvPr/>
        </p:nvSpPr>
        <p:spPr>
          <a:xfrm>
            <a:off x="6051376" y="6136004"/>
            <a:ext cx="2520280" cy="4976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000" dirty="0" smtClean="0">
                <a:latin typeface="Times New Roman" pitchFamily="18" charset="0"/>
                <a:cs typeface="Times New Roman" pitchFamily="18" charset="0"/>
              </a:rPr>
              <a:t>Далее</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978799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698</TotalTime>
  <Words>690</Words>
  <Application>Microsoft Office PowerPoint</Application>
  <PresentationFormat>Экран (4:3)</PresentationFormat>
  <Paragraphs>381</Paragraphs>
  <Slides>50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Воздушный поток</vt:lpstr>
      <vt:lpstr>Рациональное питание</vt:lpstr>
      <vt:lpstr>Презентация PowerPoint</vt:lpstr>
      <vt:lpstr>Принципы РП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Правила питания в повседневной жизни</vt:lpstr>
      <vt:lpstr>Презентация PowerPoint</vt:lpstr>
      <vt:lpstr>Презентация PowerPoint</vt:lpstr>
      <vt:lpstr>Лечебное и диетическое питание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Витамины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Витамины группы В</vt:lpstr>
      <vt:lpstr>Презентация PowerPoint</vt:lpstr>
      <vt:lpstr>Презентация PowerPoint</vt:lpstr>
      <vt:lpstr>Презентация PowerPoint</vt:lpstr>
      <vt:lpstr>Презентация PowerPoint</vt:lpstr>
      <vt:lpstr>Заключение</vt:lpstr>
      <vt:lpstr>Литература</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64</cp:revision>
  <dcterms:created xsi:type="dcterms:W3CDTF">2019-04-10T15:14:22Z</dcterms:created>
  <dcterms:modified xsi:type="dcterms:W3CDTF">2019-04-14T11:09:46Z</dcterms:modified>
</cp:coreProperties>
</file>